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8" Type="http://schemas.openxmlformats.org/officeDocument/2006/relationships/viewProps" Target="viewProps.xml" /><Relationship Id="rId27" Type="http://schemas.openxmlformats.org/officeDocument/2006/relationships/presProps" Target="presProps.xml" /><Relationship Id="rId1" Type="http://schemas.openxmlformats.org/officeDocument/2006/relationships/slideMaster" Target="slideMasters/slideMaster1.xml" /><Relationship Id="rId30" Type="http://schemas.openxmlformats.org/officeDocument/2006/relationships/tableStyles" Target="tableStyles.xml" /><Relationship Id="rId2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Лабораторная работа №3</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Математическое моделирование</a:t>
            </a:r>
            <a:br/>
            <a:br/>
            <a:r>
              <a:rPr/>
              <a:t>Коняева М. А.</a:t>
            </a:r>
          </a:p>
        </p:txBody>
      </p:sp>
      <p:sp>
        <p:nvSpPr>
          <p:cNvPr id="4" name="Date Placeholder 3"/>
          <p:cNvSpPr>
            <a:spLocks noGrp="1"/>
          </p:cNvSpPr>
          <p:nvPr>
            <p:ph idx="10" sz="half" type="dt"/>
          </p:nvPr>
        </p:nvSpPr>
        <p:spPr/>
        <p:txBody>
          <a:bodyPr/>
          <a:lstStyle/>
          <a:p>
            <a:pPr lvl="0" indent="0" marL="0">
              <a:buNone/>
            </a:pPr>
            <a:r>
              <a:rPr/>
              <a:t>2024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Ход выполнения лабораторной работы</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Построение математической модели (1)</a:t>
            </a:r>
          </a:p>
        </p:txBody>
      </p:sp>
      <p:sp>
        <p:nvSpPr>
          <p:cNvPr id="3" name="Content Placeholder 2"/>
          <p:cNvSpPr>
            <a:spLocks noGrp="1"/>
          </p:cNvSpPr>
          <p:nvPr>
            <p:ph idx="1"/>
          </p:nvPr>
        </p:nvSpPr>
        <p:spPr/>
        <p:txBody>
          <a:bodyPr/>
          <a:lstStyle/>
          <a:p>
            <a:pPr lvl="0" indent="0" marL="0">
              <a:spcBef>
                <a:spcPts val="3000"/>
              </a:spcBef>
              <a:buNone/>
            </a:pPr>
            <a:r>
              <a:rPr b="1"/>
              <a:t>Регулярная армия X против регулярной армии Y</a:t>
            </a:r>
          </a:p>
          <a:p>
            <a:pPr lvl="0" indent="0" marL="0">
              <a:buNone/>
            </a:pPr>
            <a:r>
              <a:rPr/>
              <a:t>Рассмотрим первый случай. Численность регулярных войск определяется тремя факторами:</a:t>
            </a:r>
          </a:p>
          <a:p>
            <a:pPr lvl="0" indent="-342900" marL="342900">
              <a:buAutoNum type="arabicPeriod"/>
            </a:pPr>
            <a:r>
              <a:rPr/>
              <a:t>Cкорость уменьшения численности войск из-за причин, не связанных с боевыми действиями (болезни, травмы, дезертирство);</a:t>
            </a:r>
          </a:p>
          <a:p>
            <a:pPr lvl="0" indent="-342900" marL="342900">
              <a:buAutoNum type="arabicPeriod"/>
            </a:pPr>
            <a:r>
              <a:rPr/>
              <a:t>Cкорость потерь, обусловленных боевыми действиями противоборствующих сторон (что связанно с качеством стратегии, уровнем вооружения, профессионализмом солдат и т.п.);</a:t>
            </a:r>
          </a:p>
          <a:p>
            <a:pPr lvl="0" indent="-342900" marL="342900">
              <a:buAutoNum type="arabicPeriod"/>
            </a:pPr>
            <a:r>
              <a:rPr/>
              <a:t>Cкорость поступления подкрепления (задаётся некоторой функцией от времени).</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Построение математической модели (1)</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Регулярная армия X против регулярной армии Y</a:t>
                </a:r>
              </a:p>
              <a:p>
                <a:pPr lvl="0" indent="0" marL="0">
                  <a:buNone/>
                </a:pPr>
                <a:r>
                  <a:rPr/>
                  <a:t>В этом случае модель боевых действий между регулярными войсками описывается следующим образом:</a:t>
                </a:r>
              </a:p>
              <a:p>
                <a:pPr lvl="0" indent="0" marL="0">
                  <a:buNone/>
                </a:pPr>
                <a:r>
                  <a:rPr/>
                  <a:t>$$ {dx\over {dt}} = -a(t)x(t)-b(t)y(t)+P(t) $$</a:t>
                </a:r>
              </a:p>
              <a:p>
                <a:pPr lvl="0" indent="0" marL="0">
                  <a:buNone/>
                </a:pPr>
                <a:r>
                  <a:rPr/>
                  <a:t>$$ {dy\over {dt}} = -c(t)x(t)-h(t)y(t)+Q(t) $$</a:t>
                </a:r>
              </a:p>
              <a:p>
                <a:pPr lvl="0" indent="0" marL="0">
                  <a:buNone/>
                </a:pPr>
                <a:r>
                  <a:rPr/>
                  <a:t>В первом пункте нами рассматривается как раз такая модель. Она является доработанной моделью Ланчестера, так его изначальная модель учитывала лишь члены </a:t>
                </a:r>
                <a14:m>
                  <m:oMath xmlns:m="http://schemas.openxmlformats.org/officeDocument/2006/math">
                    <m:r>
                      <m:t>b</m:t>
                    </m:r>
                    <m:d>
                      <m:dPr>
                        <m:begChr m:val="("/>
                        <m:endChr m:val=")"/>
                        <m:sepChr m:val=""/>
                        <m:grow/>
                      </m:dPr>
                      <m:e>
                        <m:r>
                          <m:t>t</m:t>
                        </m:r>
                      </m:e>
                    </m:d>
                    <m:r>
                      <m:t>y</m:t>
                    </m:r>
                    <m:d>
                      <m:dPr>
                        <m:begChr m:val="("/>
                        <m:endChr m:val=")"/>
                        <m:sepChr m:val=""/>
                        <m:grow/>
                      </m:dPr>
                      <m:e>
                        <m:r>
                          <m:t>t</m:t>
                        </m:r>
                      </m:e>
                    </m:d>
                  </m:oMath>
                </a14:m>
                <a:r>
                  <a:rPr/>
                  <a:t> и </a:t>
                </a:r>
                <a14:m>
                  <m:oMath xmlns:m="http://schemas.openxmlformats.org/officeDocument/2006/math">
                    <m:r>
                      <m:t>c</m:t>
                    </m:r>
                    <m:d>
                      <m:dPr>
                        <m:begChr m:val="("/>
                        <m:endChr m:val=")"/>
                        <m:sepChr m:val=""/>
                        <m:grow/>
                      </m:dPr>
                      <m:e>
                        <m:r>
                          <m:t>t</m:t>
                        </m:r>
                      </m:e>
                    </m:d>
                    <m:r>
                      <m:t>x</m:t>
                    </m:r>
                    <m:d>
                      <m:dPr>
                        <m:begChr m:val="("/>
                        <m:endChr m:val=")"/>
                        <m:sepChr m:val=""/>
                        <m:grow/>
                      </m:dPr>
                      <m:e>
                        <m:r>
                          <m:t>t</m:t>
                        </m:r>
                      </m:e>
                    </m:d>
                  </m:oMath>
                </a14:m>
                <a:r>
                  <a:rPr/>
                  <a:t>, то есть, на потери за промежуток времени влияли лишь численность армий и “эффективность оружия” (коэффициенты </a:t>
                </a:r>
                <a14:m>
                  <m:oMath xmlns:m="http://schemas.openxmlformats.org/officeDocument/2006/math">
                    <m:r>
                      <m:t>b</m:t>
                    </m:r>
                    <m:d>
                      <m:dPr>
                        <m:begChr m:val="("/>
                        <m:endChr m:val=")"/>
                        <m:sepChr m:val=""/>
                        <m:grow/>
                      </m:dPr>
                      <m:e>
                        <m:r>
                          <m:t>t</m:t>
                        </m:r>
                      </m:e>
                    </m:d>
                  </m:oMath>
                </a14:m>
                <a:r>
                  <a:rPr/>
                  <a:t> и </a:t>
                </a:r>
                <a14:m>
                  <m:oMath xmlns:m="http://schemas.openxmlformats.org/officeDocument/2006/math">
                    <m:r>
                      <m:t>c</m:t>
                    </m:r>
                    <m:d>
                      <m:dPr>
                        <m:begChr m:val="("/>
                        <m:endChr m:val=")"/>
                        <m:sepChr m:val=""/>
                        <m:grow/>
                      </m:dPr>
                      <m:e>
                        <m:r>
                          <m:t>t</m:t>
                        </m:r>
                      </m:e>
                    </m:d>
                  </m:oMath>
                </a14:m>
                <a:r>
                  <a:rPr/>
                  <a:t>).</a:t>
                </a:r>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Построение математической модели (1)</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Регулярная армия X против регулярной армии Y</a:t>
                </a:r>
              </a:p>
              <a:p>
                <a:pPr lvl="0" indent="0" marL="0">
                  <a:buNone/>
                </a:pPr>
                <a:r>
                  <a:rPr/>
                  <a:t>$$ {dx\over {dt}} = -ax(t)-by(t)+P(t) $$</a:t>
                </a:r>
              </a:p>
              <a:p>
                <a:pPr lvl="0" indent="0" marL="0">
                  <a:buNone/>
                </a:pPr>
                <a:r>
                  <a:rPr/>
                  <a:t>$$ {dy\over {dt}} = -cx(t)-hy(t)+Q(t) $$</a:t>
                </a:r>
              </a:p>
              <a:p>
                <a:pPr lvl="0" indent="0" marL="0">
                  <a:buNone/>
                </a:pPr>
                <a:r>
                  <a:rPr/>
                  <a:t>Именно эти уравнения [3] и будут решать наши программы для выполнения первой части задания. В конце мы получим график кривой в декартовых координатах, где по оси </a:t>
                </a:r>
                <a14:m>
                  <m:oMath xmlns:m="http://schemas.openxmlformats.org/officeDocument/2006/math">
                    <m:r>
                      <m:t>o</m:t>
                    </m:r>
                    <m:r>
                      <m:t>x</m:t>
                    </m:r>
                  </m:oMath>
                </a14:m>
                <a:r>
                  <a:rPr/>
                  <a:t> будет отображаться численность армии государства X, по оси </a:t>
                </a:r>
                <a14:m>
                  <m:oMath xmlns:m="http://schemas.openxmlformats.org/officeDocument/2006/math">
                    <m:r>
                      <m:t>o</m:t>
                    </m:r>
                    <m:r>
                      <m:t>x</m:t>
                    </m:r>
                  </m:oMath>
                </a14:m>
                <a:r>
                  <a:rPr/>
                  <a:t> будет отображаться соответствующая численность армии Y. По тому, с какой осью пересечётся график, можно определить исход войны. Если ось </a:t>
                </a:r>
                <a14:m>
                  <m:oMath xmlns:m="http://schemas.openxmlformats.org/officeDocument/2006/math">
                    <m:r>
                      <m:t>o</m:t>
                    </m:r>
                    <m:r>
                      <m:t>x</m:t>
                    </m:r>
                  </m:oMath>
                </a14:m>
                <a:r>
                  <a:rPr/>
                  <a:t> будет пересечена в положительных значениях, победа будет на стороне армии государства X (так как при таком раскладе численность армии Y достигла нуля при положительном значении численности армии X). Аналогичная ситуация для оси </a:t>
                </a:r>
                <a14:m>
                  <m:oMath xmlns:m="http://schemas.openxmlformats.org/officeDocument/2006/math">
                    <m:r>
                      <m:t>o</m:t>
                    </m:r>
                    <m:r>
                      <m:t>y</m:t>
                    </m:r>
                  </m:oMath>
                </a14:m>
                <a:r>
                  <a:rPr/>
                  <a:t> и победы армии государства Y.</a:t>
                </a:r>
              </a:p>
            </p:txBody>
          </p:sp>
        </mc:Choice>
      </mc:AlternateContent>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Построение математической модели (2)</a:t>
            </a:r>
          </a:p>
        </p:txBody>
      </p:sp>
      <p:sp>
        <p:nvSpPr>
          <p:cNvPr id="3" name="Content Placeholder 2"/>
          <p:cNvSpPr>
            <a:spLocks noGrp="1"/>
          </p:cNvSpPr>
          <p:nvPr>
            <p:ph idx="1"/>
          </p:nvPr>
        </p:nvSpPr>
        <p:spPr/>
        <p:txBody>
          <a:bodyPr/>
          <a:lstStyle/>
          <a:p>
            <a:pPr lvl="0" indent="0" marL="0">
              <a:spcBef>
                <a:spcPts val="3000"/>
              </a:spcBef>
              <a:buNone/>
            </a:pPr>
            <a:r>
              <a:rPr b="1"/>
              <a:t>Регулярная армия X против партизанской армии Y</a:t>
            </a:r>
          </a:p>
          <a:p>
            <a:pPr lvl="0" indent="0" marL="0">
              <a:buNone/>
            </a:pPr>
            <a:r>
              <a:rPr/>
              <a:t>Для второй части задания, то есть, для моделирования боевых действий между регулярной армией и партизанской армией, необходимо внести поправки в предыдущую модель. Считается, что темп потерь партизан, проводящих свои операции в разных местах на некоторой известной территории, пропорционален не только численности армейских соединений, но и численности самих партизан.</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Построение математической модели (2)</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 {dx\over {dt}} = -a(t)x(t)-b(t)y(t)+P(t) $$</a:t>
                </a:r>
              </a:p>
              <a:p>
                <a:pPr lvl="0" indent="0" marL="0">
                  <a:buNone/>
                </a:pPr>
                <a:r>
                  <a:rPr/>
                  <a:t>$$ {dy\over {dt}} = -c(t)x(t)y(t)-h(t)y(t)+Q(t) $$</a:t>
                </a:r>
              </a:p>
              <a:p>
                <a:pPr lvl="0" indent="0" marL="0">
                  <a:buNone/>
                </a:pPr>
                <a:r>
                  <a:rPr/>
                  <a:t>Коэффициенты </a:t>
                </a:r>
                <a14:m>
                  <m:oMath xmlns:m="http://schemas.openxmlformats.org/officeDocument/2006/math">
                    <m:r>
                      <m:t>a</m:t>
                    </m:r>
                  </m:oMath>
                </a14:m>
                <a:r>
                  <a:rPr/>
                  <a:t>, </a:t>
                </a:r>
                <a14:m>
                  <m:oMath xmlns:m="http://schemas.openxmlformats.org/officeDocument/2006/math">
                    <m:r>
                      <m:t>b</m:t>
                    </m:r>
                  </m:oMath>
                </a14:m>
                <a:r>
                  <a:rPr/>
                  <a:t>, </a:t>
                </a:r>
                <a14:m>
                  <m:oMath xmlns:m="http://schemas.openxmlformats.org/officeDocument/2006/math">
                    <m:r>
                      <m:t>c</m:t>
                    </m:r>
                  </m:oMath>
                </a14:m>
                <a:r>
                  <a:rPr/>
                  <a:t> и </a:t>
                </a:r>
                <a14:m>
                  <m:oMath xmlns:m="http://schemas.openxmlformats.org/officeDocument/2006/math">
                    <m:r>
                      <m:t>h</m:t>
                    </m:r>
                  </m:oMath>
                </a14:m>
                <a:r>
                  <a:rPr/>
                  <a:t> всё так же будут положительными десятичными числами:</a:t>
                </a:r>
              </a:p>
              <a:p>
                <a:pPr lvl="0" indent="0" marL="0">
                  <a:buNone/>
                </a:pPr>
                <a:r>
                  <a:rPr/>
                  <a:t>$$ {dx\over {dt}} = -ax(t)-by(t)+P(t) $$</a:t>
                </a:r>
              </a:p>
              <a:p>
                <a:pPr lvl="0" indent="0" marL="0">
                  <a:buNone/>
                </a:pPr>
                <a:r>
                  <a:rPr/>
                  <a:t>$$ {dy\over {dt}} = -cx(t)y(t)-hy(t)+Q(t) $$</a:t>
                </a:r>
              </a:p>
            </p:txBody>
          </p:sp>
        </mc:Choice>
      </mc:AlternateContent>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Решение с помощью программ</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Результаты работы кода на Julia</a:t>
            </a:r>
          </a:p>
        </p:txBody>
      </p:sp>
      <p:sp>
        <p:nvSpPr>
          <p:cNvPr id="3" name="Content Placeholder 2"/>
          <p:cNvSpPr>
            <a:spLocks noGrp="1"/>
          </p:cNvSpPr>
          <p:nvPr>
            <p:ph idx="1"/>
          </p:nvPr>
        </p:nvSpPr>
        <p:spPr/>
        <p:txBody>
          <a:bodyPr/>
          <a:lstStyle/>
          <a:p>
            <a:pPr lvl="0" indent="0" marL="0">
              <a:buNone/>
            </a:pPr>
            <a:r>
              <a:rPr/>
              <a:t>На рис. @fig:002 и @fig:003 изображены итоговые графики для обоих случаев.</a:t>
            </a:r>
          </a:p>
        </p:txBody>
      </p:sp>
      <p:pic>
        <p:nvPicPr>
          <p:cNvPr descr="image/2.png" id="0" name="Picture 1"/>
          <p:cNvPicPr>
            <a:picLocks noGrp="1" noChangeAspect="1"/>
          </p:cNvPicPr>
          <p:nvPr/>
        </p:nvPicPr>
        <p:blipFill>
          <a:blip r:embed="rId2"/>
          <a:stretch>
            <a:fillRect/>
          </a:stretch>
        </p:blipFill>
        <p:spPr bwMode="auto">
          <a:xfrm>
            <a:off x="2413000" y="1193800"/>
            <a:ext cx="4318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“Полученный график Julia. Первый случай”</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Результаты работы кода на Julia</a:t>
            </a:r>
          </a:p>
        </p:txBody>
      </p:sp>
      <p:sp>
        <p:nvSpPr>
          <p:cNvPr id="3" name="Content Placeholder 2"/>
          <p:cNvSpPr>
            <a:spLocks noGrp="1"/>
          </p:cNvSpPr>
          <p:nvPr>
            <p:ph idx="1"/>
          </p:nvPr>
        </p:nvSpPr>
        <p:spPr/>
        <p:txBody>
          <a:bodyPr/>
          <a:lstStyle/>
          <a:p>
            <a:pPr lvl="0" indent="0" marL="0">
              <a:buNone/>
            </a:pPr>
            <a:r>
              <a:rPr/>
              <a:t>На рис. @fig:002 и @fig:003 изображены итоговые графики для обоих случаев.</a:t>
            </a:r>
          </a:p>
        </p:txBody>
      </p:sp>
      <p:pic>
        <p:nvPicPr>
          <p:cNvPr descr="image/3.png" id="0" name="Picture 1"/>
          <p:cNvPicPr>
            <a:picLocks noGrp="1" noChangeAspect="1"/>
          </p:cNvPicPr>
          <p:nvPr/>
        </p:nvPicPr>
        <p:blipFill>
          <a:blip r:embed="rId2"/>
          <a:stretch>
            <a:fillRect/>
          </a:stretch>
        </p:blipFill>
        <p:spPr bwMode="auto">
          <a:xfrm>
            <a:off x="2413000" y="1193800"/>
            <a:ext cx="4318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“Полученный график Julia. Второй случай”</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OpenModelica</a:t>
            </a:r>
          </a:p>
        </p:txBody>
      </p:sp>
      <p:sp>
        <p:nvSpPr>
          <p:cNvPr id="3" name="Content Placeholder 2"/>
          <p:cNvSpPr>
            <a:spLocks noGrp="1"/>
          </p:cNvSpPr>
          <p:nvPr>
            <p:ph idx="1"/>
          </p:nvPr>
        </p:nvSpPr>
        <p:spPr/>
        <p:txBody>
          <a:bodyPr/>
          <a:lstStyle/>
          <a:p>
            <a:pPr lvl="0" indent="0" marL="0">
              <a:buNone/>
            </a:pPr>
            <a:r>
              <a:rPr/>
              <a:t>Откроем OpenModelica:</a:t>
            </a:r>
          </a:p>
        </p:txBody>
      </p:sp>
      <p:pic>
        <p:nvPicPr>
          <p:cNvPr descr="image/5.png" id="0" name="Picture 1"/>
          <p:cNvPicPr>
            <a:picLocks noGrp="1" noChangeAspect="1"/>
          </p:cNvPicPr>
          <p:nvPr/>
        </p:nvPicPr>
        <p:blipFill>
          <a:blip r:embed="rId2"/>
          <a:stretch>
            <a:fillRect/>
          </a:stretch>
        </p:blipFill>
        <p:spPr bwMode="auto">
          <a:xfrm>
            <a:off x="2159000" y="1193800"/>
            <a:ext cx="4826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“Рабочая область OpenModelica”</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Цель лабораторной работы</a:t>
            </a:r>
          </a:p>
        </p:txBody>
      </p:sp>
      <p:sp>
        <p:nvSpPr>
          <p:cNvPr id="3" name="Content Placeholder 2"/>
          <p:cNvSpPr>
            <a:spLocks noGrp="1"/>
          </p:cNvSpPr>
          <p:nvPr>
            <p:ph idx="1"/>
          </p:nvPr>
        </p:nvSpPr>
        <p:spPr/>
        <p:txBody>
          <a:bodyPr/>
          <a:lstStyle/>
          <a:p>
            <a:pPr lvl="0"/>
            <a:r>
              <a:rPr/>
              <a:t>Изучить модели боевых действий Ланчестера. Применить их на практике для решения задания лабораторной работы.</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Результаты работы кода на OpenModelica</a:t>
            </a:r>
          </a:p>
        </p:txBody>
      </p:sp>
      <p:sp>
        <p:nvSpPr>
          <p:cNvPr id="3" name="Content Placeholder 2"/>
          <p:cNvSpPr>
            <a:spLocks noGrp="1"/>
          </p:cNvSpPr>
          <p:nvPr>
            <p:ph idx="1"/>
          </p:nvPr>
        </p:nvSpPr>
        <p:spPr/>
        <p:txBody>
          <a:bodyPr/>
          <a:lstStyle/>
          <a:p>
            <a:pPr lvl="0" indent="0" marL="0">
              <a:buNone/>
            </a:pPr>
            <a:r>
              <a:rPr/>
              <a:t>На графиках на рис. @fig:006 и @fig:007, построенных с помощью OpenModelica изображены графики, аналогичные графикам @fig:002 и @fig:003 соответственно.</a:t>
            </a:r>
          </a:p>
        </p:txBody>
      </p:sp>
      <p:pic>
        <p:nvPicPr>
          <p:cNvPr descr="image/6.png" id="0" name="Picture 1"/>
          <p:cNvPicPr>
            <a:picLocks noGrp="1" noChangeAspect="1"/>
          </p:cNvPicPr>
          <p:nvPr/>
        </p:nvPicPr>
        <p:blipFill>
          <a:blip r:embed="rId2"/>
          <a:stretch>
            <a:fillRect/>
          </a:stretch>
        </p:blipFill>
        <p:spPr bwMode="auto">
          <a:xfrm>
            <a:off x="965200" y="1193800"/>
            <a:ext cx="72263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“Полученный график OpenModelica. Первый случай”</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Результаты работы кода на OpenModelica</a:t>
            </a:r>
          </a:p>
        </p:txBody>
      </p:sp>
      <p:sp>
        <p:nvSpPr>
          <p:cNvPr id="3" name="Content Placeholder 2"/>
          <p:cNvSpPr>
            <a:spLocks noGrp="1"/>
          </p:cNvSpPr>
          <p:nvPr>
            <p:ph idx="1"/>
          </p:nvPr>
        </p:nvSpPr>
        <p:spPr/>
        <p:txBody>
          <a:bodyPr/>
          <a:lstStyle/>
          <a:p>
            <a:pPr lvl="0" indent="0" marL="0">
              <a:buNone/>
            </a:pPr>
            <a:r>
              <a:rPr/>
              <a:t>На графиках на рис. @fig:006 и @fig:007, построенных с помощью OpenModelica изображены графики, аналогичные графикам @fig:002 и @fig:003 соответственно.</a:t>
            </a:r>
          </a:p>
        </p:txBody>
      </p:sp>
      <p:pic>
        <p:nvPicPr>
          <p:cNvPr descr="image/7.png" id="0" name="Picture 1"/>
          <p:cNvPicPr>
            <a:picLocks noGrp="1" noChangeAspect="1"/>
          </p:cNvPicPr>
          <p:nvPr/>
        </p:nvPicPr>
        <p:blipFill>
          <a:blip r:embed="rId2"/>
          <a:stretch>
            <a:fillRect/>
          </a:stretch>
        </p:blipFill>
        <p:spPr bwMode="auto">
          <a:xfrm>
            <a:off x="965200" y="1193800"/>
            <a:ext cx="72263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“Полученный график OpenModelica. Второй случай”</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Анализ полученных результатов</a:t>
            </a:r>
          </a:p>
        </p:txBody>
      </p:sp>
      <p:sp>
        <p:nvSpPr>
          <p:cNvPr id="3" name="Content Placeholder 2"/>
          <p:cNvSpPr>
            <a:spLocks noGrp="1"/>
          </p:cNvSpPr>
          <p:nvPr>
            <p:ph idx="1"/>
          </p:nvPr>
        </p:nvSpPr>
        <p:spPr/>
        <p:txBody>
          <a:bodyPr/>
          <a:lstStyle/>
          <a:p>
            <a:pPr lvl="0" indent="0" marL="0">
              <a:buNone/>
            </a:pPr>
            <a:r>
              <a:rPr/>
              <a:t>Как видно из графиков, для первой модели, то есть двух регулярных армий, противостоящих друг другу, графики на Julia и OpenModelica идентичны (с поправкой на использование разных графических ресурсов, разный масштаб и т.д.).</a:t>
            </a:r>
          </a:p>
          <a:p>
            <a:pPr lvl="0" indent="0" marL="0">
              <a:buNone/>
            </a:pPr>
            <a:r>
              <a:rPr/>
              <a:t>Аналогичная ситуация верна и для графиков противостояния регулярной армии армии партизанов, которые рассматривались во второй модели.</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Вывод</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Вывод</a:t>
            </a:r>
          </a:p>
        </p:txBody>
      </p:sp>
      <p:sp>
        <p:nvSpPr>
          <p:cNvPr id="3" name="Content Placeholder 2"/>
          <p:cNvSpPr>
            <a:spLocks noGrp="1"/>
          </p:cNvSpPr>
          <p:nvPr>
            <p:ph idx="1"/>
          </p:nvPr>
        </p:nvSpPr>
        <p:spPr/>
        <p:txBody>
          <a:bodyPr/>
          <a:lstStyle/>
          <a:p>
            <a:pPr lvl="0" indent="0" marL="0">
              <a:buNone/>
            </a:pPr>
            <a:r>
              <a:rPr/>
              <a:t>По итогам лабораторной работы я построила по две модели на языках Julia и OpenModelica. В ходе проделанной работы можно сделать вывод, что OpenModelica лучше приспособлен для моделирование процессов, протекающих во времени. Построение моделей боевых действий на языке OpenModelica занимает гораздо меньше строк и времени, чем аналогичное построение на языке Julia.</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Список литературы. Библиография</a:t>
            </a:r>
          </a:p>
        </p:txBody>
      </p:sp>
      <p:sp>
        <p:nvSpPr>
          <p:cNvPr id="3" name="Content Placeholder 2"/>
          <p:cNvSpPr>
            <a:spLocks noGrp="1"/>
          </p:cNvSpPr>
          <p:nvPr>
            <p:ph idx="1"/>
          </p:nvPr>
        </p:nvSpPr>
        <p:spPr/>
        <p:txBody>
          <a:bodyPr/>
          <a:lstStyle/>
          <a:p>
            <a:pPr lvl="0" indent="0" marL="0">
              <a:buNone/>
            </a:pPr>
            <a:r>
              <a:rPr/>
              <a:t>[1] Документация по Julia: https://docs.julialang.org/en/v1/</a:t>
            </a:r>
          </a:p>
          <a:p>
            <a:pPr lvl="0" indent="0" marL="0">
              <a:buNone/>
            </a:pPr>
            <a:r>
              <a:rPr/>
              <a:t>[2] Документация по OpenModelica: https://openmodelica.org/</a:t>
            </a:r>
          </a:p>
          <a:p>
            <a:pPr lvl="0" indent="0" marL="0">
              <a:buNone/>
            </a:pPr>
            <a:r>
              <a:rPr/>
              <a:t>[3] Решение дифференциальных уравнений: https://www.wolframalpha.com/</a:t>
            </a:r>
          </a:p>
          <a:p>
            <a:pPr lvl="0" indent="0" marL="0">
              <a:buNone/>
            </a:pPr>
            <a:r>
              <a:rPr/>
              <a:t>[4] Законы Ланчестера: https://ru.wikipedia.org/wiki/%D0%97%D0%B0%D0%BA%D0%BE%D0%BD%D1%8B_%D0%9E%D1%81%D0%B8%D0%BF%D0%BE%D0%B2%D0%B0_%E2%80%94_%D0%9B%D0%B0%D0%BD%D1%87%D0%B5%D1%81%D1%82%D0%B5%D1%80%D0%B0</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Теоретическая справка (1)</a:t>
            </a:r>
          </a:p>
        </p:txBody>
      </p:sp>
      <p:sp>
        <p:nvSpPr>
          <p:cNvPr id="3" name="Content Placeholder 2"/>
          <p:cNvSpPr>
            <a:spLocks noGrp="1"/>
          </p:cNvSpPr>
          <p:nvPr>
            <p:ph idx="1"/>
          </p:nvPr>
        </p:nvSpPr>
        <p:spPr/>
        <p:txBody>
          <a:bodyPr/>
          <a:lstStyle/>
          <a:p>
            <a:pPr lvl="0" indent="0" marL="0">
              <a:buNone/>
            </a:pPr>
            <a:r>
              <a:rPr/>
              <a:t>Законы Ланчестера (законы Осипова — Ланчестера) — математическая формула для расчета относительных сил пары сражающихся сторон — подразделений вооруженных сил</a:t>
            </a:r>
          </a:p>
          <a:p>
            <a:pPr lvl="0" indent="0" marL="0">
              <a:buNone/>
            </a:pPr>
            <a:r>
              <a:rPr i="1"/>
              <a:t>Уравнения Ланчестера — это дифференциальные уравнения, описывающие зависимость между силами сражающихся сторон A и D как функцию от времени, причем функция зависит только от A и D.</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Теоретическая справка (2)</a:t>
            </a:r>
          </a:p>
        </p:txBody>
      </p:sp>
      <p:sp>
        <p:nvSpPr>
          <p:cNvPr id="3" name="Content Placeholder 2"/>
          <p:cNvSpPr>
            <a:spLocks noGrp="1"/>
          </p:cNvSpPr>
          <p:nvPr>
            <p:ph idx="1"/>
          </p:nvPr>
        </p:nvSpPr>
        <p:spPr/>
        <p:txBody>
          <a:bodyPr/>
          <a:lstStyle/>
          <a:p>
            <a:pPr lvl="0" indent="0" marL="0">
              <a:buNone/>
            </a:pPr>
            <a:r>
              <a:rPr/>
              <a:t>В 1916 году, в разгар первой мировой войны, Фредерик Ланчестер разработал систему дифференциальных уравнений для демонстрации соотношения между противостоящими силами. Среди них есть так называемые Линейные законы Ланчестера (первого рода или честного боя, для рукопашного боя или неприцельного огня) и Квадратичные законы Ланчестера (для войн начиная с XX века с применением прицельного огня, дальнобойных орудий, огнестрельного оружия). В связи с установленным приоритетом в англоязычной литературе наметилась тенденция перехода от фразы «модель Ланчестера» к «модели Осипова — Ланчестера». [4]</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Теоретическая справка (3)</a:t>
            </a:r>
          </a:p>
        </p:txBody>
      </p:sp>
      <p:sp>
        <p:nvSpPr>
          <p:cNvPr id="3" name="Content Placeholder 2"/>
          <p:cNvSpPr>
            <a:spLocks noGrp="1"/>
          </p:cNvSpPr>
          <p:nvPr>
            <p:ph idx="1"/>
          </p:nvPr>
        </p:nvSpPr>
        <p:spPr/>
        <p:txBody>
          <a:bodyPr/>
          <a:lstStyle/>
          <a:p>
            <a:pPr lvl="0"/>
            <a:r>
              <a:rPr/>
              <a:t>В противоборстве могут принимать участие как регулярные войска, так и партизанские отряды. В общем случае главной характеристикой соперников являются численности сторон. Если в какой-то момент времени одна из численностей обращается в нуль, то данная сторона считается проигравшей (при условии, что численность другой стороны в данный момент положительна)</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Теоретическая справка (4)</a:t>
            </a:r>
          </a:p>
        </p:txBody>
      </p:sp>
      <p:sp>
        <p:nvSpPr>
          <p:cNvPr id="3" name="Content Placeholder 2"/>
          <p:cNvSpPr>
            <a:spLocks noGrp="1"/>
          </p:cNvSpPr>
          <p:nvPr>
            <p:ph idx="1"/>
          </p:nvPr>
        </p:nvSpPr>
        <p:spPr/>
        <p:txBody>
          <a:bodyPr/>
          <a:lstStyle/>
          <a:p>
            <a:pPr lvl="0" indent="0" marL="0">
              <a:buNone/>
            </a:pPr>
            <a:r>
              <a:rPr/>
              <a:t>Рассмотривается три случая ведения боевых действий:</a:t>
            </a:r>
          </a:p>
          <a:p>
            <a:pPr lvl="0" indent="-342900" marL="342900">
              <a:buAutoNum type="arabicPeriod"/>
            </a:pPr>
            <a:r>
              <a:rPr/>
              <a:t>Боевые действия между регулярными войсками</a:t>
            </a:r>
          </a:p>
          <a:p>
            <a:pPr lvl="0" indent="-342900" marL="342900">
              <a:buAutoNum type="arabicPeriod"/>
            </a:pPr>
            <a:r>
              <a:rPr/>
              <a:t>Боевые действия с участием регулярных войск и партизанских отрядов</a:t>
            </a:r>
          </a:p>
          <a:p>
            <a:pPr lvl="0" indent="-342900" marL="342900">
              <a:buAutoNum type="arabicPeriod"/>
            </a:pPr>
            <a:r>
              <a:rPr/>
              <a:t>Боевые действия между партизанскими отрядами</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Задание лабораторной работы</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Между страной Х и страной У идет война. Численность состава войск исчисляется от начала войны, и являются временными функциями </a:t>
                </a:r>
                <a14:m>
                  <m:oMath xmlns:m="http://schemas.openxmlformats.org/officeDocument/2006/math">
                    <m:r>
                      <m:t>x</m:t>
                    </m:r>
                    <m:d>
                      <m:dPr>
                        <m:begChr m:val="("/>
                        <m:endChr m:val=")"/>
                        <m:sepChr m:val=""/>
                        <m:grow/>
                      </m:dPr>
                      <m:e>
                        <m:r>
                          <m:t>t</m:t>
                        </m:r>
                      </m:e>
                    </m:d>
                  </m:oMath>
                </a14:m>
                <a:r>
                  <a:rPr/>
                  <a:t> и </a:t>
                </a:r>
                <a14:m>
                  <m:oMath xmlns:m="http://schemas.openxmlformats.org/officeDocument/2006/math">
                    <m:r>
                      <m:t>y</m:t>
                    </m:r>
                    <m:d>
                      <m:dPr>
                        <m:begChr m:val="("/>
                        <m:endChr m:val=")"/>
                        <m:sepChr m:val=""/>
                        <m:grow/>
                      </m:dPr>
                      <m:e>
                        <m:r>
                          <m:t>t</m:t>
                        </m:r>
                      </m:e>
                    </m:d>
                  </m:oMath>
                </a14:m>
                <a:r>
                  <a:rPr/>
                  <a:t>. В начальный момент времени страна Х имеет армию численностью </a:t>
                </a:r>
                <a14:m>
                  <m:oMath xmlns:m="http://schemas.openxmlformats.org/officeDocument/2006/math">
                    <m:r>
                      <m:t>52</m:t>
                    </m:r>
                    <m:r>
                      <m:t>000</m:t>
                    </m:r>
                  </m:oMath>
                </a14:m>
                <a:r>
                  <a:rPr/>
                  <a:t> человек, а в распоряжении страны У армия численностью в </a:t>
                </a:r>
                <a14:m>
                  <m:oMath xmlns:m="http://schemas.openxmlformats.org/officeDocument/2006/math">
                    <m:r>
                      <m:t>49</m:t>
                    </m:r>
                    <m:r>
                      <m:t>000</m:t>
                    </m:r>
                  </m:oMath>
                </a14:m>
                <a:r>
                  <a:rPr/>
                  <a:t> человек. Для упрощения модели считаем, что коэффициенты </a:t>
                </a:r>
                <a14:m>
                  <m:oMath xmlns:m="http://schemas.openxmlformats.org/officeDocument/2006/math">
                    <m:r>
                      <m:t>a</m:t>
                    </m:r>
                  </m:oMath>
                </a14:m>
                <a:r>
                  <a:rPr/>
                  <a:t>, </a:t>
                </a:r>
                <a14:m>
                  <m:oMath xmlns:m="http://schemas.openxmlformats.org/officeDocument/2006/math">
                    <m:r>
                      <m:t>b</m:t>
                    </m:r>
                  </m:oMath>
                </a14:m>
                <a:r>
                  <a:rPr/>
                  <a:t>, </a:t>
                </a:r>
                <a14:m>
                  <m:oMath xmlns:m="http://schemas.openxmlformats.org/officeDocument/2006/math">
                    <m:r>
                      <m:t>c</m:t>
                    </m:r>
                  </m:oMath>
                </a14:m>
                <a:r>
                  <a:rPr/>
                  <a:t>, </a:t>
                </a:r>
                <a14:m>
                  <m:oMath xmlns:m="http://schemas.openxmlformats.org/officeDocument/2006/math">
                    <m:r>
                      <m:t>h</m:t>
                    </m:r>
                  </m:oMath>
                </a14:m>
                <a:r>
                  <a:rPr/>
                  <a:t> постоянны. Также считаем </a:t>
                </a:r>
                <a14:m>
                  <m:oMath xmlns:m="http://schemas.openxmlformats.org/officeDocument/2006/math">
                    <m:r>
                      <m:t>P</m:t>
                    </m:r>
                    <m:d>
                      <m:dPr>
                        <m:begChr m:val="("/>
                        <m:endChr m:val=")"/>
                        <m:sepChr m:val=""/>
                        <m:grow/>
                      </m:dPr>
                      <m:e>
                        <m:r>
                          <m:t>t</m:t>
                        </m:r>
                      </m:e>
                    </m:d>
                  </m:oMath>
                </a14:m>
                <a:r>
                  <a:rPr/>
                  <a:t> и </a:t>
                </a:r>
                <a14:m>
                  <m:oMath xmlns:m="http://schemas.openxmlformats.org/officeDocument/2006/math">
                    <m:r>
                      <m:t>Q</m:t>
                    </m:r>
                    <m:d>
                      <m:dPr>
                        <m:begChr m:val="("/>
                        <m:endChr m:val=")"/>
                        <m:sepChr m:val=""/>
                        <m:grow/>
                      </m:dPr>
                      <m:e>
                        <m:r>
                          <m:t>t</m:t>
                        </m:r>
                      </m:e>
                    </m:d>
                  </m:oMath>
                </a14:m>
                <a:r>
                  <a:rPr/>
                  <a:t> непрерывными функциями.</a:t>
                </a:r>
              </a:p>
            </p:txBody>
          </p:sp>
        </mc:Choice>
      </mc:AlternateContent>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Задание лабораторной работы. Вариант 55</a:t>
            </a:r>
          </a:p>
        </p:txBody>
      </p:sp>
      <p:sp>
        <p:nvSpPr>
          <p:cNvPr id="3" name="Content Placeholder 2"/>
          <p:cNvSpPr>
            <a:spLocks noGrp="1"/>
          </p:cNvSpPr>
          <p:nvPr>
            <p:ph idx="1"/>
          </p:nvPr>
        </p:nvSpPr>
        <p:spPr/>
        <p:txBody>
          <a:bodyPr/>
          <a:lstStyle/>
          <a:p>
            <a:pPr lvl="0" indent="0" marL="0">
              <a:buNone/>
            </a:pPr>
            <a:r>
              <a:rPr/>
              <a:t>Постройте графики изменения численности войск армии Х и армии У для следующих случаев:</a:t>
            </a:r>
          </a:p>
          <a:p>
            <a:pPr lvl="0" indent="-342900" marL="342900">
              <a:buAutoNum type="arabicPeriod"/>
            </a:pPr>
            <a:r>
              <a:rPr/>
              <a:t>Модель боевых действий между регулярными войсками:</a:t>
            </a:r>
          </a:p>
          <a:p>
            <a:pPr lvl="0" indent="0" marL="0">
              <a:buNone/>
            </a:pPr>
            <a:r>
              <a:rPr/>
              <a:t>$$ {dx\over {dt}} = -0.67x(t)-0.54y(t)+sin(5t)+1 $$</a:t>
            </a:r>
          </a:p>
          <a:p>
            <a:pPr lvl="0" indent="0" marL="0">
              <a:buNone/>
            </a:pPr>
            <a:r>
              <a:rPr/>
              <a:t>$$ {dy\over {dt}} = -0.491x(t)-0.37y(t)+cos(5t)+1 $$</a:t>
            </a:r>
          </a:p>
          <a:p>
            <a:pPr lvl="0" indent="-342900" marL="342900">
              <a:buAutoNum startAt="2" type="arabicPeriod"/>
            </a:pPr>
            <a:r>
              <a:rPr/>
              <a:t>Модель ведение боевых действий с участием регулярных войск и партизанских отрядов:</a:t>
            </a:r>
          </a:p>
          <a:p>
            <a:pPr lvl="0" indent="0" marL="0">
              <a:buNone/>
            </a:pPr>
            <a:r>
              <a:rPr/>
              <a:t>$$ {dx\over {dt}} = -0.278x(t)-0.701y(t)+|sin(2t)| $$</a:t>
            </a:r>
          </a:p>
          <a:p>
            <a:pPr lvl="0" indent="0" marL="0">
              <a:buNone/>
            </a:pPr>
            <a:r>
              <a:rPr/>
              <a:t>$$ {dy\over {dt}} = -0.502x(t)y(t)-0.188y(t)+|cos(12t)|$$</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Задачи:</a:t>
            </a:r>
          </a:p>
        </p:txBody>
      </p:sp>
      <p:sp>
        <p:nvSpPr>
          <p:cNvPr id="3" name="Content Placeholder 2"/>
          <p:cNvSpPr>
            <a:spLocks noGrp="1"/>
          </p:cNvSpPr>
          <p:nvPr>
            <p:ph idx="1"/>
          </p:nvPr>
        </p:nvSpPr>
        <p:spPr/>
        <p:txBody>
          <a:bodyPr/>
          <a:lstStyle/>
          <a:p>
            <a:pPr lvl="0" indent="-342900" marL="342900">
              <a:buAutoNum type="arabicPeriod"/>
            </a:pPr>
            <a:r>
              <a:rPr/>
              <a:t>Построить модель боевых действий между регулярными войсками на языках Julia и OpenModelica</a:t>
            </a:r>
          </a:p>
          <a:p>
            <a:pPr lvl="0" indent="-342900" marL="342900">
              <a:buAutoNum type="arabicPeriod"/>
            </a:pPr>
            <a:r>
              <a:rPr/>
              <a:t>Построить модель ведения боевых действий с участием регулярных войск и партизанских отрядов на языках Julia и OpenModelica</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Лабораторная работа №3</dc:title>
  <dc:creator>Коняева М. А.</dc:creator>
  <cp:keywords/>
  <dcterms:created xsi:type="dcterms:W3CDTF">2024-02-22T14:38:25Z</dcterms:created>
  <dcterms:modified xsi:type="dcterms:W3CDTF">2024-02-22T14:38:25Z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spectratio">
    <vt:lpwstr>169</vt:lpwstr>
  </property>
  <property fmtid="{D5CDD505-2E9C-101B-9397-08002B2CF9AE}" pid="3" name="babel-lang">
    <vt:lpwstr>russian</vt:lpwstr>
  </property>
  <property fmtid="{D5CDD505-2E9C-101B-9397-08002B2CF9AE}" pid="4" name="babel-otherlangs">
    <vt:lpwstr>english</vt:lpwstr>
  </property>
  <property fmtid="{D5CDD505-2E9C-101B-9397-08002B2CF9AE}" pid="5" name="date">
    <vt:lpwstr>2024</vt:lpwstr>
  </property>
  <property fmtid="{D5CDD505-2E9C-101B-9397-08002B2CF9AE}" pid="6" name="header-includes">
    <vt:lpwstr/>
  </property>
  <property fmtid="{D5CDD505-2E9C-101B-9397-08002B2CF9AE}" pid="7" name="institute">
    <vt:lpwstr/>
  </property>
  <property fmtid="{D5CDD505-2E9C-101B-9397-08002B2CF9AE}" pid="8" name="section-titles">
    <vt:lpwstr>True</vt:lpwstr>
  </property>
  <property fmtid="{D5CDD505-2E9C-101B-9397-08002B2CF9AE}" pid="9" name="slide_level">
    <vt:lpwstr>2</vt:lpwstr>
  </property>
  <property fmtid="{D5CDD505-2E9C-101B-9397-08002B2CF9AE}" pid="10" name="subtitle">
    <vt:lpwstr>Математическое моделирование</vt:lpwstr>
  </property>
  <property fmtid="{D5CDD505-2E9C-101B-9397-08002B2CF9AE}" pid="11" name="theme">
    <vt:lpwstr>metropolis</vt:lpwstr>
  </property>
  <property fmtid="{D5CDD505-2E9C-101B-9397-08002B2CF9AE}" pid="12" name="toc">
    <vt:lpwstr>False</vt:lpwstr>
  </property>
  <property fmtid="{D5CDD505-2E9C-101B-9397-08002B2CF9AE}" pid="13" name="toc-title">
    <vt:lpwstr>Содержание</vt:lpwstr>
  </property>
</Properties>
</file>