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77" r:id="rId4"/>
    <p:sldId id="259" r:id="rId5"/>
    <p:sldId id="276" r:id="rId6"/>
    <p:sldId id="260" r:id="rId7"/>
    <p:sldId id="262" r:id="rId8"/>
    <p:sldId id="264" r:id="rId9"/>
    <p:sldId id="266" r:id="rId10"/>
    <p:sldId id="268" r:id="rId11"/>
    <p:sldId id="270" r:id="rId12"/>
    <p:sldId id="272" r:id="rId13"/>
    <p:sldId id="273" r:id="rId14"/>
    <p:sldId id="274" r:id="rId15"/>
    <p:sldId id="275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Лабораторная работа №4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r>
              <a:t>Математическое моделирование</a:t>
            </a:r>
            <a:br/>
            <a:br/>
            <a:r>
              <a:t>Коняева М. А.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/4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“Фазовый потрет для колебания гармонического осциллятора c затуханием и без действий внешней силы на языке Julia”</a:t>
            </a:r>
          </a:p>
        </p:txBody>
      </p:sp>
      <p:pic>
        <p:nvPicPr>
          <p:cNvPr id="4" name="Picture 1" descr="image/10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99000" y="1193800"/>
            <a:ext cx="3924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“Фазовый потрет для колебания гармонического осциллятора c затуханием и без действий внешней силы на языке Open Modelica”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6886EC3-05DD-4A0E-BB43-98D20DA9D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42901"/>
            <a:ext cx="8229600" cy="3394472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 err="1"/>
              <a:t>Результаты</a:t>
            </a:r>
            <a:r>
              <a:rPr b="1" dirty="0"/>
              <a:t> </a:t>
            </a:r>
            <a:r>
              <a:rPr b="1" dirty="0" err="1"/>
              <a:t>работы</a:t>
            </a:r>
            <a:r>
              <a:rPr b="1" dirty="0"/>
              <a:t> </a:t>
            </a:r>
            <a:r>
              <a:rPr b="1" dirty="0" err="1"/>
              <a:t>кода</a:t>
            </a:r>
            <a:r>
              <a:rPr b="1" dirty="0"/>
              <a:t> </a:t>
            </a:r>
            <a:r>
              <a:rPr b="1" dirty="0" err="1"/>
              <a:t>на</a:t>
            </a:r>
            <a:r>
              <a:rPr b="1" dirty="0"/>
              <a:t> Julia и Open </a:t>
            </a:r>
            <a:r>
              <a:rPr b="1" dirty="0" err="1"/>
              <a:t>Modelica</a:t>
            </a:r>
            <a:r>
              <a:rPr b="1" dirty="0"/>
              <a:t> </a:t>
            </a:r>
            <a:r>
              <a:rPr b="1" dirty="0" err="1"/>
              <a:t>для</a:t>
            </a:r>
            <a:r>
              <a:rPr b="1" dirty="0"/>
              <a:t> </a:t>
            </a:r>
            <a:r>
              <a:rPr b="1" dirty="0" err="1"/>
              <a:t>второго</a:t>
            </a:r>
            <a:r>
              <a:rPr b="1" dirty="0"/>
              <a:t> </a:t>
            </a:r>
            <a:r>
              <a:rPr b="1" dirty="0" err="1"/>
              <a:t>случая</a:t>
            </a:r>
            <a:r>
              <a:rPr b="1" dirty="0"/>
              <a:t> (2)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/5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“Решение уравнения для колебания гармонического осциллятора cc затуханием и под действием внешней силы на языке Julia”</a:t>
            </a:r>
          </a:p>
        </p:txBody>
      </p:sp>
      <p:pic>
        <p:nvPicPr>
          <p:cNvPr id="4" name="Picture 1" descr="image/1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739900"/>
            <a:ext cx="4038600" cy="179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“Решение уравнения для колебания гармонического осциллятора cc затуханием и под действием внешней силы на языке Open Modelica”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0FEB866-1B53-4337-9791-3042A93AF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00064"/>
            <a:ext cx="8229600" cy="3394472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 err="1"/>
              <a:t>Результаты</a:t>
            </a:r>
            <a:r>
              <a:rPr b="1" dirty="0"/>
              <a:t> </a:t>
            </a:r>
            <a:r>
              <a:rPr b="1" dirty="0" err="1"/>
              <a:t>работы</a:t>
            </a:r>
            <a:r>
              <a:rPr b="1" dirty="0"/>
              <a:t> </a:t>
            </a:r>
            <a:r>
              <a:rPr b="1" dirty="0" err="1"/>
              <a:t>кода</a:t>
            </a:r>
            <a:r>
              <a:rPr b="1" dirty="0"/>
              <a:t> </a:t>
            </a:r>
            <a:r>
              <a:rPr b="1" dirty="0" err="1"/>
              <a:t>на</a:t>
            </a:r>
            <a:r>
              <a:rPr b="1" dirty="0"/>
              <a:t> Julia и Open </a:t>
            </a:r>
            <a:r>
              <a:rPr b="1" dirty="0" err="1"/>
              <a:t>Modelica</a:t>
            </a:r>
            <a:r>
              <a:rPr b="1" dirty="0"/>
              <a:t> </a:t>
            </a:r>
            <a:r>
              <a:rPr b="1" dirty="0" err="1"/>
              <a:t>для</a:t>
            </a:r>
            <a:r>
              <a:rPr b="1" dirty="0"/>
              <a:t> </a:t>
            </a:r>
            <a:r>
              <a:rPr b="1" dirty="0" err="1"/>
              <a:t>третьего</a:t>
            </a:r>
            <a:r>
              <a:rPr b="1" dirty="0"/>
              <a:t> </a:t>
            </a:r>
            <a:r>
              <a:rPr b="1" dirty="0" err="1"/>
              <a:t>случая</a:t>
            </a:r>
            <a:r>
              <a:rPr b="1" dirty="0"/>
              <a:t> (1)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/6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“Фазовый потрет для колебания гармонического осциллятора c затуханием и под действием внешней силы на языке Julia”</a:t>
            </a:r>
          </a:p>
        </p:txBody>
      </p:sp>
      <p:pic>
        <p:nvPicPr>
          <p:cNvPr id="4" name="Picture 1" descr="image/12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206500"/>
            <a:ext cx="4038600" cy="2857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“Фазовый потрет для колебания гармонического осциллятора c затуханием и под действием внешней силы на языке Open Modelica”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1CE97C-5026-4401-A152-51E85228A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50032"/>
            <a:ext cx="8229600" cy="3394472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 err="1"/>
              <a:t>Результаты</a:t>
            </a:r>
            <a:r>
              <a:rPr b="1" dirty="0"/>
              <a:t> </a:t>
            </a:r>
            <a:r>
              <a:rPr b="1" dirty="0" err="1"/>
              <a:t>работы</a:t>
            </a:r>
            <a:r>
              <a:rPr b="1" dirty="0"/>
              <a:t> </a:t>
            </a:r>
            <a:r>
              <a:rPr b="1" dirty="0" err="1"/>
              <a:t>кода</a:t>
            </a:r>
            <a:r>
              <a:rPr b="1" dirty="0"/>
              <a:t> </a:t>
            </a:r>
            <a:r>
              <a:rPr b="1" dirty="0" err="1"/>
              <a:t>на</a:t>
            </a:r>
            <a:r>
              <a:rPr b="1" dirty="0"/>
              <a:t> Julia и Open </a:t>
            </a:r>
            <a:r>
              <a:rPr b="1" dirty="0" err="1"/>
              <a:t>Modelica</a:t>
            </a:r>
            <a:r>
              <a:rPr b="1" dirty="0"/>
              <a:t> </a:t>
            </a:r>
            <a:r>
              <a:rPr b="1" dirty="0" err="1"/>
              <a:t>для</a:t>
            </a:r>
            <a:r>
              <a:rPr b="1" dirty="0"/>
              <a:t> </a:t>
            </a:r>
            <a:r>
              <a:rPr b="1" dirty="0" err="1"/>
              <a:t>третьего</a:t>
            </a:r>
            <a:r>
              <a:rPr b="1" dirty="0"/>
              <a:t> </a:t>
            </a:r>
            <a:r>
              <a:rPr b="1" dirty="0" err="1"/>
              <a:t>случая</a:t>
            </a:r>
            <a:r>
              <a:rPr b="1" dirty="0"/>
              <a:t> (2)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Анализ полученных результатов</a:t>
            </a:r>
          </a:p>
          <a:p>
            <a:pPr marL="0" lvl="0" indent="0">
              <a:buNone/>
            </a:pPr>
            <a:r>
              <a:t>В итоге проделанной работы мы построили по три модели (включающих в себя два графика) на языках Julia и OpenModelica. Построение моделей колебания на языке openModelica занимает меньше строк, чем аналогичное построение на Julia.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Вывод</a:t>
            </a:r>
          </a:p>
          <a:p>
            <a:pPr marL="0" lvl="0" indent="0">
              <a:buNone/>
            </a:pPr>
            <a:r>
              <a:t>В ходе выполнения лабораторной работы были построены решения уравнения гармонического осциллятора и фазовые портреты гармонических колебаний без затухания, с затуханием и при действии внешней силы на языках Julia и Open Modelica.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Список литературы. Библиография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[1] Документация по Julia: https://docs.julialang.org/en/v1/</a:t>
            </a:r>
          </a:p>
          <a:p>
            <a:pPr marL="0" lvl="0" indent="0">
              <a:buNone/>
            </a:pPr>
            <a:r>
              <a:t>[2] Документация по OpenModelica: https://openmodelica.org/</a:t>
            </a:r>
          </a:p>
          <a:p>
            <a:pPr marL="0" lvl="0" indent="0">
              <a:buNone/>
            </a:pPr>
            <a:r>
              <a:t>[3] Решение дифференциальных уравнений: https://www.wolframalpha.com/</a:t>
            </a:r>
          </a:p>
          <a:p>
            <a:pPr marL="0" lvl="0" indent="0">
              <a:buNone/>
            </a:pPr>
            <a:r>
              <a:t>[4] Бутиков Е. И. Собственные колебания линейного осциллятора. 2011.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t>Коняева Марина Александровна</a:t>
            </a:r>
          </a:p>
          <a:p>
            <a:pPr lvl="0"/>
            <a:r>
              <a:t>Студентка группы НФИбд-01-21</a:t>
            </a:r>
          </a:p>
          <a:p>
            <a:pPr lvl="0"/>
            <a:r>
              <a:t>Студ. билет 1032217044</a:t>
            </a:r>
          </a:p>
          <a:p>
            <a:pPr lvl="0"/>
            <a:r>
              <a:t>Российский университет дружбы народов</a:t>
            </a:r>
          </a:p>
        </p:txBody>
      </p:sp>
      <p:pic>
        <p:nvPicPr>
          <p:cNvPr id="2" name="Picture 1" descr="./image/0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46700" y="1193800"/>
            <a:ext cx="2654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D00B22B-3785-42AF-B475-77FDD198D0F8}"/>
              </a:ext>
            </a:extLst>
          </p:cNvPr>
          <p:cNvSpPr txBox="1">
            <a:spLocks/>
          </p:cNvSpPr>
          <p:nvPr/>
        </p:nvSpPr>
        <p:spPr>
          <a:xfrm>
            <a:off x="714375" y="435769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0"/>
              </a:spcBef>
              <a:buFont typeface="Arial"/>
              <a:buNone/>
            </a:pPr>
            <a:r>
              <a:rPr lang="ru-RU" b="1"/>
              <a:t>Докладчик</a:t>
            </a:r>
            <a:endParaRPr lang="ru-RU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761D3F-D838-4D2E-8EB1-493E95132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F15A38-401E-42B2-8A5D-3D582CCF0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21F57CC-2496-453A-B78B-2A291130029D}"/>
              </a:ext>
            </a:extLst>
          </p:cNvPr>
          <p:cNvSpPr txBox="1">
            <a:spLocks/>
          </p:cNvSpPr>
          <p:nvPr/>
        </p:nvSpPr>
        <p:spPr>
          <a:xfrm>
            <a:off x="457200" y="634604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0"/>
              </a:spcBef>
              <a:buFont typeface="Arial"/>
              <a:buNone/>
            </a:pPr>
            <a:r>
              <a:rPr lang="ru-RU" b="1"/>
              <a:t>Цель лабораторной работы</a:t>
            </a:r>
          </a:p>
          <a:p>
            <a:r>
              <a:rPr lang="ru-RU"/>
              <a:t>Изучить понятие гармонического осциллятора, построить фазовый портрет и найти решение уравнения гармонического осциллятора.</a:t>
            </a:r>
          </a:p>
          <a:p>
            <a:pPr marL="0" indent="0">
              <a:spcBef>
                <a:spcPts val="3000"/>
              </a:spcBef>
              <a:buFont typeface="Arial"/>
              <a:buNone/>
            </a:pPr>
            <a:r>
              <a:rPr lang="ru-RU" b="1"/>
              <a:t>Теоретическое введние (1)</a:t>
            </a:r>
          </a:p>
          <a:p>
            <a:r>
              <a:rPr lang="ru-RU"/>
              <a:t>Гармонический осциллятор [1] — система, которая при смещении из положения равновесия испытывает действие возвращающей силы F, пропорциональной смещению x.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2863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/0_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36582" y="1622027"/>
            <a:ext cx="1657137" cy="163552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250032"/>
            <a:ext cx="8229600" cy="3394472"/>
          </a:xfrm>
        </p:spPr>
        <p:txBody>
          <a:bodyPr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800" b="1" dirty="0" err="1"/>
              <a:t>Теоретическое</a:t>
            </a:r>
            <a:r>
              <a:rPr sz="1800" b="1" dirty="0"/>
              <a:t> </a:t>
            </a:r>
            <a:r>
              <a:rPr sz="1800" b="1" dirty="0" err="1"/>
              <a:t>введние</a:t>
            </a:r>
            <a:r>
              <a:rPr sz="1800" b="1" dirty="0"/>
              <a:t> (2)</a:t>
            </a:r>
          </a:p>
          <a:p>
            <a:pPr lvl="0"/>
            <a:r>
              <a:rPr sz="1800" dirty="0" err="1"/>
              <a:t>Гармоническое</a:t>
            </a:r>
            <a:r>
              <a:rPr sz="1800" dirty="0"/>
              <a:t> </a:t>
            </a:r>
            <a:r>
              <a:rPr sz="1800" dirty="0" err="1"/>
              <a:t>колебание</a:t>
            </a:r>
            <a:r>
              <a:rPr sz="1800" dirty="0"/>
              <a:t> [2] - </a:t>
            </a:r>
            <a:r>
              <a:rPr sz="1800" dirty="0" err="1"/>
              <a:t>колебание</a:t>
            </a:r>
            <a:r>
              <a:rPr sz="1800" dirty="0"/>
              <a:t>, в </a:t>
            </a:r>
            <a:r>
              <a:rPr sz="1800" dirty="0" err="1"/>
              <a:t>процессе</a:t>
            </a:r>
            <a:r>
              <a:rPr sz="1800" dirty="0"/>
              <a:t> </a:t>
            </a:r>
            <a:r>
              <a:rPr sz="1800" dirty="0" err="1"/>
              <a:t>которого</a:t>
            </a:r>
            <a:r>
              <a:rPr sz="1800" dirty="0"/>
              <a:t> </a:t>
            </a:r>
            <a:r>
              <a:rPr sz="1800" dirty="0" err="1"/>
              <a:t>величины</a:t>
            </a:r>
            <a:r>
              <a:rPr sz="1800" dirty="0"/>
              <a:t>, </a:t>
            </a:r>
            <a:r>
              <a:rPr sz="1800" dirty="0" err="1"/>
              <a:t>характеризующие</a:t>
            </a:r>
            <a:r>
              <a:rPr sz="1800" dirty="0"/>
              <a:t> </a:t>
            </a:r>
            <a:r>
              <a:rPr sz="1800" dirty="0" err="1"/>
              <a:t>движение</a:t>
            </a:r>
            <a:r>
              <a:rPr sz="1800" dirty="0"/>
              <a:t> (</a:t>
            </a:r>
            <a:r>
              <a:rPr sz="1800" dirty="0" err="1"/>
              <a:t>смещение</a:t>
            </a:r>
            <a:r>
              <a:rPr sz="1800" dirty="0"/>
              <a:t>, </a:t>
            </a:r>
            <a:r>
              <a:rPr sz="1800" dirty="0" err="1"/>
              <a:t>скорость</a:t>
            </a:r>
            <a:r>
              <a:rPr sz="1800" dirty="0"/>
              <a:t>, </a:t>
            </a:r>
            <a:r>
              <a:rPr sz="1800" dirty="0" err="1"/>
              <a:t>ускорение</a:t>
            </a:r>
            <a:r>
              <a:rPr sz="1800" dirty="0"/>
              <a:t> и </a:t>
            </a:r>
            <a:r>
              <a:rPr sz="1800" dirty="0" err="1"/>
              <a:t>др</a:t>
            </a:r>
            <a:r>
              <a:rPr sz="1800" dirty="0"/>
              <a:t>.), </a:t>
            </a:r>
            <a:r>
              <a:rPr sz="1800" dirty="0" err="1"/>
              <a:t>изменяются</a:t>
            </a:r>
            <a:r>
              <a:rPr sz="1800" dirty="0"/>
              <a:t> </a:t>
            </a:r>
            <a:r>
              <a:rPr sz="1800" dirty="0" err="1"/>
              <a:t>по</a:t>
            </a:r>
            <a:r>
              <a:rPr sz="1800" dirty="0"/>
              <a:t> </a:t>
            </a:r>
            <a:r>
              <a:rPr sz="1800" dirty="0" err="1"/>
              <a:t>закону</a:t>
            </a:r>
            <a:r>
              <a:rPr sz="1800" dirty="0"/>
              <a:t> </a:t>
            </a:r>
            <a:r>
              <a:rPr sz="1800" dirty="0" err="1"/>
              <a:t>синуса</a:t>
            </a:r>
            <a:r>
              <a:rPr sz="1800" dirty="0"/>
              <a:t> </a:t>
            </a:r>
            <a:r>
              <a:rPr sz="1800" dirty="0" err="1"/>
              <a:t>или</a:t>
            </a:r>
            <a:r>
              <a:rPr sz="1800" dirty="0"/>
              <a:t> </a:t>
            </a:r>
            <a:r>
              <a:rPr sz="1800" dirty="0" err="1"/>
              <a:t>косинуса</a:t>
            </a:r>
            <a:r>
              <a:rPr sz="1800" dirty="0"/>
              <a:t> (</a:t>
            </a:r>
            <a:r>
              <a:rPr sz="1800" dirty="0" err="1"/>
              <a:t>гармоническому</a:t>
            </a:r>
            <a:r>
              <a:rPr sz="1800" dirty="0"/>
              <a:t> </a:t>
            </a:r>
            <a:r>
              <a:rPr sz="1800" dirty="0" err="1"/>
              <a:t>закону</a:t>
            </a:r>
            <a:r>
              <a:rPr sz="1800" dirty="0"/>
              <a:t>).</a:t>
            </a:r>
          </a:p>
        </p:txBody>
      </p:sp>
      <p:pic>
        <p:nvPicPr>
          <p:cNvPr id="6" name="Picture 1" descr="image/0_2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421606" y="1540072"/>
            <a:ext cx="2695183" cy="179943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TextBox 3"/>
          <p:cNvSpPr txBox="1"/>
          <p:nvPr/>
        </p:nvSpPr>
        <p:spPr>
          <a:xfrm>
            <a:off x="421694" y="3507582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“</a:t>
            </a:r>
            <a:r>
              <a:rPr dirty="0" err="1"/>
              <a:t>Гармонические</a:t>
            </a:r>
            <a:r>
              <a:rPr dirty="0"/>
              <a:t> </a:t>
            </a:r>
            <a:r>
              <a:rPr dirty="0" err="1"/>
              <a:t>колебания</a:t>
            </a:r>
            <a:r>
              <a:rPr dirty="0"/>
              <a:t>. </a:t>
            </a:r>
            <a:r>
              <a:rPr dirty="0" err="1"/>
              <a:t>Графики</a:t>
            </a:r>
            <a:r>
              <a:rPr dirty="0"/>
              <a:t> </a:t>
            </a:r>
            <a:r>
              <a:rPr dirty="0" err="1"/>
              <a:t>функций</a:t>
            </a:r>
            <a:r>
              <a:rPr dirty="0"/>
              <a:t> f(x) = sin(x) (</a:t>
            </a:r>
            <a:r>
              <a:rPr dirty="0" err="1"/>
              <a:t>красная</a:t>
            </a:r>
            <a:r>
              <a:rPr dirty="0"/>
              <a:t> </a:t>
            </a:r>
            <a:r>
              <a:rPr dirty="0" err="1"/>
              <a:t>линия</a:t>
            </a:r>
            <a:r>
              <a:rPr dirty="0"/>
              <a:t>) и g(x) = cos(x) (</a:t>
            </a:r>
            <a:r>
              <a:rPr dirty="0" err="1"/>
              <a:t>зелёная</a:t>
            </a:r>
            <a:r>
              <a:rPr dirty="0"/>
              <a:t> </a:t>
            </a:r>
            <a:r>
              <a:rPr dirty="0" err="1"/>
              <a:t>линия</a:t>
            </a:r>
            <a:r>
              <a:rPr dirty="0"/>
              <a:t>) в </a:t>
            </a:r>
            <a:r>
              <a:rPr dirty="0" err="1"/>
              <a:t>декартовой</a:t>
            </a:r>
            <a:r>
              <a:rPr dirty="0"/>
              <a:t> </a:t>
            </a:r>
            <a:r>
              <a:rPr dirty="0" err="1"/>
              <a:t>системе</a:t>
            </a:r>
            <a:r>
              <a:rPr dirty="0"/>
              <a:t> </a:t>
            </a:r>
            <a:r>
              <a:rPr dirty="0" err="1"/>
              <a:t>координат</a:t>
            </a:r>
            <a:r>
              <a:rPr dirty="0"/>
              <a:t>.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оси</a:t>
            </a:r>
            <a:r>
              <a:rPr dirty="0"/>
              <a:t> </a:t>
            </a:r>
            <a:r>
              <a:rPr dirty="0" err="1"/>
              <a:t>абсцисс</a:t>
            </a:r>
            <a:r>
              <a:rPr dirty="0"/>
              <a:t> </a:t>
            </a:r>
            <a:r>
              <a:rPr dirty="0" err="1"/>
              <a:t>отложены</a:t>
            </a:r>
            <a:r>
              <a:rPr dirty="0"/>
              <a:t> </a:t>
            </a:r>
            <a:r>
              <a:rPr dirty="0" err="1"/>
              <a:t>значения</a:t>
            </a:r>
            <a:r>
              <a:rPr dirty="0"/>
              <a:t> </a:t>
            </a:r>
            <a:r>
              <a:rPr dirty="0" err="1"/>
              <a:t>полной</a:t>
            </a:r>
            <a:r>
              <a:rPr dirty="0"/>
              <a:t> </a:t>
            </a:r>
            <a:r>
              <a:rPr dirty="0" err="1"/>
              <a:t>фазы</a:t>
            </a:r>
            <a:r>
              <a:rPr dirty="0"/>
              <a:t>.”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173C62-B639-4939-8722-690B4DB46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1A3E098-CADB-43A9-B7DB-8238EA0FB5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8588"/>
                <a:ext cx="8229600" cy="4808933"/>
              </a:xfrm>
            </p:spPr>
            <p:txBody>
              <a:bodyPr>
                <a:noAutofit/>
              </a:bodyPr>
              <a:lstStyle/>
              <a:p>
                <a:pPr marL="0" lvl="0" indent="0">
                  <a:spcBef>
                    <a:spcPts val="3000"/>
                  </a:spcBef>
                  <a:buNone/>
                </a:pPr>
                <a:r>
                  <a:rPr lang="ru-RU" sz="1000" b="1" dirty="0"/>
                  <a:t>Математическая </a:t>
                </a:r>
                <a:r>
                  <a:rPr lang="ru-RU" sz="1000" b="1" dirty="0" err="1"/>
                  <a:t>модель</a:t>
                </a:r>
                <a:r>
                  <a:rPr lang="ru-RU" sz="1000" b="1" dirty="0"/>
                  <a:t> (1)</a:t>
                </a:r>
              </a:p>
              <a:p>
                <a:pPr marL="0" lvl="0" indent="0">
                  <a:buNone/>
                </a:pPr>
                <a:r>
                  <a:rPr lang="ru-RU" sz="1000" dirty="0" err="1"/>
                  <a:t>Движение</a:t>
                </a:r>
                <a:r>
                  <a:rPr lang="ru-RU" sz="1000" dirty="0"/>
                  <a:t> </a:t>
                </a:r>
                <a:r>
                  <a:rPr lang="ru-RU" sz="1000" dirty="0" err="1"/>
                  <a:t>грузика</a:t>
                </a:r>
                <a:r>
                  <a:rPr lang="ru-RU" sz="1000" dirty="0"/>
                  <a:t> </a:t>
                </a:r>
                <a:r>
                  <a:rPr lang="ru-RU" sz="1000" dirty="0" err="1"/>
                  <a:t>на</a:t>
                </a:r>
                <a:r>
                  <a:rPr lang="ru-RU" sz="1000" dirty="0"/>
                  <a:t> </a:t>
                </a:r>
                <a:r>
                  <a:rPr lang="ru-RU" sz="1000" dirty="0" err="1"/>
                  <a:t>пружинке</a:t>
                </a:r>
                <a:r>
                  <a:rPr lang="ru-RU" sz="1000" dirty="0"/>
                  <a:t>, </a:t>
                </a:r>
                <a:r>
                  <a:rPr lang="ru-RU" sz="1000" dirty="0" err="1"/>
                  <a:t>маятника</a:t>
                </a:r>
                <a:r>
                  <a:rPr lang="ru-RU" sz="1000" dirty="0"/>
                  <a:t>, </a:t>
                </a:r>
                <a:r>
                  <a:rPr lang="ru-RU" sz="1000" dirty="0" err="1"/>
                  <a:t>заряда</a:t>
                </a:r>
                <a:r>
                  <a:rPr lang="ru-RU" sz="1000" dirty="0"/>
                  <a:t> в </a:t>
                </a:r>
                <a:r>
                  <a:rPr lang="ru-RU" sz="1000" dirty="0" err="1"/>
                  <a:t>электрическом</a:t>
                </a:r>
                <a:r>
                  <a:rPr lang="ru-RU" sz="1000" dirty="0"/>
                  <a:t> </a:t>
                </a:r>
                <a:r>
                  <a:rPr lang="ru-RU" sz="1000" dirty="0" err="1"/>
                  <a:t>контуре</a:t>
                </a:r>
                <a:r>
                  <a:rPr lang="ru-RU" sz="1000" dirty="0"/>
                  <a:t>, а </a:t>
                </a:r>
                <a:r>
                  <a:rPr lang="ru-RU" sz="1000" dirty="0" err="1"/>
                  <a:t>также</a:t>
                </a:r>
                <a:r>
                  <a:rPr lang="ru-RU" sz="1000" dirty="0"/>
                  <a:t> </a:t>
                </a:r>
                <a:r>
                  <a:rPr lang="ru-RU" sz="1000" dirty="0" err="1"/>
                  <a:t>эволюция</a:t>
                </a:r>
                <a:r>
                  <a:rPr lang="ru-RU" sz="1000" dirty="0"/>
                  <a:t> </a:t>
                </a:r>
                <a:r>
                  <a:rPr lang="ru-RU" sz="1000" dirty="0" err="1"/>
                  <a:t>во</a:t>
                </a:r>
                <a:r>
                  <a:rPr lang="ru-RU" sz="1000" dirty="0"/>
                  <a:t> </a:t>
                </a:r>
                <a:r>
                  <a:rPr lang="ru-RU" sz="1000" dirty="0" err="1"/>
                  <a:t>времени</a:t>
                </a:r>
                <a:r>
                  <a:rPr lang="ru-RU" sz="1000" dirty="0"/>
                  <a:t> </a:t>
                </a:r>
                <a:r>
                  <a:rPr lang="ru-RU" sz="1000" dirty="0" err="1"/>
                  <a:t>многих</a:t>
                </a:r>
                <a:r>
                  <a:rPr lang="ru-RU" sz="1000" dirty="0"/>
                  <a:t> </a:t>
                </a:r>
                <a:r>
                  <a:rPr lang="ru-RU" sz="1000" dirty="0" err="1"/>
                  <a:t>систем</a:t>
                </a:r>
                <a:r>
                  <a:rPr lang="ru-RU" sz="1000" dirty="0"/>
                  <a:t> в </a:t>
                </a:r>
                <a:r>
                  <a:rPr lang="ru-RU" sz="1000" dirty="0" err="1"/>
                  <a:t>физике</a:t>
                </a:r>
                <a:r>
                  <a:rPr lang="ru-RU" sz="1000" dirty="0"/>
                  <a:t>, </a:t>
                </a:r>
                <a:r>
                  <a:rPr lang="ru-RU" sz="1000" dirty="0" err="1"/>
                  <a:t>химии</a:t>
                </a:r>
                <a:r>
                  <a:rPr lang="ru-RU" sz="1000" dirty="0"/>
                  <a:t>, </a:t>
                </a:r>
                <a:r>
                  <a:rPr lang="ru-RU" sz="1000" dirty="0" err="1"/>
                  <a:t>биологии</a:t>
                </a:r>
                <a:r>
                  <a:rPr lang="ru-RU" sz="1000" dirty="0"/>
                  <a:t> и </a:t>
                </a:r>
                <a:r>
                  <a:rPr lang="ru-RU" sz="1000" dirty="0" err="1"/>
                  <a:t>других</a:t>
                </a:r>
                <a:r>
                  <a:rPr lang="ru-RU" sz="1000" dirty="0"/>
                  <a:t> </a:t>
                </a:r>
                <a:r>
                  <a:rPr lang="ru-RU" sz="1000" dirty="0" err="1"/>
                  <a:t>науках</a:t>
                </a:r>
                <a:r>
                  <a:rPr lang="ru-RU" sz="1000" dirty="0"/>
                  <a:t> </a:t>
                </a:r>
                <a:r>
                  <a:rPr lang="ru-RU" sz="1000" dirty="0" err="1"/>
                  <a:t>при</a:t>
                </a:r>
                <a:r>
                  <a:rPr lang="ru-RU" sz="1000" dirty="0"/>
                  <a:t> </a:t>
                </a:r>
                <a:r>
                  <a:rPr lang="ru-RU" sz="1000" dirty="0" err="1"/>
                  <a:t>определенных</a:t>
                </a:r>
                <a:r>
                  <a:rPr lang="ru-RU" sz="1000" dirty="0"/>
                  <a:t> </a:t>
                </a:r>
                <a:r>
                  <a:rPr lang="ru-RU" sz="1000" dirty="0" err="1"/>
                  <a:t>предположениях</a:t>
                </a:r>
                <a:r>
                  <a:rPr lang="ru-RU" sz="1000" dirty="0"/>
                  <a:t> </a:t>
                </a:r>
                <a:r>
                  <a:rPr lang="ru-RU" sz="1000" dirty="0" err="1"/>
                  <a:t>можно</a:t>
                </a:r>
                <a:r>
                  <a:rPr lang="ru-RU" sz="1000" dirty="0"/>
                  <a:t> </a:t>
                </a:r>
                <a:r>
                  <a:rPr lang="ru-RU" sz="1000" dirty="0" err="1"/>
                  <a:t>описать</a:t>
                </a:r>
                <a:r>
                  <a:rPr lang="ru-RU" sz="1000" dirty="0"/>
                  <a:t> </a:t>
                </a:r>
                <a:r>
                  <a:rPr lang="ru-RU" sz="1000" dirty="0" err="1"/>
                  <a:t>одним</a:t>
                </a:r>
                <a:r>
                  <a:rPr lang="ru-RU" sz="1000" dirty="0"/>
                  <a:t> и </a:t>
                </a:r>
                <a:r>
                  <a:rPr lang="ru-RU" sz="1000" dirty="0" err="1"/>
                  <a:t>тем</a:t>
                </a:r>
                <a:r>
                  <a:rPr lang="ru-RU" sz="1000" dirty="0"/>
                  <a:t> </a:t>
                </a:r>
                <a:r>
                  <a:rPr lang="ru-RU" sz="1000" dirty="0" err="1"/>
                  <a:t>же</a:t>
                </a:r>
                <a:r>
                  <a:rPr lang="ru-RU" sz="1000" dirty="0"/>
                  <a:t> </a:t>
                </a:r>
                <a:r>
                  <a:rPr lang="ru-RU" sz="1000" dirty="0" err="1"/>
                  <a:t>дифференциальным</a:t>
                </a:r>
                <a:r>
                  <a:rPr lang="ru-RU" sz="1000" dirty="0"/>
                  <a:t> </a:t>
                </a:r>
                <a:r>
                  <a:rPr lang="ru-RU" sz="1000" dirty="0" err="1"/>
                  <a:t>уравнением</a:t>
                </a:r>
                <a:r>
                  <a:rPr lang="ru-RU" sz="1000" dirty="0"/>
                  <a:t>, </a:t>
                </a:r>
                <a:r>
                  <a:rPr lang="ru-RU" sz="1000" dirty="0" err="1"/>
                  <a:t>которое</a:t>
                </a:r>
                <a:r>
                  <a:rPr lang="ru-RU" sz="1000" dirty="0"/>
                  <a:t> в </a:t>
                </a:r>
                <a:r>
                  <a:rPr lang="ru-RU" sz="1000" dirty="0" err="1"/>
                  <a:t>теории</a:t>
                </a:r>
                <a:r>
                  <a:rPr lang="ru-RU" sz="1000" dirty="0"/>
                  <a:t> </a:t>
                </a:r>
                <a:r>
                  <a:rPr lang="ru-RU" sz="1000" dirty="0" err="1"/>
                  <a:t>колебаний</a:t>
                </a:r>
                <a:r>
                  <a:rPr lang="ru-RU" sz="1000" dirty="0"/>
                  <a:t> </a:t>
                </a:r>
                <a:r>
                  <a:rPr lang="ru-RU" sz="1000" dirty="0" err="1"/>
                  <a:t>выступает</a:t>
                </a:r>
                <a:r>
                  <a:rPr lang="ru-RU" sz="1000" dirty="0"/>
                  <a:t> в </a:t>
                </a:r>
                <a:r>
                  <a:rPr lang="ru-RU" sz="1000" dirty="0" err="1"/>
                  <a:t>качестве</a:t>
                </a:r>
                <a:r>
                  <a:rPr lang="ru-RU" sz="1000" dirty="0"/>
                  <a:t> </a:t>
                </a:r>
                <a:r>
                  <a:rPr lang="ru-RU" sz="1000" dirty="0" err="1"/>
                  <a:t>основной</a:t>
                </a:r>
                <a:r>
                  <a:rPr lang="ru-RU" sz="1000" dirty="0"/>
                  <a:t> </a:t>
                </a:r>
                <a:r>
                  <a:rPr lang="ru-RU" sz="1000" dirty="0" err="1"/>
                  <a:t>модели</a:t>
                </a:r>
                <a:r>
                  <a:rPr lang="ru-RU" sz="1000" dirty="0"/>
                  <a:t>. Эта модель называется линейным гармоническим осциллятором.</a:t>
                </a:r>
              </a:p>
              <a:p>
                <a:pPr marL="0" lvl="0" indent="0">
                  <a:buNone/>
                </a:pPr>
                <a:r>
                  <a:rPr lang="ru-RU" sz="1000" b="1" dirty="0"/>
                  <a:t>Математическая модель (2)</a:t>
                </a:r>
              </a:p>
              <a:p>
                <a:pPr marL="0" lvl="0" indent="0">
                  <a:buNone/>
                </a:pPr>
                <a:r>
                  <a:rPr lang="ru-RU" sz="1000" dirty="0" err="1"/>
                  <a:t>Уравнение</a:t>
                </a:r>
                <a:r>
                  <a:rPr lang="ru-RU" sz="1000" dirty="0"/>
                  <a:t> </a:t>
                </a:r>
                <a:r>
                  <a:rPr lang="ru-RU" sz="1000" dirty="0" err="1"/>
                  <a:t>свободных</a:t>
                </a:r>
                <a:r>
                  <a:rPr lang="ru-RU" sz="1000" dirty="0"/>
                  <a:t> </a:t>
                </a:r>
                <a:r>
                  <a:rPr lang="ru-RU" sz="1000" dirty="0" err="1"/>
                  <a:t>колебаний</a:t>
                </a:r>
                <a:r>
                  <a:rPr lang="ru-RU" sz="1000" dirty="0"/>
                  <a:t> </a:t>
                </a:r>
                <a:r>
                  <a:rPr lang="ru-RU" sz="1000" dirty="0" err="1"/>
                  <a:t>гармонического</a:t>
                </a:r>
                <a:r>
                  <a:rPr lang="ru-RU" sz="1000" dirty="0"/>
                  <a:t> </a:t>
                </a:r>
                <a:r>
                  <a:rPr lang="ru-RU" sz="1000" dirty="0" err="1"/>
                  <a:t>осциллятора</a:t>
                </a:r>
                <a:r>
                  <a:rPr lang="ru-RU" sz="1000" dirty="0"/>
                  <a:t> </a:t>
                </a:r>
                <a:r>
                  <a:rPr lang="ru-RU" sz="1000" dirty="0" err="1"/>
                  <a:t>имеет</a:t>
                </a:r>
                <a:r>
                  <a:rPr lang="ru-RU" sz="1000" dirty="0"/>
                  <a:t> </a:t>
                </a:r>
                <a:r>
                  <a:rPr lang="ru-RU" sz="1000" dirty="0" err="1"/>
                  <a:t>следующий</a:t>
                </a:r>
                <a:r>
                  <a:rPr lang="ru-RU" sz="1000" dirty="0"/>
                  <a:t> </a:t>
                </a:r>
                <a:r>
                  <a:rPr lang="ru-RU" sz="1000" dirty="0" err="1"/>
                  <a:t>вид</a:t>
                </a:r>
                <a:r>
                  <a:rPr lang="ru-RU" sz="1000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sz="1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ar-AE" sz="1000">
                        <a:latin typeface="Cambria Math" panose="02040503050406030204" pitchFamily="18" charset="0"/>
                      </a:rPr>
                      <m:t>+</m:t>
                    </m:r>
                    <m:r>
                      <a:rPr lang="ar-AE" sz="1000">
                        <a:latin typeface="Cambria Math" panose="02040503050406030204" pitchFamily="18" charset="0"/>
                      </a:rPr>
                      <m:t>2</m:t>
                    </m:r>
                    <m:r>
                      <a:rPr lang="ar-AE" sz="1000">
                        <a:latin typeface="Cambria Math" panose="02040503050406030204" pitchFamily="18" charset="0"/>
                      </a:rPr>
                      <m:t>𝛾</m:t>
                    </m:r>
                    <m:acc>
                      <m:accPr>
                        <m:chr m:val="̇"/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sz="1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ar-AE" sz="100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 sz="100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ar-AE" sz="10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ar-AE" sz="1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ar-AE" sz="100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10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ar-AE" sz="1000" dirty="0"/>
              </a:p>
              <a:p>
                <a:pPr marL="0" lvl="0" indent="0">
                  <a:buNone/>
                </a:pPr>
                <a:r>
                  <a:rPr lang="ru-RU" sz="1000" dirty="0" err="1"/>
                  <a:t>где</a:t>
                </a:r>
                <a:r>
                  <a:rPr lang="ru-RU" sz="1000" dirty="0"/>
                  <a:t> </a:t>
                </a:r>
                <a14:m>
                  <m:oMath xmlns:m="http://schemas.openxmlformats.org/officeDocument/2006/math">
                    <m:r>
                      <a:rPr lang="ru-RU" sz="100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sz="1000" dirty="0"/>
                  <a:t> - </a:t>
                </a:r>
                <a:r>
                  <a:rPr lang="ru-RU" sz="1000" dirty="0" err="1"/>
                  <a:t>переменная</a:t>
                </a:r>
                <a:r>
                  <a:rPr lang="ru-RU" sz="1000" dirty="0"/>
                  <a:t>, </a:t>
                </a:r>
                <a:r>
                  <a:rPr lang="ru-RU" sz="1000" dirty="0" err="1"/>
                  <a:t>описывающая</a:t>
                </a:r>
                <a:r>
                  <a:rPr lang="ru-RU" sz="1000" dirty="0"/>
                  <a:t> </a:t>
                </a:r>
                <a:r>
                  <a:rPr lang="ru-RU" sz="1000" dirty="0" err="1"/>
                  <a:t>состояние</a:t>
                </a:r>
                <a:r>
                  <a:rPr lang="ru-RU" sz="1000" dirty="0"/>
                  <a:t> </a:t>
                </a:r>
                <a:r>
                  <a:rPr lang="ru-RU" sz="1000" dirty="0" err="1"/>
                  <a:t>системы</a:t>
                </a:r>
                <a:r>
                  <a:rPr lang="ru-RU" sz="1000" dirty="0"/>
                  <a:t> (</a:t>
                </a:r>
                <a:r>
                  <a:rPr lang="ru-RU" sz="1000" dirty="0" err="1"/>
                  <a:t>смещение</a:t>
                </a:r>
                <a:r>
                  <a:rPr lang="ru-RU" sz="1000" dirty="0"/>
                  <a:t> </a:t>
                </a:r>
                <a:r>
                  <a:rPr lang="ru-RU" sz="1000" dirty="0" err="1"/>
                  <a:t>грузика</a:t>
                </a:r>
                <a:r>
                  <a:rPr lang="ru-RU" sz="1000" dirty="0"/>
                  <a:t>, </a:t>
                </a:r>
                <a:r>
                  <a:rPr lang="ru-RU" sz="1000" dirty="0" err="1"/>
                  <a:t>заряд</a:t>
                </a:r>
                <a:r>
                  <a:rPr lang="ru-RU" sz="1000" dirty="0"/>
                  <a:t> </a:t>
                </a:r>
                <a:r>
                  <a:rPr lang="ru-RU" sz="1000" dirty="0" err="1"/>
                  <a:t>конденсатора</a:t>
                </a:r>
                <a:r>
                  <a:rPr lang="ru-RU" sz="1000" dirty="0"/>
                  <a:t> и </a:t>
                </a:r>
                <a:r>
                  <a:rPr lang="ru-RU" sz="1000" dirty="0" err="1"/>
                  <a:t>т.д</a:t>
                </a:r>
                <a:r>
                  <a:rPr lang="ru-RU" sz="1000" dirty="0"/>
                  <a:t>.), </a:t>
                </a:r>
                <a14:m>
                  <m:oMath xmlns:m="http://schemas.openxmlformats.org/officeDocument/2006/math">
                    <m:r>
                      <a:rPr lang="ru-RU" sz="100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ru-RU" sz="1000" dirty="0"/>
                  <a:t> - </a:t>
                </a:r>
                <a:r>
                  <a:rPr lang="ru-RU" sz="1000" dirty="0" err="1"/>
                  <a:t>параметр</a:t>
                </a:r>
                <a:r>
                  <a:rPr lang="ru-RU" sz="1000" dirty="0"/>
                  <a:t>, </a:t>
                </a:r>
                <a:r>
                  <a:rPr lang="ru-RU" sz="1000" dirty="0" err="1"/>
                  <a:t>характеризующий</a:t>
                </a:r>
                <a:r>
                  <a:rPr lang="ru-RU" sz="1000" dirty="0"/>
                  <a:t> </a:t>
                </a:r>
                <a:r>
                  <a:rPr lang="ru-RU" sz="1000" dirty="0" err="1"/>
                  <a:t>потери</a:t>
                </a:r>
                <a:r>
                  <a:rPr lang="ru-RU" sz="1000" dirty="0"/>
                  <a:t> </a:t>
                </a:r>
                <a:r>
                  <a:rPr lang="ru-RU" sz="1000" dirty="0" err="1"/>
                  <a:t>энергии</a:t>
                </a:r>
                <a:r>
                  <a:rPr lang="ru-RU" sz="1000" dirty="0"/>
                  <a:t> (</a:t>
                </a:r>
                <a:r>
                  <a:rPr lang="ru-RU" sz="1000" dirty="0" err="1"/>
                  <a:t>трение</a:t>
                </a:r>
                <a:r>
                  <a:rPr lang="ru-RU" sz="1000" dirty="0"/>
                  <a:t> в </a:t>
                </a:r>
                <a:r>
                  <a:rPr lang="ru-RU" sz="1000" dirty="0" err="1"/>
                  <a:t>механической</a:t>
                </a:r>
                <a:r>
                  <a:rPr lang="ru-RU" sz="1000" dirty="0"/>
                  <a:t> </a:t>
                </a:r>
                <a:r>
                  <a:rPr lang="ru-RU" sz="1000" dirty="0" err="1"/>
                  <a:t>системе</a:t>
                </a:r>
                <a:r>
                  <a:rPr lang="ru-RU" sz="1000" dirty="0"/>
                  <a:t>, </a:t>
                </a:r>
                <a:r>
                  <a:rPr lang="ru-RU" sz="1000" dirty="0" err="1"/>
                  <a:t>сопротивление</a:t>
                </a:r>
                <a:r>
                  <a:rPr lang="ru-RU" sz="1000" dirty="0"/>
                  <a:t> в </a:t>
                </a:r>
                <a:r>
                  <a:rPr lang="ru-RU" sz="1000" dirty="0" err="1"/>
                  <a:t>контуре</a:t>
                </a:r>
                <a:r>
                  <a:rPr lang="ru-RU" sz="1000" dirty="0"/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00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ar-AE" sz="10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ar-AE" sz="1000" dirty="0"/>
                  <a:t> - </a:t>
                </a:r>
                <a:r>
                  <a:rPr lang="ru-RU" sz="1000" dirty="0" err="1"/>
                  <a:t>собственная</a:t>
                </a:r>
                <a:r>
                  <a:rPr lang="ru-RU" sz="1000" dirty="0"/>
                  <a:t> </a:t>
                </a:r>
                <a:r>
                  <a:rPr lang="ru-RU" sz="1000" dirty="0" err="1"/>
                  <a:t>частота</a:t>
                </a:r>
                <a:r>
                  <a:rPr lang="ru-RU" sz="1000" dirty="0"/>
                  <a:t> </a:t>
                </a:r>
                <a:r>
                  <a:rPr lang="ru-RU" sz="1000" dirty="0" err="1"/>
                  <a:t>колебаний</a:t>
                </a:r>
                <a:r>
                  <a:rPr lang="ru-RU" sz="1000" dirty="0"/>
                  <a:t>. Это уравнение есть линейное однородное дифференциальное уравнение второго порядка и оно является примером линейной динамической системы.</a:t>
                </a:r>
              </a:p>
              <a:p>
                <a:pPr marL="0" lvl="0" indent="0">
                  <a:buNone/>
                </a:pPr>
                <a:r>
                  <a:rPr lang="ru-RU" sz="1000" b="1" dirty="0"/>
                  <a:t>Математическая модель (3)</a:t>
                </a:r>
              </a:p>
              <a:p>
                <a:pPr marL="0" lvl="0" indent="0">
                  <a:buNone/>
                </a:pPr>
                <a:r>
                  <a:rPr lang="ru-RU" sz="1000" dirty="0" err="1"/>
                  <a:t>Значение</a:t>
                </a:r>
                <a:r>
                  <a:rPr lang="ru-RU" sz="1000" dirty="0"/>
                  <a:t> </a:t>
                </a:r>
                <a:r>
                  <a:rPr lang="ru-RU" sz="1000" dirty="0" err="1"/>
                  <a:t>фазовых</a:t>
                </a:r>
                <a:r>
                  <a:rPr lang="ru-RU" sz="1000" dirty="0"/>
                  <a:t> </a:t>
                </a:r>
                <a:r>
                  <a:rPr lang="ru-RU" sz="1000" dirty="0" err="1"/>
                  <a:t>координат</a:t>
                </a:r>
                <a:r>
                  <a:rPr lang="ru-RU" sz="1000" dirty="0"/>
                  <a:t> </a:t>
                </a:r>
                <a14:m>
                  <m:oMath xmlns:m="http://schemas.openxmlformats.org/officeDocument/2006/math">
                    <m:r>
                      <a:rPr lang="ru-RU" sz="10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1000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100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sz="1000" dirty="0"/>
                  <a:t> в </a:t>
                </a:r>
                <a:r>
                  <a:rPr lang="ru-RU" sz="1000" dirty="0" err="1"/>
                  <a:t>любой</a:t>
                </a:r>
                <a:r>
                  <a:rPr lang="ru-RU" sz="1000" dirty="0"/>
                  <a:t> </a:t>
                </a:r>
                <a:r>
                  <a:rPr lang="ru-RU" sz="1000" dirty="0" err="1"/>
                  <a:t>момент</a:t>
                </a:r>
                <a:r>
                  <a:rPr lang="ru-RU" sz="1000" dirty="0"/>
                  <a:t> </a:t>
                </a:r>
                <a:r>
                  <a:rPr lang="ru-RU" sz="1000" dirty="0" err="1"/>
                  <a:t>времени</a:t>
                </a:r>
                <a:r>
                  <a:rPr lang="ru-RU" sz="1000" dirty="0"/>
                  <a:t> </a:t>
                </a:r>
                <a:r>
                  <a:rPr lang="ru-RU" sz="1000" dirty="0" err="1"/>
                  <a:t>полностью</a:t>
                </a:r>
                <a:r>
                  <a:rPr lang="ru-RU" sz="1000" dirty="0"/>
                  <a:t> </a:t>
                </a:r>
                <a:r>
                  <a:rPr lang="ru-RU" sz="1000" dirty="0" err="1"/>
                  <a:t>определяет</a:t>
                </a:r>
                <a:r>
                  <a:rPr lang="ru-RU" sz="1000" dirty="0"/>
                  <a:t> </a:t>
                </a:r>
                <a:r>
                  <a:rPr lang="ru-RU" sz="1000" dirty="0" err="1"/>
                  <a:t>состояние</a:t>
                </a:r>
                <a:r>
                  <a:rPr lang="ru-RU" sz="1000" dirty="0"/>
                  <a:t> </a:t>
                </a:r>
                <a:r>
                  <a:rPr lang="ru-RU" sz="1000" dirty="0" err="1"/>
                  <a:t>системы</a:t>
                </a:r>
                <a:r>
                  <a:rPr lang="ru-RU" sz="1000" dirty="0"/>
                  <a:t>. </a:t>
                </a:r>
                <a:r>
                  <a:rPr lang="ru-RU" sz="1000" dirty="0" err="1"/>
                  <a:t>Решению</a:t>
                </a:r>
                <a:r>
                  <a:rPr lang="ru-RU" sz="1000" dirty="0"/>
                  <a:t> </a:t>
                </a:r>
                <a:r>
                  <a:rPr lang="ru-RU" sz="1000" dirty="0" err="1"/>
                  <a:t>уравнения</a:t>
                </a:r>
                <a:r>
                  <a:rPr lang="ru-RU" sz="1000" dirty="0"/>
                  <a:t> </a:t>
                </a:r>
                <a:r>
                  <a:rPr lang="ru-RU" sz="1000" dirty="0" err="1"/>
                  <a:t>движения</a:t>
                </a:r>
                <a:r>
                  <a:rPr lang="ru-RU" sz="1000" dirty="0"/>
                  <a:t> </a:t>
                </a:r>
                <a:r>
                  <a:rPr lang="ru-RU" sz="1000" dirty="0" err="1"/>
                  <a:t>как</a:t>
                </a:r>
                <a:r>
                  <a:rPr lang="ru-RU" sz="1000" dirty="0"/>
                  <a:t> </a:t>
                </a:r>
                <a:r>
                  <a:rPr lang="ru-RU" sz="1000" dirty="0" err="1"/>
                  <a:t>функции</a:t>
                </a:r>
                <a:r>
                  <a:rPr lang="ru-RU" sz="1000" dirty="0"/>
                  <a:t> </a:t>
                </a:r>
                <a:r>
                  <a:rPr lang="ru-RU" sz="1000" dirty="0" err="1"/>
                  <a:t>времени</a:t>
                </a:r>
                <a:r>
                  <a:rPr lang="ru-RU" sz="1000" dirty="0"/>
                  <a:t> </a:t>
                </a:r>
                <a:r>
                  <a:rPr lang="ru-RU" sz="1000" dirty="0" err="1"/>
                  <a:t>отвечает</a:t>
                </a:r>
                <a:r>
                  <a:rPr lang="ru-RU" sz="1000" dirty="0"/>
                  <a:t> </a:t>
                </a:r>
                <a:r>
                  <a:rPr lang="ru-RU" sz="1000" dirty="0" err="1"/>
                  <a:t>гладкая</a:t>
                </a:r>
                <a:r>
                  <a:rPr lang="ru-RU" sz="1000" dirty="0"/>
                  <a:t> </a:t>
                </a:r>
                <a:r>
                  <a:rPr lang="ru-RU" sz="1000" dirty="0" err="1"/>
                  <a:t>кривая</a:t>
                </a:r>
                <a:r>
                  <a:rPr lang="ru-RU" sz="1000" dirty="0"/>
                  <a:t> в </a:t>
                </a:r>
                <a:r>
                  <a:rPr lang="ru-RU" sz="1000" dirty="0" err="1"/>
                  <a:t>фазовой</a:t>
                </a:r>
                <a:r>
                  <a:rPr lang="ru-RU" sz="1000" dirty="0"/>
                  <a:t> </a:t>
                </a:r>
                <a:r>
                  <a:rPr lang="ru-RU" sz="1000" dirty="0" err="1"/>
                  <a:t>плоскости</a:t>
                </a:r>
                <a:r>
                  <a:rPr lang="ru-RU" sz="1000" dirty="0"/>
                  <a:t>. </a:t>
                </a:r>
                <a:r>
                  <a:rPr lang="ru-RU" sz="1000" dirty="0" err="1"/>
                  <a:t>Она</a:t>
                </a:r>
                <a:r>
                  <a:rPr lang="ru-RU" sz="1000" dirty="0"/>
                  <a:t> </a:t>
                </a:r>
                <a:r>
                  <a:rPr lang="ru-RU" sz="1000" dirty="0" err="1"/>
                  <a:t>называется</a:t>
                </a:r>
                <a:r>
                  <a:rPr lang="ru-RU" sz="1000" dirty="0"/>
                  <a:t> </a:t>
                </a:r>
                <a:r>
                  <a:rPr lang="ru-RU" sz="1000" dirty="0" err="1"/>
                  <a:t>фазовой</a:t>
                </a:r>
                <a:r>
                  <a:rPr lang="ru-RU" sz="1000" dirty="0"/>
                  <a:t> </a:t>
                </a:r>
                <a:r>
                  <a:rPr lang="ru-RU" sz="1000" dirty="0" err="1"/>
                  <a:t>траекторией</a:t>
                </a:r>
                <a:r>
                  <a:rPr lang="ru-RU" sz="1000" dirty="0"/>
                  <a:t>. </a:t>
                </a:r>
                <a:r>
                  <a:rPr lang="ru-RU" sz="1000" dirty="0" err="1"/>
                  <a:t>Если</a:t>
                </a:r>
                <a:r>
                  <a:rPr lang="ru-RU" sz="1000" dirty="0"/>
                  <a:t> </a:t>
                </a:r>
                <a:r>
                  <a:rPr lang="ru-RU" sz="1000" dirty="0" err="1"/>
                  <a:t>множество</a:t>
                </a:r>
                <a:r>
                  <a:rPr lang="ru-RU" sz="1000" dirty="0"/>
                  <a:t> </a:t>
                </a:r>
                <a:r>
                  <a:rPr lang="ru-RU" sz="1000" dirty="0" err="1"/>
                  <a:t>различных</a:t>
                </a:r>
                <a:r>
                  <a:rPr lang="ru-RU" sz="1000" dirty="0"/>
                  <a:t> </a:t>
                </a:r>
                <a:r>
                  <a:rPr lang="ru-RU" sz="1000" dirty="0" err="1"/>
                  <a:t>решений</a:t>
                </a:r>
                <a:r>
                  <a:rPr lang="ru-RU" sz="1000" dirty="0"/>
                  <a:t> (</a:t>
                </a:r>
                <a:r>
                  <a:rPr lang="ru-RU" sz="1000" dirty="0" err="1"/>
                  <a:t>соответствующих</a:t>
                </a:r>
                <a:r>
                  <a:rPr lang="ru-RU" sz="1000" dirty="0"/>
                  <a:t> </a:t>
                </a:r>
                <a:r>
                  <a:rPr lang="ru-RU" sz="1000" dirty="0" err="1"/>
                  <a:t>различным</a:t>
                </a:r>
                <a:r>
                  <a:rPr lang="ru-RU" sz="1000" dirty="0"/>
                  <a:t> </a:t>
                </a:r>
                <a:r>
                  <a:rPr lang="ru-RU" sz="1000" dirty="0" err="1"/>
                  <a:t>начальным</a:t>
                </a:r>
                <a:r>
                  <a:rPr lang="ru-RU" sz="1000" dirty="0"/>
                  <a:t> </a:t>
                </a:r>
                <a:r>
                  <a:rPr lang="ru-RU" sz="1000" dirty="0" err="1"/>
                  <a:t>условиям</a:t>
                </a:r>
                <a:r>
                  <a:rPr lang="ru-RU" sz="1000" dirty="0"/>
                  <a:t>) </a:t>
                </a:r>
                <a:r>
                  <a:rPr lang="ru-RU" sz="1000" dirty="0" err="1"/>
                  <a:t>изобразить</a:t>
                </a:r>
                <a:r>
                  <a:rPr lang="ru-RU" sz="1000" dirty="0"/>
                  <a:t> </a:t>
                </a:r>
                <a:r>
                  <a:rPr lang="ru-RU" sz="1000" dirty="0" err="1"/>
                  <a:t>на</a:t>
                </a:r>
                <a:r>
                  <a:rPr lang="ru-RU" sz="1000" dirty="0"/>
                  <a:t> </a:t>
                </a:r>
                <a:r>
                  <a:rPr lang="ru-RU" sz="1000" dirty="0" err="1"/>
                  <a:t>одной</a:t>
                </a:r>
                <a:r>
                  <a:rPr lang="ru-RU" sz="1000" dirty="0"/>
                  <a:t> </a:t>
                </a:r>
                <a:r>
                  <a:rPr lang="ru-RU" sz="1000" dirty="0" err="1"/>
                  <a:t>фазовой</a:t>
                </a:r>
                <a:r>
                  <a:rPr lang="ru-RU" sz="1000" dirty="0"/>
                  <a:t> </a:t>
                </a:r>
                <a:r>
                  <a:rPr lang="ru-RU" sz="1000" dirty="0" err="1"/>
                  <a:t>плоскости</a:t>
                </a:r>
                <a:r>
                  <a:rPr lang="ru-RU" sz="1000" dirty="0"/>
                  <a:t>, </a:t>
                </a:r>
                <a:r>
                  <a:rPr lang="ru-RU" sz="1000" dirty="0" err="1"/>
                  <a:t>возникает</a:t>
                </a:r>
                <a:r>
                  <a:rPr lang="ru-RU" sz="1000" dirty="0"/>
                  <a:t> </a:t>
                </a:r>
                <a:r>
                  <a:rPr lang="ru-RU" sz="1000" dirty="0" err="1"/>
                  <a:t>общая</a:t>
                </a:r>
                <a:r>
                  <a:rPr lang="ru-RU" sz="1000" dirty="0"/>
                  <a:t> </a:t>
                </a:r>
                <a:r>
                  <a:rPr lang="ru-RU" sz="1000" dirty="0" err="1"/>
                  <a:t>картина</a:t>
                </a:r>
                <a:r>
                  <a:rPr lang="ru-RU" sz="1000" dirty="0"/>
                  <a:t> </a:t>
                </a:r>
                <a:r>
                  <a:rPr lang="ru-RU" sz="1000" dirty="0" err="1"/>
                  <a:t>поведения</a:t>
                </a:r>
                <a:r>
                  <a:rPr lang="ru-RU" sz="1000" dirty="0"/>
                  <a:t> </a:t>
                </a:r>
                <a:r>
                  <a:rPr lang="ru-RU" sz="1000" dirty="0" err="1"/>
                  <a:t>системы</a:t>
                </a:r>
                <a:r>
                  <a:rPr lang="ru-RU" sz="1000" dirty="0"/>
                  <a:t>. Такую картину, образованную набором фазовых траекторий, называют фазовым портретом.</a:t>
                </a:r>
              </a:p>
              <a:p>
                <a:pPr marL="0" lvl="0" indent="0">
                  <a:buNone/>
                </a:pPr>
                <a:r>
                  <a:rPr lang="ru-RU" sz="1000" b="1" dirty="0"/>
                  <a:t>Задание лабораторной работы. </a:t>
                </a:r>
                <a:r>
                  <a:rPr lang="ru-RU" sz="1000" b="1" dirty="0" err="1"/>
                  <a:t>Вариант</a:t>
                </a:r>
                <a:r>
                  <a:rPr lang="ru-RU" sz="1000" b="1" dirty="0"/>
                  <a:t> 55</a:t>
                </a:r>
              </a:p>
              <a:p>
                <a:pPr marL="0" lvl="0" indent="0">
                  <a:buNone/>
                </a:pPr>
                <a:r>
                  <a:rPr lang="ru-RU" sz="1000" dirty="0" err="1"/>
                  <a:t>Постройте</a:t>
                </a:r>
                <a:r>
                  <a:rPr lang="ru-RU" sz="1000" dirty="0"/>
                  <a:t> </a:t>
                </a:r>
                <a:r>
                  <a:rPr lang="ru-RU" sz="1000" dirty="0" err="1"/>
                  <a:t>фазовый</a:t>
                </a:r>
                <a:r>
                  <a:rPr lang="ru-RU" sz="1000" dirty="0"/>
                  <a:t> </a:t>
                </a:r>
                <a:r>
                  <a:rPr lang="ru-RU" sz="1000" dirty="0" err="1"/>
                  <a:t>портрет</a:t>
                </a:r>
                <a:r>
                  <a:rPr lang="ru-RU" sz="1000" dirty="0"/>
                  <a:t> </a:t>
                </a:r>
                <a:r>
                  <a:rPr lang="ru-RU" sz="1000" dirty="0" err="1"/>
                  <a:t>гармонического</a:t>
                </a:r>
                <a:r>
                  <a:rPr lang="ru-RU" sz="1000" dirty="0"/>
                  <a:t> </a:t>
                </a:r>
                <a:r>
                  <a:rPr lang="ru-RU" sz="1000" dirty="0" err="1"/>
                  <a:t>осциллятора</a:t>
                </a:r>
                <a:r>
                  <a:rPr lang="ru-RU" sz="1000" dirty="0"/>
                  <a:t> и </a:t>
                </a:r>
                <a:r>
                  <a:rPr lang="ru-RU" sz="1000" dirty="0" err="1"/>
                  <a:t>решение</a:t>
                </a:r>
                <a:r>
                  <a:rPr lang="ru-RU" sz="1000" dirty="0"/>
                  <a:t> </a:t>
                </a:r>
                <a:r>
                  <a:rPr lang="ru-RU" sz="1000" dirty="0" err="1"/>
                  <a:t>уравнения</a:t>
                </a:r>
                <a:r>
                  <a:rPr lang="ru-RU" sz="1000" dirty="0"/>
                  <a:t> </a:t>
                </a:r>
                <a:r>
                  <a:rPr lang="ru-RU" sz="1000" dirty="0" err="1"/>
                  <a:t>гармонического</a:t>
                </a:r>
                <a:r>
                  <a:rPr lang="ru-RU" sz="1000" dirty="0"/>
                  <a:t> </a:t>
                </a:r>
                <a:r>
                  <a:rPr lang="ru-RU" sz="1000" dirty="0" err="1"/>
                  <a:t>осциллятора</a:t>
                </a:r>
                <a:r>
                  <a:rPr lang="ru-RU" sz="1000" dirty="0"/>
                  <a:t> </a:t>
                </a:r>
                <a:r>
                  <a:rPr lang="ru-RU" sz="1000" dirty="0" err="1"/>
                  <a:t>для</a:t>
                </a:r>
                <a:r>
                  <a:rPr lang="ru-RU" sz="1000" dirty="0"/>
                  <a:t> </a:t>
                </a:r>
                <a:r>
                  <a:rPr lang="ru-RU" sz="1000" dirty="0" err="1"/>
                  <a:t>следующих</a:t>
                </a:r>
                <a:r>
                  <a:rPr lang="ru-RU" sz="1000" dirty="0"/>
                  <a:t> </a:t>
                </a:r>
                <a:r>
                  <a:rPr lang="ru-RU" sz="1000" dirty="0" err="1"/>
                  <a:t>случаев</a:t>
                </a:r>
                <a:r>
                  <a:rPr lang="ru-RU" sz="1000" dirty="0"/>
                  <a:t>:</a:t>
                </a:r>
              </a:p>
              <a:p>
                <a:pPr marL="342900" lvl="0" indent="-342900">
                  <a:buAutoNum type="arabicPeriod"/>
                </a:pPr>
                <a:r>
                  <a:rPr lang="ru-RU" sz="1000" dirty="0" err="1"/>
                  <a:t>Колебания</a:t>
                </a:r>
                <a:r>
                  <a:rPr lang="ru-RU" sz="1000" dirty="0"/>
                  <a:t> </a:t>
                </a:r>
                <a:r>
                  <a:rPr lang="ru-RU" sz="1000" dirty="0" err="1"/>
                  <a:t>гармонического</a:t>
                </a:r>
                <a:r>
                  <a:rPr lang="ru-RU" sz="1000" dirty="0"/>
                  <a:t> </a:t>
                </a:r>
                <a:r>
                  <a:rPr lang="ru-RU" sz="1000" dirty="0" err="1"/>
                  <a:t>осциллятора</a:t>
                </a:r>
                <a:r>
                  <a:rPr lang="ru-RU" sz="1000" dirty="0"/>
                  <a:t> </a:t>
                </a:r>
                <a:r>
                  <a:rPr lang="ru-RU" sz="1000" dirty="0" err="1"/>
                  <a:t>без</a:t>
                </a:r>
                <a:r>
                  <a:rPr lang="ru-RU" sz="1000" dirty="0"/>
                  <a:t> </a:t>
                </a:r>
                <a:r>
                  <a:rPr lang="ru-RU" sz="1000" dirty="0" err="1"/>
                  <a:t>затуханий</a:t>
                </a:r>
                <a:r>
                  <a:rPr lang="ru-RU" sz="1000" dirty="0"/>
                  <a:t> и </a:t>
                </a:r>
                <a:r>
                  <a:rPr lang="ru-RU" sz="1000" dirty="0" err="1"/>
                  <a:t>без</a:t>
                </a:r>
                <a:r>
                  <a:rPr lang="ru-RU" sz="1000" dirty="0"/>
                  <a:t> </a:t>
                </a:r>
                <a:r>
                  <a:rPr lang="ru-RU" sz="1000" dirty="0" err="1"/>
                  <a:t>действий</a:t>
                </a:r>
                <a:r>
                  <a:rPr lang="ru-RU" sz="1000" dirty="0"/>
                  <a:t> </a:t>
                </a:r>
                <a:r>
                  <a:rPr lang="ru-RU" sz="1000" dirty="0" err="1"/>
                  <a:t>внешней</a:t>
                </a:r>
                <a:r>
                  <a:rPr lang="ru-RU" sz="1000" dirty="0"/>
                  <a:t> </a:t>
                </a:r>
                <a:r>
                  <a:rPr lang="ru-RU" sz="1000" dirty="0" err="1"/>
                  <a:t>силы</a:t>
                </a:r>
                <a:r>
                  <a:rPr lang="ru-RU" sz="1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sz="1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ar-AE" sz="1000">
                        <a:latin typeface="Cambria Math" panose="02040503050406030204" pitchFamily="18" charset="0"/>
                      </a:rPr>
                      <m:t>+</m:t>
                    </m:r>
                    <m:r>
                      <a:rPr lang="ar-AE" sz="1000">
                        <a:latin typeface="Cambria Math" panose="02040503050406030204" pitchFamily="18" charset="0"/>
                      </a:rPr>
                      <m:t>8</m:t>
                    </m:r>
                    <m:r>
                      <a:rPr lang="ar-AE" sz="1000">
                        <a:latin typeface="Cambria Math" panose="02040503050406030204" pitchFamily="18" charset="0"/>
                      </a:rPr>
                      <m:t>.</m:t>
                    </m:r>
                    <m:r>
                      <a:rPr lang="ar-AE" sz="1000">
                        <a:latin typeface="Cambria Math" panose="02040503050406030204" pitchFamily="18" charset="0"/>
                      </a:rPr>
                      <m:t>8</m:t>
                    </m:r>
                    <m:r>
                      <a:rPr lang="ar-AE" sz="10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ar-AE" sz="100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10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ar-AE" sz="1000" dirty="0"/>
                  <a:t>;</a:t>
                </a:r>
              </a:p>
              <a:p>
                <a:pPr marL="342900" lvl="0" indent="-342900">
                  <a:buAutoNum type="arabicPeriod"/>
                </a:pPr>
                <a:r>
                  <a:rPr lang="ru-RU" sz="1000" dirty="0" err="1"/>
                  <a:t>Колебания</a:t>
                </a:r>
                <a:r>
                  <a:rPr lang="ru-RU" sz="1000" dirty="0"/>
                  <a:t> </a:t>
                </a:r>
                <a:r>
                  <a:rPr lang="ru-RU" sz="1000" dirty="0" err="1"/>
                  <a:t>гармонического</a:t>
                </a:r>
                <a:r>
                  <a:rPr lang="ru-RU" sz="1000" dirty="0"/>
                  <a:t> </a:t>
                </a:r>
                <a:r>
                  <a:rPr lang="ru-RU" sz="1000" dirty="0" err="1"/>
                  <a:t>осциллятора</a:t>
                </a:r>
                <a:r>
                  <a:rPr lang="ru-RU" sz="1000" dirty="0"/>
                  <a:t> </a:t>
                </a:r>
                <a:r>
                  <a:rPr lang="en-US" sz="1000" dirty="0"/>
                  <a:t>c </a:t>
                </a:r>
                <a:r>
                  <a:rPr lang="ru-RU" sz="1000" dirty="0" err="1"/>
                  <a:t>затуханием</a:t>
                </a:r>
                <a:r>
                  <a:rPr lang="ru-RU" sz="1000" dirty="0"/>
                  <a:t> и </a:t>
                </a:r>
                <a:r>
                  <a:rPr lang="ru-RU" sz="1000" dirty="0" err="1"/>
                  <a:t>без</a:t>
                </a:r>
                <a:r>
                  <a:rPr lang="ru-RU" sz="1000" dirty="0"/>
                  <a:t> </a:t>
                </a:r>
                <a:r>
                  <a:rPr lang="ru-RU" sz="1000" dirty="0" err="1"/>
                  <a:t>действий</a:t>
                </a:r>
                <a:r>
                  <a:rPr lang="ru-RU" sz="1000" dirty="0"/>
                  <a:t> </a:t>
                </a:r>
                <a:r>
                  <a:rPr lang="ru-RU" sz="1000" dirty="0" err="1"/>
                  <a:t>внешней</a:t>
                </a:r>
                <a:r>
                  <a:rPr lang="ru-RU" sz="1000" dirty="0"/>
                  <a:t> </a:t>
                </a:r>
                <a:r>
                  <a:rPr lang="ru-RU" sz="1000" dirty="0" err="1"/>
                  <a:t>силы</a:t>
                </a:r>
                <a:r>
                  <a:rPr lang="ru-RU" sz="1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sz="1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ar-AE" sz="1000">
                        <a:latin typeface="Cambria Math" panose="02040503050406030204" pitchFamily="18" charset="0"/>
                      </a:rPr>
                      <m:t>+</m:t>
                    </m:r>
                    <m:r>
                      <a:rPr lang="ar-AE" sz="1000">
                        <a:latin typeface="Cambria Math" panose="02040503050406030204" pitchFamily="18" charset="0"/>
                      </a:rPr>
                      <m:t>4</m:t>
                    </m:r>
                    <m:r>
                      <a:rPr lang="ar-AE" sz="1000">
                        <a:latin typeface="Cambria Math" panose="02040503050406030204" pitchFamily="18" charset="0"/>
                      </a:rPr>
                      <m:t>.</m:t>
                    </m:r>
                    <m:r>
                      <a:rPr lang="ar-AE" sz="1000">
                        <a:latin typeface="Cambria Math" panose="02040503050406030204" pitchFamily="18" charset="0"/>
                      </a:rPr>
                      <m:t>7</m:t>
                    </m:r>
                    <m:acc>
                      <m:accPr>
                        <m:chr m:val="̇"/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sz="1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ar-AE" sz="1000">
                        <a:latin typeface="Cambria Math" panose="02040503050406030204" pitchFamily="18" charset="0"/>
                      </a:rPr>
                      <m:t>+</m:t>
                    </m:r>
                    <m:r>
                      <a:rPr lang="ar-AE" sz="1000">
                        <a:latin typeface="Cambria Math" panose="02040503050406030204" pitchFamily="18" charset="0"/>
                      </a:rPr>
                      <m:t>2</m:t>
                    </m:r>
                    <m:r>
                      <a:rPr lang="ar-AE" sz="1000">
                        <a:latin typeface="Cambria Math" panose="02040503050406030204" pitchFamily="18" charset="0"/>
                      </a:rPr>
                      <m:t>.</m:t>
                    </m:r>
                    <m:r>
                      <a:rPr lang="ar-AE" sz="1000">
                        <a:latin typeface="Cambria Math" panose="02040503050406030204" pitchFamily="18" charset="0"/>
                      </a:rPr>
                      <m:t>8</m:t>
                    </m:r>
                    <m:r>
                      <a:rPr lang="ar-AE" sz="10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ar-AE" sz="100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10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ar-AE" sz="1000" dirty="0"/>
              </a:p>
              <a:p>
                <a:pPr marL="342900" lvl="0" indent="-342900">
                  <a:buAutoNum type="arabicPeriod"/>
                </a:pPr>
                <a:r>
                  <a:rPr lang="ru-RU" sz="1000" dirty="0" err="1"/>
                  <a:t>Колебания</a:t>
                </a:r>
                <a:r>
                  <a:rPr lang="ru-RU" sz="1000" dirty="0"/>
                  <a:t> </a:t>
                </a:r>
                <a:r>
                  <a:rPr lang="ru-RU" sz="1000" dirty="0" err="1"/>
                  <a:t>гармонического</a:t>
                </a:r>
                <a:r>
                  <a:rPr lang="ru-RU" sz="1000" dirty="0"/>
                  <a:t> </a:t>
                </a:r>
                <a:r>
                  <a:rPr lang="ru-RU" sz="1000" dirty="0" err="1"/>
                  <a:t>осциллятора</a:t>
                </a:r>
                <a:r>
                  <a:rPr lang="ru-RU" sz="1000" dirty="0"/>
                  <a:t> </a:t>
                </a:r>
                <a:r>
                  <a:rPr lang="en-US" sz="1000" dirty="0"/>
                  <a:t>c </a:t>
                </a:r>
                <a:r>
                  <a:rPr lang="ru-RU" sz="1000" dirty="0" err="1"/>
                  <a:t>затуханием</a:t>
                </a:r>
                <a:r>
                  <a:rPr lang="ru-RU" sz="1000" dirty="0"/>
                  <a:t> и </a:t>
                </a:r>
                <a:r>
                  <a:rPr lang="ru-RU" sz="1000" dirty="0" err="1"/>
                  <a:t>под</a:t>
                </a:r>
                <a:r>
                  <a:rPr lang="ru-RU" sz="1000" dirty="0"/>
                  <a:t> </a:t>
                </a:r>
                <a:r>
                  <a:rPr lang="ru-RU" sz="1000" dirty="0" err="1"/>
                  <a:t>действием</a:t>
                </a:r>
                <a:r>
                  <a:rPr lang="ru-RU" sz="1000" dirty="0"/>
                  <a:t> </a:t>
                </a:r>
                <a:r>
                  <a:rPr lang="ru-RU" sz="1000" dirty="0" err="1"/>
                  <a:t>внешней</a:t>
                </a:r>
                <a:r>
                  <a:rPr lang="ru-RU" sz="1000" dirty="0"/>
                  <a:t> </a:t>
                </a:r>
                <a:r>
                  <a:rPr lang="ru-RU" sz="1000" dirty="0" err="1"/>
                  <a:t>силы</a:t>
                </a:r>
                <a:r>
                  <a:rPr lang="ru-RU" sz="1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sz="1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ar-AE" sz="1000">
                        <a:latin typeface="Cambria Math" panose="02040503050406030204" pitchFamily="18" charset="0"/>
                      </a:rPr>
                      <m:t>+</m:t>
                    </m:r>
                    <m:r>
                      <a:rPr lang="ar-AE" sz="1000">
                        <a:latin typeface="Cambria Math" panose="02040503050406030204" pitchFamily="18" charset="0"/>
                      </a:rPr>
                      <m:t>5</m:t>
                    </m:r>
                    <m:acc>
                      <m:accPr>
                        <m:chr m:val="̇"/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sz="1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ar-AE" sz="1000">
                        <a:latin typeface="Cambria Math" panose="02040503050406030204" pitchFamily="18" charset="0"/>
                      </a:rPr>
                      <m:t>+</m:t>
                    </m:r>
                    <m:r>
                      <a:rPr lang="ar-AE" sz="1000">
                        <a:latin typeface="Cambria Math" panose="02040503050406030204" pitchFamily="18" charset="0"/>
                      </a:rPr>
                      <m:t>4</m:t>
                    </m:r>
                    <m:r>
                      <a:rPr lang="ar-AE" sz="10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ar-AE" sz="100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1000">
                        <a:latin typeface="Cambria Math" panose="02040503050406030204" pitchFamily="18" charset="0"/>
                      </a:rPr>
                      <m:t>3</m:t>
                    </m:r>
                    <m:r>
                      <a:rPr lang="ar-AE" sz="1000"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0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100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100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ar-AE" sz="10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ar-AE" sz="1000" dirty="0"/>
              </a:p>
              <a:p>
                <a:pPr marL="0" lvl="0" indent="0">
                  <a:buNone/>
                </a:pPr>
                <a:r>
                  <a:rPr lang="ru-RU" sz="1000" dirty="0" err="1"/>
                  <a:t>На</a:t>
                </a:r>
                <a:r>
                  <a:rPr lang="ru-RU" sz="1000" dirty="0"/>
                  <a:t> </a:t>
                </a:r>
                <a:r>
                  <a:rPr lang="ru-RU" sz="1000" dirty="0" err="1"/>
                  <a:t>интервале</a:t>
                </a:r>
                <a:r>
                  <a:rPr lang="ru-RU" sz="1000" dirty="0"/>
                  <a:t> </a:t>
                </a:r>
                <a14:m>
                  <m:oMath xmlns:m="http://schemas.openxmlformats.org/officeDocument/2006/math">
                    <m:r>
                      <a:rPr lang="ru-RU" sz="10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ru-RU" sz="10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0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100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ar-AE" sz="1000">
                            <a:latin typeface="Cambria Math" panose="02040503050406030204" pitchFamily="18" charset="0"/>
                          </a:rPr>
                          <m:t>57</m:t>
                        </m:r>
                      </m:e>
                    </m:d>
                  </m:oMath>
                </a14:m>
                <a:r>
                  <a:rPr lang="ar-AE" sz="1000" dirty="0"/>
                  <a:t> (</a:t>
                </a:r>
                <a:r>
                  <a:rPr lang="ru-RU" sz="1000" dirty="0" err="1"/>
                  <a:t>шаг</a:t>
                </a:r>
                <a:r>
                  <a:rPr lang="ru-RU" sz="1000" dirty="0"/>
                  <a:t> </a:t>
                </a:r>
                <a14:m>
                  <m:oMath xmlns:m="http://schemas.openxmlformats.org/officeDocument/2006/math">
                    <m:r>
                      <a:rPr lang="ru-RU" sz="1000">
                        <a:latin typeface="Cambria Math" panose="02040503050406030204" pitchFamily="18" charset="0"/>
                      </a:rPr>
                      <m:t>0</m:t>
                    </m:r>
                    <m:r>
                      <a:rPr lang="ru-RU" sz="1000">
                        <a:latin typeface="Cambria Math" panose="02040503050406030204" pitchFamily="18" charset="0"/>
                      </a:rPr>
                      <m:t>.</m:t>
                    </m:r>
                    <m:r>
                      <a:rPr lang="ru-RU" sz="1000">
                        <a:latin typeface="Cambria Math" panose="02040503050406030204" pitchFamily="18" charset="0"/>
                      </a:rPr>
                      <m:t>05</m:t>
                    </m:r>
                  </m:oMath>
                </a14:m>
                <a:r>
                  <a:rPr lang="ru-RU" sz="1000" dirty="0"/>
                  <a:t>) с </a:t>
                </a:r>
                <a:r>
                  <a:rPr lang="ru-RU" sz="1000" dirty="0" err="1"/>
                  <a:t>начальными</a:t>
                </a:r>
                <a:r>
                  <a:rPr lang="ru-RU" sz="1000" dirty="0"/>
                  <a:t> </a:t>
                </a:r>
                <a:r>
                  <a:rPr lang="ru-RU" sz="1000" dirty="0" err="1"/>
                  <a:t>условиями</a:t>
                </a:r>
                <a:r>
                  <a:rPr lang="ru-RU" sz="1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sz="10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ar-AE" sz="100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1000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 sz="1000">
                        <a:latin typeface="Cambria Math" panose="02040503050406030204" pitchFamily="18" charset="0"/>
                      </a:rPr>
                      <m:t>.</m:t>
                    </m:r>
                    <m:r>
                      <a:rPr lang="ar-AE" sz="1000">
                        <a:latin typeface="Cambria Math" panose="02040503050406030204" pitchFamily="18" charset="0"/>
                      </a:rPr>
                      <m:t>8</m:t>
                    </m:r>
                    <m:r>
                      <a:rPr lang="ar-AE" sz="10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0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 sz="10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ar-AE" sz="100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1000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 sz="1000">
                        <a:latin typeface="Cambria Math" panose="02040503050406030204" pitchFamily="18" charset="0"/>
                      </a:rPr>
                      <m:t>.</m:t>
                    </m:r>
                    <m:r>
                      <a:rPr lang="ar-AE" sz="100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ar-AE" sz="1000" dirty="0"/>
                  <a:t>.</a:t>
                </a:r>
                <a:endParaRPr lang="ru-RU" sz="1000" dirty="0"/>
              </a:p>
              <a:p>
                <a:pPr marL="0" lvl="0" indent="0">
                  <a:buNone/>
                </a:pPr>
                <a:r>
                  <a:rPr lang="ru-RU" sz="1000" b="1" dirty="0"/>
                  <a:t>Задачи:</a:t>
                </a:r>
              </a:p>
              <a:p>
                <a:pPr marL="342900" lvl="0" indent="-342900">
                  <a:buAutoNum type="arabicPeriod"/>
                </a:pPr>
                <a:r>
                  <a:rPr lang="ru-RU" sz="1000" dirty="0" err="1"/>
                  <a:t>Разобраться</a:t>
                </a:r>
                <a:r>
                  <a:rPr lang="ru-RU" sz="1000" dirty="0"/>
                  <a:t> в </a:t>
                </a:r>
                <a:r>
                  <a:rPr lang="ru-RU" sz="1000" dirty="0" err="1"/>
                  <a:t>понятии</a:t>
                </a:r>
                <a:r>
                  <a:rPr lang="ru-RU" sz="1000" dirty="0"/>
                  <a:t> </a:t>
                </a:r>
                <a:r>
                  <a:rPr lang="ru-RU" sz="1000" dirty="0" err="1"/>
                  <a:t>гармонического</a:t>
                </a:r>
                <a:r>
                  <a:rPr lang="ru-RU" sz="1000" dirty="0"/>
                  <a:t> </a:t>
                </a:r>
                <a:r>
                  <a:rPr lang="ru-RU" sz="1000" dirty="0" err="1"/>
                  <a:t>осциллятора</a:t>
                </a:r>
                <a:endParaRPr lang="ru-RU" sz="1000" dirty="0"/>
              </a:p>
              <a:p>
                <a:pPr marL="342900" lvl="0" indent="-342900">
                  <a:buAutoNum type="arabicPeriod"/>
                </a:pPr>
                <a:r>
                  <a:rPr lang="ru-RU" sz="1000" dirty="0" err="1"/>
                  <a:t>Ознакомиться</a:t>
                </a:r>
                <a:r>
                  <a:rPr lang="ru-RU" sz="1000" dirty="0"/>
                  <a:t> с </a:t>
                </a:r>
                <a:r>
                  <a:rPr lang="ru-RU" sz="1000" dirty="0" err="1"/>
                  <a:t>уравнением</a:t>
                </a:r>
                <a:r>
                  <a:rPr lang="ru-RU" sz="1000" dirty="0"/>
                  <a:t> </a:t>
                </a:r>
                <a:r>
                  <a:rPr lang="ru-RU" sz="1000" dirty="0" err="1"/>
                  <a:t>свободных</a:t>
                </a:r>
                <a:r>
                  <a:rPr lang="ru-RU" sz="1000" dirty="0"/>
                  <a:t> </a:t>
                </a:r>
                <a:r>
                  <a:rPr lang="ru-RU" sz="1000" dirty="0" err="1"/>
                  <a:t>колебаний</a:t>
                </a:r>
                <a:r>
                  <a:rPr lang="ru-RU" sz="1000" dirty="0"/>
                  <a:t> </a:t>
                </a:r>
                <a:r>
                  <a:rPr lang="ru-RU" sz="1000" dirty="0" err="1"/>
                  <a:t>гармонического</a:t>
                </a:r>
                <a:r>
                  <a:rPr lang="ru-RU" sz="1000" dirty="0"/>
                  <a:t> </a:t>
                </a:r>
                <a:r>
                  <a:rPr lang="ru-RU" sz="1000" dirty="0" err="1"/>
                  <a:t>осциллятора</a:t>
                </a:r>
                <a:endParaRPr lang="ru-RU" sz="1000" dirty="0"/>
              </a:p>
              <a:p>
                <a:pPr marL="342900" lvl="0" indent="-342900">
                  <a:buAutoNum type="arabicPeriod"/>
                </a:pPr>
                <a:r>
                  <a:rPr lang="ru-RU" sz="1000" dirty="0" err="1"/>
                  <a:t>Построить</a:t>
                </a:r>
                <a:r>
                  <a:rPr lang="ru-RU" sz="1000" dirty="0"/>
                  <a:t> </a:t>
                </a:r>
                <a:r>
                  <a:rPr lang="ru-RU" sz="1000" dirty="0" err="1"/>
                  <a:t>фазовый</a:t>
                </a:r>
                <a:r>
                  <a:rPr lang="ru-RU" sz="1000" dirty="0"/>
                  <a:t> </a:t>
                </a:r>
                <a:r>
                  <a:rPr lang="ru-RU" sz="1000" dirty="0" err="1"/>
                  <a:t>портрет</a:t>
                </a:r>
                <a:r>
                  <a:rPr lang="ru-RU" sz="1000" dirty="0"/>
                  <a:t> </a:t>
                </a:r>
                <a:r>
                  <a:rPr lang="ru-RU" sz="1000" dirty="0" err="1"/>
                  <a:t>гармонического</a:t>
                </a:r>
                <a:r>
                  <a:rPr lang="ru-RU" sz="1000" dirty="0"/>
                  <a:t> </a:t>
                </a:r>
                <a:r>
                  <a:rPr lang="ru-RU" sz="1000" dirty="0" err="1"/>
                  <a:t>осциллятора</a:t>
                </a:r>
                <a:r>
                  <a:rPr lang="ru-RU" sz="1000" dirty="0"/>
                  <a:t> и </a:t>
                </a:r>
                <a:r>
                  <a:rPr lang="ru-RU" sz="1000" dirty="0" err="1"/>
                  <a:t>решение</a:t>
                </a:r>
                <a:r>
                  <a:rPr lang="ru-RU" sz="1000" dirty="0"/>
                  <a:t> </a:t>
                </a:r>
                <a:r>
                  <a:rPr lang="ru-RU" sz="1000" dirty="0" err="1"/>
                  <a:t>уравнения</a:t>
                </a:r>
                <a:r>
                  <a:rPr lang="ru-RU" sz="1000" dirty="0"/>
                  <a:t> </a:t>
                </a:r>
                <a:r>
                  <a:rPr lang="ru-RU" sz="1000" dirty="0" err="1"/>
                  <a:t>на</a:t>
                </a:r>
                <a:r>
                  <a:rPr lang="ru-RU" sz="1000" dirty="0"/>
                  <a:t> </a:t>
                </a:r>
                <a:r>
                  <a:rPr lang="ru-RU" sz="1000" dirty="0" err="1"/>
                  <a:t>языках</a:t>
                </a:r>
                <a:r>
                  <a:rPr lang="ru-RU" sz="1000" dirty="0"/>
                  <a:t> </a:t>
                </a:r>
                <a:r>
                  <a:rPr lang="en-US" sz="1000" dirty="0"/>
                  <a:t>Julia </a:t>
                </a:r>
                <a:r>
                  <a:rPr lang="ru-RU" sz="1000" dirty="0"/>
                  <a:t>и </a:t>
                </a:r>
                <a:r>
                  <a:rPr lang="en-US" sz="1000" dirty="0"/>
                  <a:t>Open </a:t>
                </a:r>
                <a:r>
                  <a:rPr lang="en-US" sz="1000" dirty="0" err="1"/>
                  <a:t>Modelica</a:t>
                </a:r>
                <a:r>
                  <a:rPr lang="en-US" sz="1000" dirty="0"/>
                  <a:t> </a:t>
                </a:r>
                <a:r>
                  <a:rPr lang="ru-RU" sz="1000" dirty="0" err="1"/>
                  <a:t>гармонического</a:t>
                </a:r>
                <a:r>
                  <a:rPr lang="ru-RU" sz="1000" dirty="0"/>
                  <a:t> </a:t>
                </a:r>
                <a:r>
                  <a:rPr lang="ru-RU" sz="1000" dirty="0" err="1"/>
                  <a:t>осциллятора</a:t>
                </a:r>
                <a:r>
                  <a:rPr lang="ru-RU" sz="1000" dirty="0"/>
                  <a:t> </a:t>
                </a:r>
                <a:r>
                  <a:rPr lang="ru-RU" sz="1000" dirty="0" err="1"/>
                  <a:t>для</a:t>
                </a:r>
                <a:r>
                  <a:rPr lang="ru-RU" sz="1000" dirty="0"/>
                  <a:t> </a:t>
                </a:r>
                <a:r>
                  <a:rPr lang="ru-RU" sz="1000" dirty="0" err="1"/>
                  <a:t>следующих</a:t>
                </a:r>
                <a:r>
                  <a:rPr lang="ru-RU" sz="1000" dirty="0"/>
                  <a:t> </a:t>
                </a:r>
                <a:r>
                  <a:rPr lang="ru-RU" sz="1000" dirty="0" err="1"/>
                  <a:t>случаев</a:t>
                </a:r>
                <a:r>
                  <a:rPr lang="ru-RU" sz="1000" dirty="0"/>
                  <a:t>:</a:t>
                </a:r>
              </a:p>
              <a:p>
                <a:pPr lvl="0"/>
                <a:r>
                  <a:rPr lang="ru-RU" sz="1000" dirty="0" err="1"/>
                  <a:t>Колебания</a:t>
                </a:r>
                <a:r>
                  <a:rPr lang="ru-RU" sz="1000" dirty="0"/>
                  <a:t> </a:t>
                </a:r>
                <a:r>
                  <a:rPr lang="ru-RU" sz="1000" dirty="0" err="1"/>
                  <a:t>гармонического</a:t>
                </a:r>
                <a:r>
                  <a:rPr lang="ru-RU" sz="1000" dirty="0"/>
                  <a:t> </a:t>
                </a:r>
                <a:r>
                  <a:rPr lang="ru-RU" sz="1000" dirty="0" err="1"/>
                  <a:t>осциллятора</a:t>
                </a:r>
                <a:r>
                  <a:rPr lang="ru-RU" sz="1000" dirty="0"/>
                  <a:t> </a:t>
                </a:r>
                <a:r>
                  <a:rPr lang="ru-RU" sz="1000" dirty="0" err="1"/>
                  <a:t>без</a:t>
                </a:r>
                <a:r>
                  <a:rPr lang="ru-RU" sz="1000" dirty="0"/>
                  <a:t> </a:t>
                </a:r>
                <a:r>
                  <a:rPr lang="ru-RU" sz="1000" dirty="0" err="1"/>
                  <a:t>затуханий</a:t>
                </a:r>
                <a:r>
                  <a:rPr lang="ru-RU" sz="1000" dirty="0"/>
                  <a:t> и </a:t>
                </a:r>
                <a:r>
                  <a:rPr lang="ru-RU" sz="1000" dirty="0" err="1"/>
                  <a:t>без</a:t>
                </a:r>
                <a:r>
                  <a:rPr lang="ru-RU" sz="1000" dirty="0"/>
                  <a:t> </a:t>
                </a:r>
                <a:r>
                  <a:rPr lang="ru-RU" sz="1000" dirty="0" err="1"/>
                  <a:t>действий</a:t>
                </a:r>
                <a:r>
                  <a:rPr lang="ru-RU" sz="1000" dirty="0"/>
                  <a:t> </a:t>
                </a:r>
                <a:r>
                  <a:rPr lang="ru-RU" sz="1000" dirty="0" err="1"/>
                  <a:t>внешней</a:t>
                </a:r>
                <a:r>
                  <a:rPr lang="ru-RU" sz="1000" dirty="0"/>
                  <a:t> </a:t>
                </a:r>
                <a:r>
                  <a:rPr lang="ru-RU" sz="1000" dirty="0" err="1"/>
                  <a:t>силы</a:t>
                </a:r>
                <a:endParaRPr lang="ru-RU" sz="1000" dirty="0"/>
              </a:p>
              <a:p>
                <a:pPr lvl="0"/>
                <a:r>
                  <a:rPr lang="ru-RU" sz="1000" dirty="0" err="1"/>
                  <a:t>Колебания</a:t>
                </a:r>
                <a:r>
                  <a:rPr lang="ru-RU" sz="1000" dirty="0"/>
                  <a:t> </a:t>
                </a:r>
                <a:r>
                  <a:rPr lang="ru-RU" sz="1000" dirty="0" err="1"/>
                  <a:t>гармонического</a:t>
                </a:r>
                <a:r>
                  <a:rPr lang="ru-RU" sz="1000" dirty="0"/>
                  <a:t> </a:t>
                </a:r>
                <a:r>
                  <a:rPr lang="ru-RU" sz="1000" dirty="0" err="1"/>
                  <a:t>осциллятора</a:t>
                </a:r>
                <a:r>
                  <a:rPr lang="ru-RU" sz="1000" dirty="0"/>
                  <a:t> </a:t>
                </a:r>
                <a:r>
                  <a:rPr lang="en-US" sz="1000" dirty="0"/>
                  <a:t>c </a:t>
                </a:r>
                <a:r>
                  <a:rPr lang="ru-RU" sz="1000" dirty="0" err="1"/>
                  <a:t>затуханием</a:t>
                </a:r>
                <a:r>
                  <a:rPr lang="ru-RU" sz="1000" dirty="0"/>
                  <a:t> и </a:t>
                </a:r>
                <a:r>
                  <a:rPr lang="ru-RU" sz="1000" dirty="0" err="1"/>
                  <a:t>без</a:t>
                </a:r>
                <a:r>
                  <a:rPr lang="ru-RU" sz="1000" dirty="0"/>
                  <a:t> </a:t>
                </a:r>
                <a:r>
                  <a:rPr lang="ru-RU" sz="1000" dirty="0" err="1"/>
                  <a:t>действий</a:t>
                </a:r>
                <a:r>
                  <a:rPr lang="ru-RU" sz="1000" dirty="0"/>
                  <a:t> </a:t>
                </a:r>
                <a:r>
                  <a:rPr lang="ru-RU" sz="1000" dirty="0" err="1"/>
                  <a:t>внешней</a:t>
                </a:r>
                <a:r>
                  <a:rPr lang="ru-RU" sz="1000" dirty="0"/>
                  <a:t> </a:t>
                </a:r>
                <a:r>
                  <a:rPr lang="ru-RU" sz="1000" dirty="0" err="1"/>
                  <a:t>силы</a:t>
                </a:r>
                <a:endParaRPr lang="ru-RU" sz="1000" dirty="0"/>
              </a:p>
              <a:p>
                <a:pPr lvl="0"/>
                <a:r>
                  <a:rPr lang="ru-RU" sz="1000" dirty="0" err="1"/>
                  <a:t>Колебания</a:t>
                </a:r>
                <a:r>
                  <a:rPr lang="ru-RU" sz="1000" dirty="0"/>
                  <a:t> </a:t>
                </a:r>
                <a:r>
                  <a:rPr lang="ru-RU" sz="1000" dirty="0" err="1"/>
                  <a:t>гармонического</a:t>
                </a:r>
                <a:r>
                  <a:rPr lang="ru-RU" sz="1000" dirty="0"/>
                  <a:t> </a:t>
                </a:r>
                <a:r>
                  <a:rPr lang="ru-RU" sz="1000" dirty="0" err="1"/>
                  <a:t>осциллятора</a:t>
                </a:r>
                <a:r>
                  <a:rPr lang="ru-RU" sz="1000" dirty="0"/>
                  <a:t> </a:t>
                </a:r>
                <a:r>
                  <a:rPr lang="en-US" sz="1000" dirty="0"/>
                  <a:t>c </a:t>
                </a:r>
                <a:r>
                  <a:rPr lang="ru-RU" sz="1000" dirty="0" err="1"/>
                  <a:t>затуханием</a:t>
                </a:r>
                <a:r>
                  <a:rPr lang="ru-RU" sz="1000" dirty="0"/>
                  <a:t> и </a:t>
                </a:r>
                <a:r>
                  <a:rPr lang="ru-RU" sz="1000" dirty="0" err="1"/>
                  <a:t>под</a:t>
                </a:r>
                <a:r>
                  <a:rPr lang="ru-RU" sz="1000" dirty="0"/>
                  <a:t> </a:t>
                </a:r>
                <a:r>
                  <a:rPr lang="ru-RU" sz="1000" dirty="0" err="1"/>
                  <a:t>действием</a:t>
                </a:r>
                <a:r>
                  <a:rPr lang="ru-RU" sz="1000" dirty="0"/>
                  <a:t> </a:t>
                </a:r>
                <a:r>
                  <a:rPr lang="ru-RU" sz="1000" dirty="0" err="1"/>
                  <a:t>внешней</a:t>
                </a:r>
                <a:r>
                  <a:rPr lang="ru-RU" sz="1000" dirty="0"/>
                  <a:t> </a:t>
                </a:r>
                <a:r>
                  <a:rPr lang="ru-RU" sz="1000" dirty="0" err="1"/>
                  <a:t>силы</a:t>
                </a:r>
                <a:endParaRPr lang="ru-RU" sz="1000" dirty="0"/>
              </a:p>
              <a:p>
                <a:pPr marL="0" indent="0">
                  <a:buNone/>
                </a:pPr>
                <a:endParaRPr lang="ru-RU" sz="1000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1A3E098-CADB-43A9-B7DB-8238EA0FB5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8588"/>
                <a:ext cx="8229600" cy="4808933"/>
              </a:xfrm>
              <a:blipFill>
                <a:blip r:embed="rId2"/>
                <a:stretch>
                  <a:fillRect b="-35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4618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Ход выполнения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 err="1"/>
              <a:t>Математическая</a:t>
            </a:r>
            <a:r>
              <a:rPr b="1" dirty="0"/>
              <a:t> </a:t>
            </a:r>
            <a:r>
              <a:rPr b="1" dirty="0" err="1"/>
              <a:t>модель</a:t>
            </a:r>
            <a:endParaRPr b="1" dirty="0"/>
          </a:p>
          <a:p>
            <a:pPr marL="0" lvl="0" indent="0">
              <a:buNone/>
            </a:pP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представленному</a:t>
            </a:r>
            <a:r>
              <a:rPr dirty="0"/>
              <a:t> </a:t>
            </a:r>
            <a:r>
              <a:rPr dirty="0" err="1"/>
              <a:t>выше</a:t>
            </a:r>
            <a:r>
              <a:rPr dirty="0"/>
              <a:t> </a:t>
            </a:r>
            <a:r>
              <a:rPr dirty="0" err="1"/>
              <a:t>теоретическому</a:t>
            </a:r>
            <a:r>
              <a:rPr dirty="0"/>
              <a:t> </a:t>
            </a:r>
            <a:r>
              <a:rPr dirty="0" err="1"/>
              <a:t>материалу</a:t>
            </a:r>
            <a:r>
              <a:rPr dirty="0"/>
              <a:t> </a:t>
            </a:r>
            <a:r>
              <a:rPr dirty="0" err="1"/>
              <a:t>были</a:t>
            </a:r>
            <a:r>
              <a:rPr dirty="0"/>
              <a:t> </a:t>
            </a:r>
            <a:r>
              <a:rPr dirty="0" err="1"/>
              <a:t>составлены</a:t>
            </a:r>
            <a:r>
              <a:rPr dirty="0"/>
              <a:t> </a:t>
            </a:r>
            <a:r>
              <a:rPr dirty="0" err="1"/>
              <a:t>модели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обоих</a:t>
            </a:r>
            <a:r>
              <a:rPr dirty="0"/>
              <a:t> </a:t>
            </a:r>
            <a:r>
              <a:rPr dirty="0" err="1"/>
              <a:t>языках</a:t>
            </a:r>
            <a:r>
              <a:rPr dirty="0"/>
              <a:t> </a:t>
            </a:r>
            <a:r>
              <a:rPr dirty="0" err="1"/>
              <a:t>программирования</a:t>
            </a:r>
            <a:r>
              <a:rPr dirty="0"/>
              <a:t>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20C14CF-C086-4F58-83BF-86C6716C7439}"/>
              </a:ext>
            </a:extLst>
          </p:cNvPr>
          <p:cNvSpPr txBox="1">
            <a:spLocks/>
          </p:cNvSpPr>
          <p:nvPr/>
        </p:nvSpPr>
        <p:spPr>
          <a:xfrm>
            <a:off x="516731" y="2801541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Решение с помощью программ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/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“Решение уравнения для колебания гармонического осциллятора без затуханий и без действий внешней силы на языке Julia”</a:t>
            </a:r>
          </a:p>
        </p:txBody>
      </p:sp>
      <p:pic>
        <p:nvPicPr>
          <p:cNvPr id="4" name="Picture 1" descr="image/7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03400"/>
            <a:ext cx="4038600" cy="1676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“Решение уравнения для колебания гармонического осциллятора без затуханий и без действий внешней силы на языке Open Modelica”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93111F2-D5A4-4339-B9CB-6BB21E953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5" y="485776"/>
            <a:ext cx="8229600" cy="3394472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 err="1"/>
              <a:t>Результаты</a:t>
            </a:r>
            <a:r>
              <a:rPr b="1" dirty="0"/>
              <a:t> </a:t>
            </a:r>
            <a:r>
              <a:rPr b="1" dirty="0" err="1"/>
              <a:t>работы</a:t>
            </a:r>
            <a:r>
              <a:rPr b="1" dirty="0"/>
              <a:t> </a:t>
            </a:r>
            <a:r>
              <a:rPr b="1" dirty="0" err="1"/>
              <a:t>кода</a:t>
            </a:r>
            <a:r>
              <a:rPr b="1" dirty="0"/>
              <a:t> </a:t>
            </a:r>
            <a:r>
              <a:rPr b="1" dirty="0" err="1"/>
              <a:t>на</a:t>
            </a:r>
            <a:r>
              <a:rPr b="1" dirty="0"/>
              <a:t> Julia и Open </a:t>
            </a:r>
            <a:r>
              <a:rPr b="1" dirty="0" err="1"/>
              <a:t>Modelica</a:t>
            </a:r>
            <a:r>
              <a:rPr b="1" dirty="0"/>
              <a:t> </a:t>
            </a:r>
            <a:r>
              <a:rPr b="1" dirty="0" err="1"/>
              <a:t>для</a:t>
            </a:r>
            <a:r>
              <a:rPr b="1" dirty="0"/>
              <a:t> </a:t>
            </a:r>
            <a:r>
              <a:rPr b="1" dirty="0" err="1"/>
              <a:t>первого</a:t>
            </a:r>
            <a:r>
              <a:rPr b="1" dirty="0"/>
              <a:t> </a:t>
            </a:r>
            <a:r>
              <a:rPr b="1" dirty="0" err="1"/>
              <a:t>случая</a:t>
            </a:r>
            <a:r>
              <a:rPr b="1" dirty="0"/>
              <a:t> (1)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/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“Фазовый потрет для колебания гармонического осциллятора без затуханий и без действий внешней силы на языке Julia”</a:t>
            </a:r>
          </a:p>
        </p:txBody>
      </p:sp>
      <p:pic>
        <p:nvPicPr>
          <p:cNvPr id="4" name="Picture 1" descr="image/8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371600"/>
            <a:ext cx="4038600" cy="2514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“Фазовый потрет для колебания гармонического осциллятора без затуханий и без действий внешней силы на языке Open Modelica”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4EA460F-9819-46E8-954D-D1528D633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392907"/>
            <a:ext cx="8229600" cy="3394472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 err="1"/>
              <a:t>Результаты</a:t>
            </a:r>
            <a:r>
              <a:rPr b="1" dirty="0"/>
              <a:t> </a:t>
            </a:r>
            <a:r>
              <a:rPr b="1" dirty="0" err="1"/>
              <a:t>работы</a:t>
            </a:r>
            <a:r>
              <a:rPr b="1" dirty="0"/>
              <a:t> </a:t>
            </a:r>
            <a:r>
              <a:rPr b="1" dirty="0" err="1"/>
              <a:t>кода</a:t>
            </a:r>
            <a:r>
              <a:rPr b="1" dirty="0"/>
              <a:t> </a:t>
            </a:r>
            <a:r>
              <a:rPr b="1" dirty="0" err="1"/>
              <a:t>на</a:t>
            </a:r>
            <a:r>
              <a:rPr b="1" dirty="0"/>
              <a:t> Julia и Open </a:t>
            </a:r>
            <a:r>
              <a:rPr b="1" dirty="0" err="1"/>
              <a:t>Modelica</a:t>
            </a:r>
            <a:r>
              <a:rPr b="1" dirty="0"/>
              <a:t> </a:t>
            </a:r>
            <a:r>
              <a:rPr b="1" dirty="0" err="1"/>
              <a:t>для</a:t>
            </a:r>
            <a:r>
              <a:rPr b="1" dirty="0"/>
              <a:t> </a:t>
            </a:r>
            <a:r>
              <a:rPr b="1" dirty="0" err="1"/>
              <a:t>первого</a:t>
            </a:r>
            <a:r>
              <a:rPr b="1" dirty="0"/>
              <a:t> </a:t>
            </a:r>
            <a:r>
              <a:rPr b="1" dirty="0" err="1"/>
              <a:t>случая</a:t>
            </a:r>
            <a:r>
              <a:rPr b="1" dirty="0"/>
              <a:t> (2)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/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“Решение уравнения для колебания гармонического осциллятора c затуханием и без действий внешней силы на языке Julia”</a:t>
            </a:r>
          </a:p>
        </p:txBody>
      </p:sp>
      <p:pic>
        <p:nvPicPr>
          <p:cNvPr id="4" name="Picture 1" descr="image/9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“Решение уравнения для колебания гармонического осциллятора c затуханием и без действий внешней силы на языке Open Modelica”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D554C09-882D-4589-A553-978FA0031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78620"/>
            <a:ext cx="8229600" cy="3394472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 err="1"/>
              <a:t>Результаты</a:t>
            </a:r>
            <a:r>
              <a:rPr b="1" dirty="0"/>
              <a:t> </a:t>
            </a:r>
            <a:r>
              <a:rPr b="1" dirty="0" err="1"/>
              <a:t>работы</a:t>
            </a:r>
            <a:r>
              <a:rPr b="1" dirty="0"/>
              <a:t> </a:t>
            </a:r>
            <a:r>
              <a:rPr b="1" dirty="0" err="1"/>
              <a:t>кода</a:t>
            </a:r>
            <a:r>
              <a:rPr b="1" dirty="0"/>
              <a:t> </a:t>
            </a:r>
            <a:r>
              <a:rPr b="1" dirty="0" err="1"/>
              <a:t>на</a:t>
            </a:r>
            <a:r>
              <a:rPr b="1" dirty="0"/>
              <a:t> Julia и Open </a:t>
            </a:r>
            <a:r>
              <a:rPr b="1" dirty="0" err="1"/>
              <a:t>Modelica</a:t>
            </a:r>
            <a:r>
              <a:rPr b="1" dirty="0"/>
              <a:t> </a:t>
            </a:r>
            <a:r>
              <a:rPr b="1" dirty="0" err="1"/>
              <a:t>для</a:t>
            </a:r>
            <a:r>
              <a:rPr b="1" dirty="0"/>
              <a:t> </a:t>
            </a:r>
            <a:r>
              <a:rPr b="1" dirty="0" err="1"/>
              <a:t>второго</a:t>
            </a:r>
            <a:r>
              <a:rPr b="1" dirty="0"/>
              <a:t> </a:t>
            </a:r>
            <a:r>
              <a:rPr b="1" dirty="0" err="1"/>
              <a:t>случая</a:t>
            </a:r>
            <a:r>
              <a:rPr b="1" dirty="0"/>
              <a:t> (1)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1009</Words>
  <Application>Microsoft Office PowerPoint</Application>
  <PresentationFormat>Экран (16:9)</PresentationFormat>
  <Paragraphs>67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Cambria Math</vt:lpstr>
      <vt:lpstr>Office Theme</vt:lpstr>
      <vt:lpstr>Лабораторная работа №4</vt:lpstr>
      <vt:lpstr>Презентация PowerPoint</vt:lpstr>
      <vt:lpstr>Презентация PowerPoint</vt:lpstr>
      <vt:lpstr>Презентация PowerPoint</vt:lpstr>
      <vt:lpstr>Презентация PowerPoint</vt:lpstr>
      <vt:lpstr>Ход выполнения лабораторной работы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</vt:lpstr>
      <vt:lpstr>Список литературы. Библиография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№4</dc:title>
  <dc:creator>Коняева М. А.</dc:creator>
  <cp:keywords/>
  <cp:lastModifiedBy>Marina Konyaeva</cp:lastModifiedBy>
  <cp:revision>1</cp:revision>
  <dcterms:created xsi:type="dcterms:W3CDTF">2024-02-29T18:16:24Z</dcterms:created>
  <dcterms:modified xsi:type="dcterms:W3CDTF">2024-02-29T18:23:41Z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babel-lang">
    <vt:lpwstr>russian</vt:lpwstr>
  </property>
  <property fmtid="{D5CDD505-2E9C-101B-9397-08002B2CF9AE}" pid="4" name="babel-otherlangs">
    <vt:lpwstr>english</vt:lpwstr>
  </property>
  <property fmtid="{D5CDD505-2E9C-101B-9397-08002B2CF9AE}" pid="5" name="date">
    <vt:lpwstr>2024</vt:lpwstr>
  </property>
  <property fmtid="{D5CDD505-2E9C-101B-9397-08002B2CF9AE}" pid="6" name="header-includes">
    <vt:lpwstr/>
  </property>
  <property fmtid="{D5CDD505-2E9C-101B-9397-08002B2CF9AE}" pid="7" name="institute">
    <vt:lpwstr/>
  </property>
  <property fmtid="{D5CDD505-2E9C-101B-9397-08002B2CF9AE}" pid="8" name="section-titles">
    <vt:lpwstr>True</vt:lpwstr>
  </property>
  <property fmtid="{D5CDD505-2E9C-101B-9397-08002B2CF9AE}" pid="9" name="slide_level">
    <vt:lpwstr>2</vt:lpwstr>
  </property>
  <property fmtid="{D5CDD505-2E9C-101B-9397-08002B2CF9AE}" pid="10" name="subtitle">
    <vt:lpwstr>Математическое моделирование</vt:lpwstr>
  </property>
  <property fmtid="{D5CDD505-2E9C-101B-9397-08002B2CF9AE}" pid="11" name="theme">
    <vt:lpwstr>metropolis</vt:lpwstr>
  </property>
  <property fmtid="{D5CDD505-2E9C-101B-9397-08002B2CF9AE}" pid="12" name="toc">
    <vt:lpwstr>False</vt:lpwstr>
  </property>
  <property fmtid="{D5CDD505-2E9C-101B-9397-08002B2CF9AE}" pid="13" name="toc-title">
    <vt:lpwstr>Содержание</vt:lpwstr>
  </property>
</Properties>
</file>