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79" r:id="rId2"/>
    <p:sldId id="276" r:id="rId3"/>
    <p:sldId id="277" r:id="rId4"/>
    <p:sldId id="27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使用者" initials="W使" lastIdx="1" clrIdx="0"/>
  <p:cmAuthor id="2" name="周黎恩" initials="周黎恩" lastIdx="1" clrIdx="1">
    <p:extLst>
      <p:ext uri="{19B8F6BF-5375-455C-9EA6-DF929625EA0E}">
        <p15:presenceInfo xmlns:p15="http://schemas.microsoft.com/office/powerpoint/2012/main" userId="f4c498960e9318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4FF"/>
    <a:srgbClr val="E1F2FF"/>
    <a:srgbClr val="0060A8"/>
    <a:srgbClr val="165974"/>
    <a:srgbClr val="006EC0"/>
    <a:srgbClr val="D5EDFF"/>
    <a:srgbClr val="002060"/>
    <a:srgbClr val="F3FAFF"/>
    <a:srgbClr val="CC9900"/>
    <a:srgbClr val="604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5" autoAdjust="0"/>
    <p:restoredTop sz="80315" autoAdjust="0"/>
  </p:normalViewPr>
  <p:slideViewPr>
    <p:cSldViewPr snapToGrid="0">
      <p:cViewPr varScale="1">
        <p:scale>
          <a:sx n="49" d="100"/>
          <a:sy n="49" d="100"/>
        </p:scale>
        <p:origin x="1013" y="26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1D53A-1560-47CD-9010-9EE1F085E4F0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2B4A1-2884-461E-81A2-5EC4DF0398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03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1pPr>
    <a:lvl2pPr marL="101407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2pPr>
    <a:lvl3pPr marL="202814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3pPr>
    <a:lvl4pPr marL="304221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4pPr>
    <a:lvl5pPr marL="405628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5pPr>
    <a:lvl6pPr marL="507035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6pPr>
    <a:lvl7pPr marL="608442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7pPr>
    <a:lvl8pPr marL="709849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8pPr>
    <a:lvl9pPr marL="811256" algn="l" defTabSz="202814" rtl="0" eaLnBrk="1" latinLnBrk="0" hangingPunct="1">
      <a:defRPr sz="26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80" y="1200670"/>
            <a:ext cx="6408440" cy="833521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0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1B30AF04-007D-48B2-B346-2F7E223F282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E6AB72FA-D547-44C9-9EC2-6679FEB7B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3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506" y="208717"/>
            <a:ext cx="6400314" cy="880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380" y="1200671"/>
            <a:ext cx="6408440" cy="772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882491B-3641-1609-DDED-B8D0F7936D51}"/>
              </a:ext>
            </a:extLst>
          </p:cNvPr>
          <p:cNvGrpSpPr/>
          <p:nvPr userDrawn="1"/>
        </p:nvGrpSpPr>
        <p:grpSpPr>
          <a:xfrm>
            <a:off x="-293913" y="-144568"/>
            <a:ext cx="7478482" cy="10168412"/>
            <a:chOff x="16926" y="-1684448"/>
            <a:chExt cx="14909941" cy="21629010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55E0007B-2931-E8A3-634D-6E9AFA98D3E9}"/>
                </a:ext>
              </a:extLst>
            </p:cNvPr>
            <p:cNvSpPr/>
            <p:nvPr/>
          </p:nvSpPr>
          <p:spPr>
            <a:xfrm flipH="1">
              <a:off x="379542" y="-1684446"/>
              <a:ext cx="47478" cy="21629008"/>
            </a:xfrm>
            <a:prstGeom prst="line">
              <a:avLst/>
            </a:prstGeom>
            <a:ln w="314325" cap="flat">
              <a:solidFill>
                <a:srgbClr val="FFC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D291611B-7E4F-E55D-F36B-17DD569D3BFA}"/>
                </a:ext>
              </a:extLst>
            </p:cNvPr>
            <p:cNvSpPr/>
            <p:nvPr/>
          </p:nvSpPr>
          <p:spPr>
            <a:xfrm>
              <a:off x="440125" y="19798098"/>
              <a:ext cx="14486742" cy="0"/>
            </a:xfrm>
            <a:prstGeom prst="line">
              <a:avLst/>
            </a:prstGeom>
            <a:ln w="314325" cap="flat">
              <a:solidFill>
                <a:srgbClr val="FFC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id="{C18A517B-C947-0425-4269-C04D35832465}"/>
                </a:ext>
              </a:extLst>
            </p:cNvPr>
            <p:cNvSpPr/>
            <p:nvPr/>
          </p:nvSpPr>
          <p:spPr>
            <a:xfrm flipV="1">
              <a:off x="16926" y="-1550608"/>
              <a:ext cx="14779732" cy="0"/>
            </a:xfrm>
            <a:prstGeom prst="line">
              <a:avLst/>
            </a:prstGeom>
            <a:ln w="3143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6BFDD41-D4FD-520F-9A93-D833A618E955}"/>
                </a:ext>
              </a:extLst>
            </p:cNvPr>
            <p:cNvSpPr/>
            <p:nvPr/>
          </p:nvSpPr>
          <p:spPr>
            <a:xfrm>
              <a:off x="14486326" y="-1684448"/>
              <a:ext cx="48152" cy="21627659"/>
            </a:xfrm>
            <a:prstGeom prst="line">
              <a:avLst/>
            </a:prstGeom>
            <a:ln w="3143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6C0BE9AC-E187-D617-1B0B-2C5EA3574D8C}"/>
                </a:ext>
              </a:extLst>
            </p:cNvPr>
            <p:cNvSpPr/>
            <p:nvPr/>
          </p:nvSpPr>
          <p:spPr>
            <a:xfrm rot="16200000">
              <a:off x="-121975" y="1963633"/>
              <a:ext cx="1715612" cy="617620"/>
            </a:xfrm>
            <a:custGeom>
              <a:avLst/>
              <a:gdLst/>
              <a:ahLst/>
              <a:cxnLst/>
              <a:rect l="l" t="t" r="r" b="b"/>
              <a:pathLst>
                <a:path w="1715612" h="617620">
                  <a:moveTo>
                    <a:pt x="0" y="0"/>
                  </a:moveTo>
                  <a:lnTo>
                    <a:pt x="1715613" y="0"/>
                  </a:lnTo>
                  <a:lnTo>
                    <a:pt x="1715613" y="617620"/>
                  </a:lnTo>
                  <a:lnTo>
                    <a:pt x="0" y="617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9C6576ED-544A-D3CC-CB8F-18160D48EFE8}"/>
                </a:ext>
              </a:extLst>
            </p:cNvPr>
            <p:cNvSpPr/>
            <p:nvPr/>
          </p:nvSpPr>
          <p:spPr>
            <a:xfrm rot="10800000">
              <a:off x="1265875" y="19168899"/>
              <a:ext cx="1715611" cy="617621"/>
            </a:xfrm>
            <a:custGeom>
              <a:avLst/>
              <a:gdLst/>
              <a:ahLst/>
              <a:cxnLst/>
              <a:rect l="l" t="t" r="r" b="b"/>
              <a:pathLst>
                <a:path w="1715612" h="617620">
                  <a:moveTo>
                    <a:pt x="0" y="0"/>
                  </a:moveTo>
                  <a:lnTo>
                    <a:pt x="1715612" y="0"/>
                  </a:lnTo>
                  <a:lnTo>
                    <a:pt x="1715612" y="617620"/>
                  </a:lnTo>
                  <a:lnTo>
                    <a:pt x="0" y="617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F2C41424-9E0E-6601-FF38-5BB96F1D2415}"/>
                </a:ext>
              </a:extLst>
            </p:cNvPr>
            <p:cNvSpPr/>
            <p:nvPr/>
          </p:nvSpPr>
          <p:spPr>
            <a:xfrm rot="10800000">
              <a:off x="12054755" y="-1550606"/>
              <a:ext cx="1715611" cy="617621"/>
            </a:xfrm>
            <a:custGeom>
              <a:avLst/>
              <a:gdLst/>
              <a:ahLst/>
              <a:cxnLst/>
              <a:rect l="l" t="t" r="r" b="b"/>
              <a:pathLst>
                <a:path w="1715612" h="617620">
                  <a:moveTo>
                    <a:pt x="0" y="0"/>
                  </a:moveTo>
                  <a:lnTo>
                    <a:pt x="1715612" y="0"/>
                  </a:lnTo>
                  <a:lnTo>
                    <a:pt x="1715612" y="617620"/>
                  </a:lnTo>
                  <a:lnTo>
                    <a:pt x="0" y="617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0CD8CD75-36F6-FD2C-B0AE-86615146511C}"/>
                </a:ext>
              </a:extLst>
            </p:cNvPr>
            <p:cNvSpPr/>
            <p:nvPr/>
          </p:nvSpPr>
          <p:spPr>
            <a:xfrm rot="16200000">
              <a:off x="13343786" y="9474328"/>
              <a:ext cx="1715612" cy="617620"/>
            </a:xfrm>
            <a:custGeom>
              <a:avLst/>
              <a:gdLst/>
              <a:ahLst/>
              <a:cxnLst/>
              <a:rect l="l" t="t" r="r" b="b"/>
              <a:pathLst>
                <a:path w="1715612" h="617620">
                  <a:moveTo>
                    <a:pt x="0" y="0"/>
                  </a:moveTo>
                  <a:lnTo>
                    <a:pt x="1715612" y="0"/>
                  </a:lnTo>
                  <a:lnTo>
                    <a:pt x="1715612" y="617620"/>
                  </a:lnTo>
                  <a:lnTo>
                    <a:pt x="0" y="617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4511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Microsoft JhengHei" panose="020B0604030504040204" pitchFamily="34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Microsoft JhengHei" panose="020B0604030504040204" pitchFamily="34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Microsoft JhengHei" panose="020B0604030504040204" pitchFamily="34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mes New Roman" panose="02020603050405020304" pitchFamily="18" charset="0"/>
          <a:ea typeface="Microsoft JhengHei" panose="020B0604030504040204" pitchFamily="34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Microsoft JhengHei" panose="020B0604030504040204" pitchFamily="34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Microsoft JhengHei" panose="020B0604030504040204" pitchFamily="34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10" descr="一張含有 文字, 螢幕擷取畫面, 字型, 名片 的圖片&#10;&#10;自動產生的描述">
            <a:extLst>
              <a:ext uri="{FF2B5EF4-FFF2-40B4-BE49-F238E27FC236}">
                <a16:creationId xmlns:a16="http://schemas.microsoft.com/office/drawing/2014/main" id="{A9878C4D-07A0-9B2C-5910-017D5C63F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597" y="-388722"/>
            <a:ext cx="7553194" cy="10683443"/>
          </a:xfrm>
        </p:spPr>
      </p:pic>
    </p:spTree>
    <p:extLst>
      <p:ext uri="{BB962C8B-B14F-4D97-AF65-F5344CB8AC3E}">
        <p14:creationId xmlns:p14="http://schemas.microsoft.com/office/powerpoint/2010/main" val="14455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9C2DC7-3ED1-E24F-15CC-10D980B57D69}"/>
              </a:ext>
            </a:extLst>
          </p:cNvPr>
          <p:cNvSpPr/>
          <p:nvPr/>
        </p:nvSpPr>
        <p:spPr>
          <a:xfrm>
            <a:off x="319865" y="5112903"/>
            <a:ext cx="6217200" cy="150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kf_upper_3.jpg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CC056D-C69E-7B2C-8D73-2490F44B7947}"/>
              </a:ext>
            </a:extLst>
          </p:cNvPr>
          <p:cNvSpPr/>
          <p:nvPr/>
        </p:nvSpPr>
        <p:spPr>
          <a:xfrm>
            <a:off x="320932" y="2568006"/>
            <a:ext cx="3495600" cy="244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kf_upper_1.jpg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D82270-417A-6645-7122-AD155E363BAF}"/>
              </a:ext>
            </a:extLst>
          </p:cNvPr>
          <p:cNvSpPr/>
          <p:nvPr/>
        </p:nvSpPr>
        <p:spPr>
          <a:xfrm>
            <a:off x="2452054" y="676639"/>
            <a:ext cx="1953890" cy="177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vd_upper_2.jpg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6C853D-9978-37BE-CA40-88077F7852ED}"/>
              </a:ext>
            </a:extLst>
          </p:cNvPr>
          <p:cNvSpPr/>
          <p:nvPr/>
        </p:nvSpPr>
        <p:spPr>
          <a:xfrm>
            <a:off x="4002667" y="2571096"/>
            <a:ext cx="2534400" cy="244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kf_upper_2.jpg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4432C8-F303-CD84-EF3F-72CE4FB32061}"/>
              </a:ext>
            </a:extLst>
          </p:cNvPr>
          <p:cNvSpPr/>
          <p:nvPr/>
        </p:nvSpPr>
        <p:spPr>
          <a:xfrm>
            <a:off x="320933" y="676639"/>
            <a:ext cx="1953890" cy="177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vd_upper_1.jpg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341DEC-8A56-4BE9-A398-2B2332F0D34A}"/>
              </a:ext>
            </a:extLst>
          </p:cNvPr>
          <p:cNvSpPr/>
          <p:nvPr/>
        </p:nvSpPr>
        <p:spPr>
          <a:xfrm>
            <a:off x="4583177" y="682152"/>
            <a:ext cx="1953890" cy="177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vd_upper_3.jpg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E948FE7-3094-4866-B187-8E2610B97E8A}"/>
              </a:ext>
            </a:extLst>
          </p:cNvPr>
          <p:cNvSpPr txBox="1"/>
          <p:nvPr/>
        </p:nvSpPr>
        <p:spPr>
          <a:xfrm>
            <a:off x="3527623" y="74694"/>
            <a:ext cx="811126" cy="4670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3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上肢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90AD1A1-43AF-452C-8CC0-D9ADE97A7D59}"/>
              </a:ext>
            </a:extLst>
          </p:cNvPr>
          <p:cNvGrpSpPr/>
          <p:nvPr/>
        </p:nvGrpSpPr>
        <p:grpSpPr>
          <a:xfrm>
            <a:off x="1018553" y="7922901"/>
            <a:ext cx="4820893" cy="1502206"/>
            <a:chOff x="6356974" y="34042914"/>
            <a:chExt cx="22775371" cy="7096881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1A58306B-DB52-474B-A83E-4A524BCA7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1413" y="34291846"/>
              <a:ext cx="5601569" cy="3096519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510DCD40-78FB-4FD0-A484-59BF4AF0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22982" y="34042914"/>
              <a:ext cx="5929362" cy="3650830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92BFF1A-EACC-4F0D-9CE2-C085DCD41BCA}"/>
                </a:ext>
              </a:extLst>
            </p:cNvPr>
            <p:cNvSpPr txBox="1"/>
            <p:nvPr/>
          </p:nvSpPr>
          <p:spPr>
            <a:xfrm>
              <a:off x="6356974" y="37104255"/>
              <a:ext cx="22775371" cy="4035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defTabSz="96789">
                <a:lnSpc>
                  <a:spcPct val="150000"/>
                </a:lnSpc>
                <a:defRPr/>
              </a:pPr>
              <a:r>
                <a:rPr lang="zh-TW" altLang="en-US" sz="931" b="1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胸大肌</a:t>
              </a:r>
              <a:endParaRPr lang="en-US" altLang="zh-TW" sz="931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just" defTabSz="96789">
                <a:lnSpc>
                  <a:spcPct val="150000"/>
                </a:lnSpc>
                <a:defRPr/>
              </a:pPr>
              <a:r>
                <a:rPr lang="zh-TW" altLang="en-US" sz="931" b="1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前三角肌</a:t>
              </a:r>
              <a:endParaRPr lang="en-US" altLang="zh-TW" sz="931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zh-TW" altLang="en-US" sz="931" b="1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前鋸肌</a:t>
              </a:r>
              <a:endParaRPr lang="en-US" altLang="zh-TW" sz="931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just" defTabSz="96789">
                <a:defRPr/>
              </a:pPr>
              <a:endParaRPr lang="zh-TW" altLang="en-US" sz="762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20719F66-0182-4919-A6C7-0DB4FFE5B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63192" y="34370743"/>
              <a:ext cx="6181711" cy="3417218"/>
            </a:xfrm>
            <a:prstGeom prst="rect">
              <a:avLst/>
            </a:prstGeom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7C0B8D9E-CCAC-45A8-953D-CFB507905D1C}"/>
                </a:ext>
              </a:extLst>
            </p:cNvPr>
            <p:cNvSpPr txBox="1"/>
            <p:nvPr/>
          </p:nvSpPr>
          <p:spPr>
            <a:xfrm>
              <a:off x="8932259" y="37127787"/>
              <a:ext cx="17639205" cy="166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dirty="0"/>
                <a:t>-----------------------------------------------------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9CBE4C3-6DDF-43B3-A78B-0B993AD6AD6F}"/>
                </a:ext>
              </a:extLst>
            </p:cNvPr>
            <p:cNvSpPr txBox="1"/>
            <p:nvPr/>
          </p:nvSpPr>
          <p:spPr>
            <a:xfrm>
              <a:off x="8932254" y="38043523"/>
              <a:ext cx="17639205" cy="166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dirty="0"/>
                <a:t>-----------------------------------------------------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1A3D5C2-C0AF-405A-BD5C-4BB3F969D455}"/>
                </a:ext>
              </a:extLst>
            </p:cNvPr>
            <p:cNvSpPr txBox="1"/>
            <p:nvPr/>
          </p:nvSpPr>
          <p:spPr>
            <a:xfrm>
              <a:off x="8932259" y="38934276"/>
              <a:ext cx="17639205" cy="166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dirty="0"/>
                <a:t>-----------------------------------------------------</a:t>
              </a:r>
            </a:p>
          </p:txBody>
        </p:sp>
        <p:sp>
          <p:nvSpPr>
            <p:cNvPr id="46" name="圓角矩形 38">
              <a:extLst>
                <a:ext uri="{FF2B5EF4-FFF2-40B4-BE49-F238E27FC236}">
                  <a16:creationId xmlns:a16="http://schemas.microsoft.com/office/drawing/2014/main" id="{6C7CBC10-A7FD-497A-B773-3F7806F7A4CA}"/>
                </a:ext>
              </a:extLst>
            </p:cNvPr>
            <p:cNvSpPr/>
            <p:nvPr/>
          </p:nvSpPr>
          <p:spPr>
            <a:xfrm>
              <a:off x="15952761" y="37663230"/>
              <a:ext cx="7863465" cy="48667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47" name="圓角矩形 92">
              <a:extLst>
                <a:ext uri="{FF2B5EF4-FFF2-40B4-BE49-F238E27FC236}">
                  <a16:creationId xmlns:a16="http://schemas.microsoft.com/office/drawing/2014/main" id="{9569DCCB-B246-40DD-9678-3534E71A4468}"/>
                </a:ext>
              </a:extLst>
            </p:cNvPr>
            <p:cNvSpPr/>
            <p:nvPr/>
          </p:nvSpPr>
          <p:spPr>
            <a:xfrm>
              <a:off x="9457753" y="38611228"/>
              <a:ext cx="7863465" cy="32304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48" name="圓角矩形 93">
              <a:extLst>
                <a:ext uri="{FF2B5EF4-FFF2-40B4-BE49-F238E27FC236}">
                  <a16:creationId xmlns:a16="http://schemas.microsoft.com/office/drawing/2014/main" id="{B6D0E34D-A303-431C-B610-01D784EEAC78}"/>
                </a:ext>
              </a:extLst>
            </p:cNvPr>
            <p:cNvSpPr/>
            <p:nvPr/>
          </p:nvSpPr>
          <p:spPr>
            <a:xfrm>
              <a:off x="10589531" y="39577798"/>
              <a:ext cx="6059389" cy="21599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pic>
        <p:nvPicPr>
          <p:cNvPr id="4" name="圖片 3" descr="一張含有 字型, 文字, 圖形, 標誌 的圖片&#10;&#10;自動產生的描述">
            <a:extLst>
              <a:ext uri="{FF2B5EF4-FFF2-40B4-BE49-F238E27FC236}">
                <a16:creationId xmlns:a16="http://schemas.microsoft.com/office/drawing/2014/main" id="{2B5FCFF4-6E40-5BE2-739B-9CFCED0E52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414" y="145174"/>
            <a:ext cx="2942669" cy="4434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C879DE2-96A4-79AC-2F54-B444C6180B30}"/>
              </a:ext>
            </a:extLst>
          </p:cNvPr>
          <p:cNvSpPr/>
          <p:nvPr/>
        </p:nvSpPr>
        <p:spPr>
          <a:xfrm>
            <a:off x="320933" y="6735220"/>
            <a:ext cx="6216134" cy="1175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TW" altLang="en-US"/>
          </a:p>
        </p:txBody>
      </p:sp>
      <p:sp>
        <p:nvSpPr>
          <p:cNvPr id="10" name="文字方塊 2">
            <a:extLst>
              <a:ext uri="{FF2B5EF4-FFF2-40B4-BE49-F238E27FC236}">
                <a16:creationId xmlns:a16="http://schemas.microsoft.com/office/drawing/2014/main" id="{39398301-597D-0A11-A151-E87C8C73C769}"/>
              </a:ext>
            </a:extLst>
          </p:cNvPr>
          <p:cNvSpPr txBox="1"/>
          <p:nvPr/>
        </p:nvSpPr>
        <p:spPr>
          <a:xfrm>
            <a:off x="320933" y="6735220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1"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36">
            <a:extLst>
              <a:ext uri="{FF2B5EF4-FFF2-40B4-BE49-F238E27FC236}">
                <a16:creationId xmlns:a16="http://schemas.microsoft.com/office/drawing/2014/main" id="{6AD1820A-211D-C714-89F4-5234D5946894}"/>
              </a:ext>
            </a:extLst>
          </p:cNvPr>
          <p:cNvSpPr txBox="1"/>
          <p:nvPr/>
        </p:nvSpPr>
        <p:spPr>
          <a:xfrm>
            <a:off x="904760" y="9134784"/>
            <a:ext cx="5048475" cy="66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6789">
              <a:defRPr/>
            </a:pPr>
            <a:endParaRPr lang="en-US" altLang="zh-TW" sz="677" i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>
              <a:defRPr/>
            </a:pPr>
            <a:r>
              <a:rPr lang="en-US" altLang="zh-TW" sz="677" i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</a:t>
            </a:r>
            <a:r>
              <a:rPr lang="en-US" altLang="zh-TW" sz="677" i="1" dirty="0">
                <a:solidFill>
                  <a:srgbClr val="22222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67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Marcolin</a:t>
            </a:r>
            <a:r>
              <a:rPr lang="en-US" altLang="zh-TW" sz="6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altLang="zh-TW" sz="67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Petrone</a:t>
            </a:r>
            <a:r>
              <a:rPr lang="en-US" altLang="zh-TW" sz="6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Moro, T., </a:t>
            </a:r>
            <a:r>
              <a:rPr lang="en-US" altLang="zh-TW" sz="677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Battaglia</a:t>
            </a:r>
            <a:r>
              <a:rPr lang="en-US" altLang="zh-TW" sz="6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Bianco, A., &amp; Paoli, A. (2015). Selective activation of shoulder, trunk, and arm muscles: a comparative analysis of different push-up variants. Journal of Athletic Training, 50(11), 1126-1132. https://doi.org/10.4085/1062-6050-50.9.09</a:t>
            </a:r>
            <a:r>
              <a:rPr lang="en-US" altLang="zh-TW" sz="677" i="1" dirty="0">
                <a:solidFill>
                  <a:srgbClr val="22222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  <a:endParaRPr lang="en-US" altLang="zh-TW" sz="677" i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defTabSz="96789">
              <a:defRPr/>
            </a:pPr>
            <a:endParaRPr lang="zh-TW" altLang="en-US" sz="1016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2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02D7BDB-AA8C-2F36-7B5A-5AB8AA5A7F77}"/>
              </a:ext>
            </a:extLst>
          </p:cNvPr>
          <p:cNvSpPr/>
          <p:nvPr/>
        </p:nvSpPr>
        <p:spPr>
          <a:xfrm>
            <a:off x="320933" y="4495829"/>
            <a:ext cx="6216134" cy="224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kf_lower_2.jpg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701963-444F-B68B-A4A6-BC33CDAC9A10}"/>
              </a:ext>
            </a:extLst>
          </p:cNvPr>
          <p:cNvSpPr/>
          <p:nvPr/>
        </p:nvSpPr>
        <p:spPr>
          <a:xfrm>
            <a:off x="4583177" y="2496886"/>
            <a:ext cx="1953890" cy="1969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stiffness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A128C3-38BB-86AF-2F50-2414ECEFB1FB}"/>
              </a:ext>
            </a:extLst>
          </p:cNvPr>
          <p:cNvSpPr/>
          <p:nvPr/>
        </p:nvSpPr>
        <p:spPr>
          <a:xfrm>
            <a:off x="320933" y="676639"/>
            <a:ext cx="1953890" cy="177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vd_lower_1.jpg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77BBE4-2E03-CF03-E22E-EF1A423DEE26}"/>
              </a:ext>
            </a:extLst>
          </p:cNvPr>
          <p:cNvSpPr/>
          <p:nvPr/>
        </p:nvSpPr>
        <p:spPr>
          <a:xfrm>
            <a:off x="2452054" y="676639"/>
            <a:ext cx="1953890" cy="177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vd_lower_2.jpg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09EE37-93CE-FE3B-B7C7-033087E48253}"/>
              </a:ext>
            </a:extLst>
          </p:cNvPr>
          <p:cNvSpPr/>
          <p:nvPr/>
        </p:nvSpPr>
        <p:spPr>
          <a:xfrm>
            <a:off x="4583177" y="682152"/>
            <a:ext cx="1953890" cy="177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vd_lower_3.jpg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3E1F26-4E68-A394-4A2F-62D5F03126BC}"/>
              </a:ext>
            </a:extLst>
          </p:cNvPr>
          <p:cNvSpPr/>
          <p:nvPr/>
        </p:nvSpPr>
        <p:spPr>
          <a:xfrm>
            <a:off x="320934" y="2496886"/>
            <a:ext cx="4085010" cy="1969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kf_lower_1.jpg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C7AA8BD-7D6F-4022-BFF6-DF824629549E}"/>
              </a:ext>
            </a:extLst>
          </p:cNvPr>
          <p:cNvSpPr txBox="1"/>
          <p:nvPr/>
        </p:nvSpPr>
        <p:spPr>
          <a:xfrm>
            <a:off x="1" y="9405064"/>
            <a:ext cx="3429000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altLang="zh-TW" sz="6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Slater, L. V., &amp; Hart, J. M. (2017). Muscle activation patterns during different squat techniques. Journal of Strength and Conditioning Research, 31(3), 667-676</a:t>
            </a:r>
            <a:r>
              <a:rPr lang="en-US" altLang="zh-TW" sz="42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42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6789">
              <a:defRPr/>
            </a:pPr>
            <a:r>
              <a:rPr lang="en-US" altLang="zh-TW" sz="423" i="1" dirty="0">
                <a:solidFill>
                  <a:srgbClr val="22222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.</a:t>
            </a:r>
            <a:endParaRPr lang="en-US" altLang="zh-TW" sz="423" i="1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just" defTabSz="96789">
              <a:defRPr/>
            </a:pPr>
            <a:endParaRPr lang="zh-TW" altLang="en-US" sz="762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AF40EA-7A35-4285-8DD2-61F9F6DC7E37}"/>
              </a:ext>
            </a:extLst>
          </p:cNvPr>
          <p:cNvGrpSpPr/>
          <p:nvPr/>
        </p:nvGrpSpPr>
        <p:grpSpPr>
          <a:xfrm>
            <a:off x="-21559" y="7950001"/>
            <a:ext cx="4711873" cy="1641653"/>
            <a:chOff x="4025224" y="33581713"/>
            <a:chExt cx="22260327" cy="7755670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ACF1825-25BC-400E-875D-45CAEDD5A7F8}"/>
                </a:ext>
              </a:extLst>
            </p:cNvPr>
            <p:cNvSpPr txBox="1"/>
            <p:nvPr/>
          </p:nvSpPr>
          <p:spPr>
            <a:xfrm>
              <a:off x="7217758" y="38991425"/>
              <a:ext cx="13292263" cy="166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dirty="0"/>
                <a:t>----------------------------------------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77A7FA-D2DB-4892-B5A1-4C70CC165BA8}"/>
                </a:ext>
              </a:extLst>
            </p:cNvPr>
            <p:cNvSpPr txBox="1"/>
            <p:nvPr/>
          </p:nvSpPr>
          <p:spPr>
            <a:xfrm>
              <a:off x="7217758" y="38112832"/>
              <a:ext cx="13292263" cy="1667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94" b="1" dirty="0"/>
                <a:t>----------------------------------------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6FB236A-BBB3-467A-8B70-BFE6BE6F3F39}"/>
                </a:ext>
              </a:extLst>
            </p:cNvPr>
            <p:cNvSpPr txBox="1"/>
            <p:nvPr/>
          </p:nvSpPr>
          <p:spPr>
            <a:xfrm>
              <a:off x="7217763" y="37184936"/>
              <a:ext cx="19067788" cy="1667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94" b="1" dirty="0"/>
                <a:t>----------------------------------------</a:t>
              </a:r>
            </a:p>
          </p:txBody>
        </p:sp>
        <p:sp>
          <p:nvSpPr>
            <p:cNvPr id="17" name="圓角矩形 103">
              <a:extLst>
                <a:ext uri="{FF2B5EF4-FFF2-40B4-BE49-F238E27FC236}">
                  <a16:creationId xmlns:a16="http://schemas.microsoft.com/office/drawing/2014/main" id="{AEC5064E-0744-40B5-812C-FC38586613C5}"/>
                </a:ext>
              </a:extLst>
            </p:cNvPr>
            <p:cNvSpPr/>
            <p:nvPr/>
          </p:nvSpPr>
          <p:spPr>
            <a:xfrm>
              <a:off x="9093435" y="39641452"/>
              <a:ext cx="3918367" cy="36130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18" name="圓角矩形 102">
              <a:extLst>
                <a:ext uri="{FF2B5EF4-FFF2-40B4-BE49-F238E27FC236}">
                  <a16:creationId xmlns:a16="http://schemas.microsoft.com/office/drawing/2014/main" id="{2A4CF980-32B9-4E7E-AA2C-DD66FAD08E9F}"/>
                </a:ext>
              </a:extLst>
            </p:cNvPr>
            <p:cNvSpPr/>
            <p:nvPr/>
          </p:nvSpPr>
          <p:spPr>
            <a:xfrm>
              <a:off x="13984717" y="38610996"/>
              <a:ext cx="2984131" cy="40861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20" name="圓角矩形 101">
              <a:extLst>
                <a:ext uri="{FF2B5EF4-FFF2-40B4-BE49-F238E27FC236}">
                  <a16:creationId xmlns:a16="http://schemas.microsoft.com/office/drawing/2014/main" id="{0D41F092-C6D4-4AD1-BAA9-A56FE01D6590}"/>
                </a:ext>
              </a:extLst>
            </p:cNvPr>
            <p:cNvSpPr/>
            <p:nvPr/>
          </p:nvSpPr>
          <p:spPr>
            <a:xfrm>
              <a:off x="7217758" y="38709025"/>
              <a:ext cx="3395987" cy="361305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22" name="圓角矩形 99">
              <a:extLst>
                <a:ext uri="{FF2B5EF4-FFF2-40B4-BE49-F238E27FC236}">
                  <a16:creationId xmlns:a16="http://schemas.microsoft.com/office/drawing/2014/main" id="{DF5F34F2-3B02-4C1C-A1C4-098A240AF085}"/>
                </a:ext>
              </a:extLst>
            </p:cNvPr>
            <p:cNvSpPr/>
            <p:nvPr/>
          </p:nvSpPr>
          <p:spPr>
            <a:xfrm>
              <a:off x="7276420" y="37780633"/>
              <a:ext cx="3254243" cy="3572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4409107-EC5E-4EDE-9DF1-AA7DD756DD93}"/>
                </a:ext>
              </a:extLst>
            </p:cNvPr>
            <p:cNvSpPr txBox="1"/>
            <p:nvPr/>
          </p:nvSpPr>
          <p:spPr>
            <a:xfrm>
              <a:off x="4025224" y="37179158"/>
              <a:ext cx="3534985" cy="4158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defTabSz="96789">
                <a:lnSpc>
                  <a:spcPct val="150000"/>
                </a:lnSpc>
                <a:defRPr/>
              </a:pPr>
              <a:r>
                <a:rPr lang="zh-TW" altLang="en-US" sz="931" b="1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股四頭肌</a:t>
              </a:r>
              <a:endParaRPr lang="en-US" altLang="zh-TW" sz="931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just" defTabSz="96789">
                <a:lnSpc>
                  <a:spcPct val="150000"/>
                </a:lnSpc>
                <a:defRPr/>
              </a:pPr>
              <a:r>
                <a:rPr lang="zh-TW" altLang="en-US" sz="931" b="1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腿後肌</a:t>
              </a:r>
              <a:endParaRPr lang="en-US" altLang="zh-TW" sz="931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  <a:defRPr/>
              </a:pPr>
              <a:r>
                <a:rPr lang="zh-TW" altLang="en-US" sz="931" b="1" dirty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腓腸肌</a:t>
              </a:r>
              <a:endParaRPr lang="en-US" altLang="zh-TW" sz="931" b="1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  <a:p>
              <a:pPr algn="just" defTabSz="96789">
                <a:defRPr/>
              </a:pPr>
              <a:endParaRPr lang="zh-TW" altLang="en-US" sz="93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39E1E62-9033-41C1-B8FD-8CDF46118EC1}"/>
                </a:ext>
              </a:extLst>
            </p:cNvPr>
            <p:cNvCxnSpPr/>
            <p:nvPr/>
          </p:nvCxnSpPr>
          <p:spPr>
            <a:xfrm flipH="1" flipV="1">
              <a:off x="6228068" y="35490139"/>
              <a:ext cx="162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" descr="Squat | Illustrated Exercise Guide">
              <a:extLst>
                <a:ext uri="{FF2B5EF4-FFF2-40B4-BE49-F238E27FC236}">
                  <a16:creationId xmlns:a16="http://schemas.microsoft.com/office/drawing/2014/main" id="{9CB15E5F-B9E2-461C-9510-8D2AC9BF3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30"/>
            <a:stretch/>
          </p:blipFill>
          <p:spPr bwMode="auto">
            <a:xfrm>
              <a:off x="6062288" y="33581713"/>
              <a:ext cx="3910775" cy="3959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quat | Illustrated Exercise Guide">
              <a:extLst>
                <a:ext uri="{FF2B5EF4-FFF2-40B4-BE49-F238E27FC236}">
                  <a16:creationId xmlns:a16="http://schemas.microsoft.com/office/drawing/2014/main" id="{CCE95452-2E37-496F-9730-AE16FC693E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hq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30" t="27437" b="-1"/>
            <a:stretch/>
          </p:blipFill>
          <p:spPr bwMode="auto">
            <a:xfrm>
              <a:off x="11052619" y="33806179"/>
              <a:ext cx="4509534" cy="3599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Squat | Illustrated Exercise Guide">
              <a:extLst>
                <a:ext uri="{FF2B5EF4-FFF2-40B4-BE49-F238E27FC236}">
                  <a16:creationId xmlns:a16="http://schemas.microsoft.com/office/drawing/2014/main" id="{2349A2EF-5776-4355-AD27-51DA6AEE3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130"/>
            <a:stretch/>
          </p:blipFill>
          <p:spPr bwMode="auto">
            <a:xfrm>
              <a:off x="16683226" y="33646941"/>
              <a:ext cx="3910775" cy="3959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圓角矩形 100">
              <a:extLst>
                <a:ext uri="{FF2B5EF4-FFF2-40B4-BE49-F238E27FC236}">
                  <a16:creationId xmlns:a16="http://schemas.microsoft.com/office/drawing/2014/main" id="{A0CA6DC9-1B6F-4A8F-BB38-13892282C193}"/>
                </a:ext>
              </a:extLst>
            </p:cNvPr>
            <p:cNvSpPr/>
            <p:nvPr/>
          </p:nvSpPr>
          <p:spPr>
            <a:xfrm>
              <a:off x="14004918" y="37777043"/>
              <a:ext cx="3254243" cy="4405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30" name="圓角矩形 104">
              <a:extLst>
                <a:ext uri="{FF2B5EF4-FFF2-40B4-BE49-F238E27FC236}">
                  <a16:creationId xmlns:a16="http://schemas.microsoft.com/office/drawing/2014/main" id="{565D593A-B6DE-4309-8F18-F200C8DA1A85}"/>
                </a:ext>
              </a:extLst>
            </p:cNvPr>
            <p:cNvSpPr/>
            <p:nvPr/>
          </p:nvSpPr>
          <p:spPr>
            <a:xfrm>
              <a:off x="17365259" y="39641452"/>
              <a:ext cx="2629161" cy="4216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pic>
        <p:nvPicPr>
          <p:cNvPr id="2" name="圖片 1" descr="一張含有 字型, 文字, 圖形, 標誌 的圖片&#10;&#10;自動產生的描述">
            <a:extLst>
              <a:ext uri="{FF2B5EF4-FFF2-40B4-BE49-F238E27FC236}">
                <a16:creationId xmlns:a16="http://schemas.microsoft.com/office/drawing/2014/main" id="{9C1E937E-2573-BD06-14AF-CBF900F078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414" y="145174"/>
            <a:ext cx="2942669" cy="4434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BCB0723-41BC-AF34-04EE-8958CD0C6D46}"/>
              </a:ext>
            </a:extLst>
          </p:cNvPr>
          <p:cNvSpPr txBox="1"/>
          <p:nvPr/>
        </p:nvSpPr>
        <p:spPr>
          <a:xfrm>
            <a:off x="3527623" y="74694"/>
            <a:ext cx="811126" cy="4670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3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5DCEB6-1EF0-1DE5-5374-BC8B7BBBF998}"/>
              </a:ext>
            </a:extLst>
          </p:cNvPr>
          <p:cNvSpPr/>
          <p:nvPr/>
        </p:nvSpPr>
        <p:spPr>
          <a:xfrm>
            <a:off x="3587262" y="7997514"/>
            <a:ext cx="3050897" cy="1671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80B7BE8-679A-0396-A559-F5B6C4FBDE06}"/>
              </a:ext>
            </a:extLst>
          </p:cNvPr>
          <p:cNvSpPr txBox="1"/>
          <p:nvPr/>
        </p:nvSpPr>
        <p:spPr>
          <a:xfrm>
            <a:off x="3587262" y="7992001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1"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A4C7E2-D53E-6DC8-D789-17DA4B9A2831}"/>
              </a:ext>
            </a:extLst>
          </p:cNvPr>
          <p:cNvSpPr/>
          <p:nvPr/>
        </p:nvSpPr>
        <p:spPr>
          <a:xfrm>
            <a:off x="320933" y="6766816"/>
            <a:ext cx="6216134" cy="1196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kf_lower_3.jpg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40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A5D125E-BA4B-1F44-F160-C36FAB75D3E7}"/>
              </a:ext>
            </a:extLst>
          </p:cNvPr>
          <p:cNvSpPr/>
          <p:nvPr/>
        </p:nvSpPr>
        <p:spPr>
          <a:xfrm>
            <a:off x="353830" y="1105983"/>
            <a:ext cx="2068735" cy="158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vd_balance_open_1.jpg</a:t>
            </a:r>
            <a:endParaRPr lang="zh-TW" altLang="en-US" sz="1200" dirty="0"/>
          </a:p>
        </p:txBody>
      </p:sp>
      <p:pic>
        <p:nvPicPr>
          <p:cNvPr id="2" name="圖片 1" descr="一張含有 字型, 文字, 圖形, 標誌 的圖片&#10;&#10;自動產生的描述">
            <a:extLst>
              <a:ext uri="{FF2B5EF4-FFF2-40B4-BE49-F238E27FC236}">
                <a16:creationId xmlns:a16="http://schemas.microsoft.com/office/drawing/2014/main" id="{DF57AECB-9534-E441-4B55-DC0CCE79F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414" y="145174"/>
            <a:ext cx="2942669" cy="4434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9EB7701-B6D0-E9FE-0AA6-830842C479C0}"/>
              </a:ext>
            </a:extLst>
          </p:cNvPr>
          <p:cNvSpPr txBox="1"/>
          <p:nvPr/>
        </p:nvSpPr>
        <p:spPr>
          <a:xfrm>
            <a:off x="3527623" y="74694"/>
            <a:ext cx="811126" cy="4670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35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平衡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066C535-6863-25D7-6D70-44B05393F5A8}"/>
              </a:ext>
            </a:extLst>
          </p:cNvPr>
          <p:cNvSpPr txBox="1"/>
          <p:nvPr/>
        </p:nvSpPr>
        <p:spPr>
          <a:xfrm>
            <a:off x="359521" y="705052"/>
            <a:ext cx="5437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9726922-10E6-EA0F-1FC5-EE783B632866}"/>
              </a:ext>
            </a:extLst>
          </p:cNvPr>
          <p:cNvSpPr txBox="1"/>
          <p:nvPr/>
        </p:nvSpPr>
        <p:spPr>
          <a:xfrm>
            <a:off x="353830" y="4527053"/>
            <a:ext cx="54373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4386FE9-1433-AC69-90EC-CF5E945F0490}"/>
              </a:ext>
            </a:extLst>
          </p:cNvPr>
          <p:cNvSpPr/>
          <p:nvPr/>
        </p:nvSpPr>
        <p:spPr>
          <a:xfrm>
            <a:off x="166909" y="8358649"/>
            <a:ext cx="6519081" cy="1049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4ED05F6-C109-8CB3-8024-16665411CDE2}"/>
              </a:ext>
            </a:extLst>
          </p:cNvPr>
          <p:cNvSpPr txBox="1"/>
          <p:nvPr/>
        </p:nvSpPr>
        <p:spPr>
          <a:xfrm>
            <a:off x="158957" y="8358649"/>
            <a:ext cx="450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kumimoji="1"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FFC4CF-7AA6-2F76-5155-A76F70582A8A}"/>
              </a:ext>
            </a:extLst>
          </p:cNvPr>
          <p:cNvSpPr/>
          <p:nvPr/>
        </p:nvSpPr>
        <p:spPr>
          <a:xfrm>
            <a:off x="2838225" y="1105983"/>
            <a:ext cx="3652382" cy="1288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kf_balance_open_1.jpg</a:t>
            </a:r>
            <a:endParaRPr lang="zh-TW" altLang="en-US" sz="1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A027BA-9047-FAC2-258D-7EE4E89CE420}"/>
              </a:ext>
            </a:extLst>
          </p:cNvPr>
          <p:cNvSpPr/>
          <p:nvPr/>
        </p:nvSpPr>
        <p:spPr>
          <a:xfrm>
            <a:off x="3729864" y="2610843"/>
            <a:ext cx="1869104" cy="1762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kf_balance_open_2.jpg</a:t>
            </a:r>
            <a:endParaRPr lang="zh-TW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A5D125E-BA4B-1F44-F160-C36FAB75D3E7}"/>
              </a:ext>
            </a:extLst>
          </p:cNvPr>
          <p:cNvSpPr/>
          <p:nvPr/>
        </p:nvSpPr>
        <p:spPr>
          <a:xfrm>
            <a:off x="363458" y="2788981"/>
            <a:ext cx="2059108" cy="158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vd_balance_open_2.jpg</a:t>
            </a:r>
            <a:endParaRPr lang="zh-TW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A5D125E-BA4B-1F44-F160-C36FAB75D3E7}"/>
              </a:ext>
            </a:extLst>
          </p:cNvPr>
          <p:cNvSpPr/>
          <p:nvPr/>
        </p:nvSpPr>
        <p:spPr>
          <a:xfrm>
            <a:off x="353830" y="4921519"/>
            <a:ext cx="2068735" cy="158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vd_balance_close_1.jpg</a:t>
            </a:r>
            <a:endParaRPr lang="zh-TW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9FFC4CF-7AA6-2F76-5155-A76F70582A8A}"/>
              </a:ext>
            </a:extLst>
          </p:cNvPr>
          <p:cNvSpPr/>
          <p:nvPr/>
        </p:nvSpPr>
        <p:spPr>
          <a:xfrm>
            <a:off x="2838225" y="4921519"/>
            <a:ext cx="3652382" cy="1288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kf_balance_close_1.jpg</a:t>
            </a:r>
            <a:endParaRPr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EA027BA-9047-FAC2-258D-7EE4E89CE420}"/>
              </a:ext>
            </a:extLst>
          </p:cNvPr>
          <p:cNvSpPr/>
          <p:nvPr/>
        </p:nvSpPr>
        <p:spPr>
          <a:xfrm>
            <a:off x="3729864" y="6426379"/>
            <a:ext cx="1869104" cy="17620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kf_balance_close_2.jpg</a:t>
            </a:r>
            <a:endParaRPr lang="zh-TW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A5D125E-BA4B-1F44-F160-C36FAB75D3E7}"/>
              </a:ext>
            </a:extLst>
          </p:cNvPr>
          <p:cNvSpPr/>
          <p:nvPr/>
        </p:nvSpPr>
        <p:spPr>
          <a:xfrm>
            <a:off x="363458" y="6604517"/>
            <a:ext cx="2059108" cy="1583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vd_balance_close_2.jpg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851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9891</TotalTime>
  <Words>298</Words>
  <Application>Microsoft Office PowerPoint</Application>
  <PresentationFormat>A4 紙張 (210x297 公釐)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微軟正黑體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Liao (ADECCO PERSONNEL CO., LTD.)</dc:creator>
  <cp:lastModifiedBy>思鴻 鄭</cp:lastModifiedBy>
  <cp:revision>467</cp:revision>
  <dcterms:created xsi:type="dcterms:W3CDTF">2018-11-30T06:27:27Z</dcterms:created>
  <dcterms:modified xsi:type="dcterms:W3CDTF">2024-12-06T07:09:38Z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v-marlia@microsoft.com</vt:lpwstr>
  </property>
  <property fmtid="{D5CDD505-2E9C-101B-9397-08002B2CF9AE}" pid="5" name="MSIP_Label_f42aa342-8706-4288-bd11-ebb85995028c_SetDate">
    <vt:lpwstr>2018-11-30T07:58:38.4228873Z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