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8"/>
  </p:notesMasterIdLst>
  <p:sldIdLst>
    <p:sldId id="256" r:id="rId2"/>
    <p:sldId id="257" r:id="rId3"/>
    <p:sldId id="258" r:id="rId4"/>
    <p:sldId id="259" r:id="rId5"/>
    <p:sldId id="283" r:id="rId6"/>
    <p:sldId id="260" r:id="rId7"/>
    <p:sldId id="289" r:id="rId8"/>
    <p:sldId id="261" r:id="rId9"/>
    <p:sldId id="263" r:id="rId10"/>
    <p:sldId id="264" r:id="rId11"/>
    <p:sldId id="265" r:id="rId12"/>
    <p:sldId id="266" r:id="rId13"/>
    <p:sldId id="267" r:id="rId14"/>
    <p:sldId id="268" r:id="rId15"/>
    <p:sldId id="282" r:id="rId16"/>
    <p:sldId id="290" r:id="rId17"/>
    <p:sldId id="274" r:id="rId18"/>
    <p:sldId id="273" r:id="rId19"/>
    <p:sldId id="275" r:id="rId20"/>
    <p:sldId id="276" r:id="rId21"/>
    <p:sldId id="277" r:id="rId22"/>
    <p:sldId id="291" r:id="rId23"/>
    <p:sldId id="278" r:id="rId24"/>
    <p:sldId id="280" r:id="rId25"/>
    <p:sldId id="281" r:id="rId26"/>
    <p:sldId id="292" r:id="rId27"/>
  </p:sldIdLst>
  <p:sldSz cx="9144000" cy="5143500" type="screen16x9"/>
  <p:notesSz cx="6858000" cy="9144000"/>
  <p:embeddedFontLst>
    <p:embeddedFont>
      <p:font typeface="Anton" pitchFamily="2" charset="0"/>
      <p:regular r:id="rId29"/>
    </p:embeddedFont>
    <p:embeddedFont>
      <p:font typeface="Bebas Neue" panose="020B0606020202050201" pitchFamily="34" charset="0"/>
      <p:regular r:id="rId30"/>
    </p:embeddedFont>
    <p:embeddedFont>
      <p:font typeface="Catamaran"/>
      <p:regular r:id="rId31"/>
      <p:bold r:id="rId32"/>
    </p:embeddedFont>
    <p:embeddedFont>
      <p:font typeface="Nunito Light" pitchFamily="2" charset="0"/>
      <p:regular r:id="rId33"/>
      <p:italic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74B98-9586-474D-91AE-C018A344927D}">
  <a:tblStyle styleId="{D8774B98-9586-474D-91AE-C018A34492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C4335FF-019E-4866-B6F7-79C5CA25916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050" autoAdjust="0"/>
  </p:normalViewPr>
  <p:slideViewPr>
    <p:cSldViewPr snapToGrid="0">
      <p:cViewPr varScale="1">
        <p:scale>
          <a:sx n="86" d="100"/>
          <a:sy n="86" d="100"/>
        </p:scale>
        <p:origin x="936" y="108"/>
      </p:cViewPr>
      <p:guideLst/>
    </p:cSldViewPr>
  </p:slideViewPr>
  <p:outlineViewPr>
    <p:cViewPr>
      <p:scale>
        <a:sx n="33" d="100"/>
        <a:sy n="33" d="100"/>
      </p:scale>
      <p:origin x="0" y="-66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093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a:extLst>
            <a:ext uri="{FF2B5EF4-FFF2-40B4-BE49-F238E27FC236}">
              <a16:creationId xmlns:a16="http://schemas.microsoft.com/office/drawing/2014/main" id="{DAD1F7C3-7761-C6F8-2D18-B7432CEC8018}"/>
            </a:ext>
          </a:extLst>
        </p:cNvPr>
        <p:cNvGrpSpPr/>
        <p:nvPr/>
      </p:nvGrpSpPr>
      <p:grpSpPr>
        <a:xfrm>
          <a:off x="0" y="0"/>
          <a:ext cx="0" cy="0"/>
          <a:chOff x="0" y="0"/>
          <a:chExt cx="0" cy="0"/>
        </a:xfrm>
      </p:grpSpPr>
      <p:sp>
        <p:nvSpPr>
          <p:cNvPr id="1143" name="Google Shape;1143;gd1bf8d60a4_0_118:notes">
            <a:extLst>
              <a:ext uri="{FF2B5EF4-FFF2-40B4-BE49-F238E27FC236}">
                <a16:creationId xmlns:a16="http://schemas.microsoft.com/office/drawing/2014/main" id="{1E9D0CBF-EB63-003C-3E5C-13994D22F3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a:extLst>
              <a:ext uri="{FF2B5EF4-FFF2-40B4-BE49-F238E27FC236}">
                <a16:creationId xmlns:a16="http://schemas.microsoft.com/office/drawing/2014/main" id="{5F4A802B-E876-A462-FDD4-014B4488ED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37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a:extLst>
            <a:ext uri="{FF2B5EF4-FFF2-40B4-BE49-F238E27FC236}">
              <a16:creationId xmlns:a16="http://schemas.microsoft.com/office/drawing/2014/main" id="{DB3DDA1A-2D31-196B-C9A6-8E0982C4F779}"/>
            </a:ext>
          </a:extLst>
        </p:cNvPr>
        <p:cNvGrpSpPr/>
        <p:nvPr/>
      </p:nvGrpSpPr>
      <p:grpSpPr>
        <a:xfrm>
          <a:off x="0" y="0"/>
          <a:ext cx="0" cy="0"/>
          <a:chOff x="0" y="0"/>
          <a:chExt cx="0" cy="0"/>
        </a:xfrm>
      </p:grpSpPr>
      <p:sp>
        <p:nvSpPr>
          <p:cNvPr id="1143" name="Google Shape;1143;gd1bf8d60a4_0_118:notes">
            <a:extLst>
              <a:ext uri="{FF2B5EF4-FFF2-40B4-BE49-F238E27FC236}">
                <a16:creationId xmlns:a16="http://schemas.microsoft.com/office/drawing/2014/main" id="{F77D33CB-900E-FFB1-C387-3129AA9DA3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a:extLst>
              <a:ext uri="{FF2B5EF4-FFF2-40B4-BE49-F238E27FC236}">
                <a16:creationId xmlns:a16="http://schemas.microsoft.com/office/drawing/2014/main" id="{FCB1A5AB-DE1A-D4FA-0191-5D43FEB5B5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032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a:extLst>
            <a:ext uri="{FF2B5EF4-FFF2-40B4-BE49-F238E27FC236}">
              <a16:creationId xmlns:a16="http://schemas.microsoft.com/office/drawing/2014/main" id="{0100C203-DF90-290D-EB3A-9737E1D57266}"/>
            </a:ext>
          </a:extLst>
        </p:cNvPr>
        <p:cNvGrpSpPr/>
        <p:nvPr/>
      </p:nvGrpSpPr>
      <p:grpSpPr>
        <a:xfrm>
          <a:off x="0" y="0"/>
          <a:ext cx="0" cy="0"/>
          <a:chOff x="0" y="0"/>
          <a:chExt cx="0" cy="0"/>
        </a:xfrm>
      </p:grpSpPr>
      <p:sp>
        <p:nvSpPr>
          <p:cNvPr id="1143" name="Google Shape;1143;gd1bf8d60a4_0_118:notes">
            <a:extLst>
              <a:ext uri="{FF2B5EF4-FFF2-40B4-BE49-F238E27FC236}">
                <a16:creationId xmlns:a16="http://schemas.microsoft.com/office/drawing/2014/main" id="{15D0BBE2-AD99-10C9-DB47-31E07C498E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a:extLst>
              <a:ext uri="{FF2B5EF4-FFF2-40B4-BE49-F238E27FC236}">
                <a16:creationId xmlns:a16="http://schemas.microsoft.com/office/drawing/2014/main" id="{E285916C-6D6A-7E76-A3B5-74FB3176DE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1928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a:extLst>
            <a:ext uri="{FF2B5EF4-FFF2-40B4-BE49-F238E27FC236}">
              <a16:creationId xmlns:a16="http://schemas.microsoft.com/office/drawing/2014/main" id="{B414410A-42EF-490D-4CD1-2A334C34D6C9}"/>
            </a:ext>
          </a:extLst>
        </p:cNvPr>
        <p:cNvGrpSpPr/>
        <p:nvPr/>
      </p:nvGrpSpPr>
      <p:grpSpPr>
        <a:xfrm>
          <a:off x="0" y="0"/>
          <a:ext cx="0" cy="0"/>
          <a:chOff x="0" y="0"/>
          <a:chExt cx="0" cy="0"/>
        </a:xfrm>
      </p:grpSpPr>
      <p:sp>
        <p:nvSpPr>
          <p:cNvPr id="1143" name="Google Shape;1143;gd1bf8d60a4_0_118:notes">
            <a:extLst>
              <a:ext uri="{FF2B5EF4-FFF2-40B4-BE49-F238E27FC236}">
                <a16:creationId xmlns:a16="http://schemas.microsoft.com/office/drawing/2014/main" id="{6214D797-9100-D0F2-1537-7813DCA802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a:extLst>
              <a:ext uri="{FF2B5EF4-FFF2-40B4-BE49-F238E27FC236}">
                <a16:creationId xmlns:a16="http://schemas.microsoft.com/office/drawing/2014/main" id="{E6758E90-BF79-5043-146B-62DAB4775C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612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a:extLst>
            <a:ext uri="{FF2B5EF4-FFF2-40B4-BE49-F238E27FC236}">
              <a16:creationId xmlns:a16="http://schemas.microsoft.com/office/drawing/2014/main" id="{FEE68368-B283-5E3C-0CB7-2EB557817425}"/>
            </a:ext>
          </a:extLst>
        </p:cNvPr>
        <p:cNvGrpSpPr/>
        <p:nvPr/>
      </p:nvGrpSpPr>
      <p:grpSpPr>
        <a:xfrm>
          <a:off x="0" y="0"/>
          <a:ext cx="0" cy="0"/>
          <a:chOff x="0" y="0"/>
          <a:chExt cx="0" cy="0"/>
        </a:xfrm>
      </p:grpSpPr>
      <p:sp>
        <p:nvSpPr>
          <p:cNvPr id="1143" name="Google Shape;1143;gd1bf8d60a4_0_118:notes">
            <a:extLst>
              <a:ext uri="{FF2B5EF4-FFF2-40B4-BE49-F238E27FC236}">
                <a16:creationId xmlns:a16="http://schemas.microsoft.com/office/drawing/2014/main" id="{34866B2C-3544-5797-4F9D-192F9DD01D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a:extLst>
              <a:ext uri="{FF2B5EF4-FFF2-40B4-BE49-F238E27FC236}">
                <a16:creationId xmlns:a16="http://schemas.microsoft.com/office/drawing/2014/main" id="{386105F3-2778-50AF-EE21-9CB268E57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130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a:extLst>
            <a:ext uri="{FF2B5EF4-FFF2-40B4-BE49-F238E27FC236}">
              <a16:creationId xmlns:a16="http://schemas.microsoft.com/office/drawing/2014/main" id="{60B0B522-54FA-62D6-9293-A6695C37DDF4}"/>
            </a:ext>
          </a:extLst>
        </p:cNvPr>
        <p:cNvGrpSpPr/>
        <p:nvPr/>
      </p:nvGrpSpPr>
      <p:grpSpPr>
        <a:xfrm>
          <a:off x="0" y="0"/>
          <a:ext cx="0" cy="0"/>
          <a:chOff x="0" y="0"/>
          <a:chExt cx="0" cy="0"/>
        </a:xfrm>
      </p:grpSpPr>
      <p:sp>
        <p:nvSpPr>
          <p:cNvPr id="944" name="Google Shape;944;gd1bf8d60a4_0_76:notes">
            <a:extLst>
              <a:ext uri="{FF2B5EF4-FFF2-40B4-BE49-F238E27FC236}">
                <a16:creationId xmlns:a16="http://schemas.microsoft.com/office/drawing/2014/main" id="{51622049-96FD-38C8-895E-F0060E96A6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1bf8d60a4_0_76:notes">
            <a:extLst>
              <a:ext uri="{FF2B5EF4-FFF2-40B4-BE49-F238E27FC236}">
                <a16:creationId xmlns:a16="http://schemas.microsoft.com/office/drawing/2014/main" id="{59919DC4-28FA-FCA4-BD0B-899EC6954F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43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a:extLst>
            <a:ext uri="{FF2B5EF4-FFF2-40B4-BE49-F238E27FC236}">
              <a16:creationId xmlns:a16="http://schemas.microsoft.com/office/drawing/2014/main" id="{34A14C1C-264C-2D89-D5CE-A0FDA905F86C}"/>
            </a:ext>
          </a:extLst>
        </p:cNvPr>
        <p:cNvGrpSpPr/>
        <p:nvPr/>
      </p:nvGrpSpPr>
      <p:grpSpPr>
        <a:xfrm>
          <a:off x="0" y="0"/>
          <a:ext cx="0" cy="0"/>
          <a:chOff x="0" y="0"/>
          <a:chExt cx="0" cy="0"/>
        </a:xfrm>
      </p:grpSpPr>
      <p:sp>
        <p:nvSpPr>
          <p:cNvPr id="944" name="Google Shape;944;gd1bf8d60a4_0_76:notes">
            <a:extLst>
              <a:ext uri="{FF2B5EF4-FFF2-40B4-BE49-F238E27FC236}">
                <a16:creationId xmlns:a16="http://schemas.microsoft.com/office/drawing/2014/main" id="{CA123F5D-6B50-2CBD-893A-35CBF30A7F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1bf8d60a4_0_76:notes">
            <a:extLst>
              <a:ext uri="{FF2B5EF4-FFF2-40B4-BE49-F238E27FC236}">
                <a16:creationId xmlns:a16="http://schemas.microsoft.com/office/drawing/2014/main" id="{737E79CA-324A-1790-B8C7-3255EF3FF6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584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90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39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401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22"/>
          <p:cNvGrpSpPr/>
          <p:nvPr/>
        </p:nvGrpSpPr>
        <p:grpSpPr>
          <a:xfrm>
            <a:off x="6288929" y="3163786"/>
            <a:ext cx="1202441" cy="2581088"/>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2"/>
          <p:cNvGrpSpPr/>
          <p:nvPr/>
        </p:nvGrpSpPr>
        <p:grpSpPr>
          <a:xfrm>
            <a:off x="7058925" y="1134427"/>
            <a:ext cx="3167541" cy="1717086"/>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76"/>
        <p:cNvGrpSpPr/>
        <p:nvPr/>
      </p:nvGrpSpPr>
      <p:grpSpPr>
        <a:xfrm>
          <a:off x="0" y="0"/>
          <a:ext cx="0" cy="0"/>
          <a:chOff x="0" y="0"/>
          <a:chExt cx="0" cy="0"/>
        </a:xfrm>
      </p:grpSpPr>
      <p:sp>
        <p:nvSpPr>
          <p:cNvPr id="577" name="Google Shape;577;p24"/>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24"/>
          <p:cNvGrpSpPr/>
          <p:nvPr/>
        </p:nvGrpSpPr>
        <p:grpSpPr>
          <a:xfrm rot="10800000">
            <a:off x="8269376" y="-1033024"/>
            <a:ext cx="764293" cy="3145045"/>
            <a:chOff x="426802" y="2674436"/>
            <a:chExt cx="397738" cy="1636680"/>
          </a:xfrm>
        </p:grpSpPr>
        <p:sp>
          <p:nvSpPr>
            <p:cNvPr id="579" name="Google Shape;579;p24"/>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4"/>
          <p:cNvGrpSpPr/>
          <p:nvPr/>
        </p:nvGrpSpPr>
        <p:grpSpPr>
          <a:xfrm rot="5400000">
            <a:off x="980486" y="3488146"/>
            <a:ext cx="586678" cy="2547665"/>
            <a:chOff x="4792514" y="2979701"/>
            <a:chExt cx="305307" cy="1325804"/>
          </a:xfrm>
        </p:grpSpPr>
        <p:sp>
          <p:nvSpPr>
            <p:cNvPr id="587" name="Google Shape;587;p24"/>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4"/>
          <p:cNvSpPr txBox="1">
            <a:spLocks noGrp="1"/>
          </p:cNvSpPr>
          <p:nvPr>
            <p:ph type="subTitle" idx="1"/>
          </p:nvPr>
        </p:nvSpPr>
        <p:spPr>
          <a:xfrm>
            <a:off x="834813" y="3439723"/>
            <a:ext cx="22266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3" name="Google Shape;593;p24"/>
          <p:cNvSpPr txBox="1">
            <a:spLocks noGrp="1"/>
          </p:cNvSpPr>
          <p:nvPr>
            <p:ph type="subTitle" idx="2"/>
          </p:nvPr>
        </p:nvSpPr>
        <p:spPr>
          <a:xfrm>
            <a:off x="3458787" y="3439724"/>
            <a:ext cx="22266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4" name="Google Shape;594;p24"/>
          <p:cNvSpPr txBox="1">
            <a:spLocks noGrp="1"/>
          </p:cNvSpPr>
          <p:nvPr>
            <p:ph type="subTitle" idx="3"/>
          </p:nvPr>
        </p:nvSpPr>
        <p:spPr>
          <a:xfrm>
            <a:off x="6082750" y="3439724"/>
            <a:ext cx="22266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5" name="Google Shape;59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6" name="Google Shape;596;p24"/>
          <p:cNvSpPr txBox="1">
            <a:spLocks noGrp="1"/>
          </p:cNvSpPr>
          <p:nvPr>
            <p:ph type="subTitle" idx="4"/>
          </p:nvPr>
        </p:nvSpPr>
        <p:spPr>
          <a:xfrm>
            <a:off x="834813" y="2965175"/>
            <a:ext cx="22266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7" name="Google Shape;597;p24"/>
          <p:cNvSpPr txBox="1">
            <a:spLocks noGrp="1"/>
          </p:cNvSpPr>
          <p:nvPr>
            <p:ph type="subTitle" idx="5"/>
          </p:nvPr>
        </p:nvSpPr>
        <p:spPr>
          <a:xfrm>
            <a:off x="3458790" y="2965175"/>
            <a:ext cx="22266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8" name="Google Shape;598;p24"/>
          <p:cNvSpPr txBox="1">
            <a:spLocks noGrp="1"/>
          </p:cNvSpPr>
          <p:nvPr>
            <p:ph type="subTitle" idx="6"/>
          </p:nvPr>
        </p:nvSpPr>
        <p:spPr>
          <a:xfrm>
            <a:off x="6082754" y="2965175"/>
            <a:ext cx="22266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599"/>
        <p:cNvGrpSpPr/>
        <p:nvPr/>
      </p:nvGrpSpPr>
      <p:grpSpPr>
        <a:xfrm>
          <a:off x="0" y="0"/>
          <a:ext cx="0" cy="0"/>
          <a:chOff x="0" y="0"/>
          <a:chExt cx="0" cy="0"/>
        </a:xfrm>
      </p:grpSpPr>
      <p:sp>
        <p:nvSpPr>
          <p:cNvPr id="600" name="Google Shape;600;p2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5"/>
          <p:cNvGrpSpPr/>
          <p:nvPr/>
        </p:nvGrpSpPr>
        <p:grpSpPr>
          <a:xfrm rot="-5400000">
            <a:off x="7189326" y="2859976"/>
            <a:ext cx="764293" cy="3145045"/>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5"/>
          <p:cNvGrpSpPr/>
          <p:nvPr/>
        </p:nvGrpSpPr>
        <p:grpSpPr>
          <a:xfrm rot="10800000">
            <a:off x="346036" y="-4"/>
            <a:ext cx="586678" cy="2547665"/>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5"/>
          <p:cNvSpPr txBox="1">
            <a:spLocks noGrp="1"/>
          </p:cNvSpPr>
          <p:nvPr>
            <p:ph type="subTitle" idx="1"/>
          </p:nvPr>
        </p:nvSpPr>
        <p:spPr>
          <a:xfrm>
            <a:off x="720075"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25"/>
          <p:cNvSpPr txBox="1">
            <a:spLocks noGrp="1"/>
          </p:cNvSpPr>
          <p:nvPr>
            <p:ph type="subTitle" idx="2"/>
          </p:nvPr>
        </p:nvSpPr>
        <p:spPr>
          <a:xfrm>
            <a:off x="3419293"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7" name="Google Shape;617;p25"/>
          <p:cNvSpPr txBox="1">
            <a:spLocks noGrp="1"/>
          </p:cNvSpPr>
          <p:nvPr>
            <p:ph type="subTitle" idx="3"/>
          </p:nvPr>
        </p:nvSpPr>
        <p:spPr>
          <a:xfrm>
            <a:off x="6118519"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9" name="Google Shape;619;p25"/>
          <p:cNvSpPr txBox="1">
            <a:spLocks noGrp="1"/>
          </p:cNvSpPr>
          <p:nvPr>
            <p:ph type="subTitle" idx="4"/>
          </p:nvPr>
        </p:nvSpPr>
        <p:spPr>
          <a:xfrm>
            <a:off x="720075"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0" name="Google Shape;620;p25"/>
          <p:cNvSpPr txBox="1">
            <a:spLocks noGrp="1"/>
          </p:cNvSpPr>
          <p:nvPr>
            <p:ph type="subTitle" idx="5"/>
          </p:nvPr>
        </p:nvSpPr>
        <p:spPr>
          <a:xfrm>
            <a:off x="3419296"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1" name="Google Shape;621;p25"/>
          <p:cNvSpPr txBox="1">
            <a:spLocks noGrp="1"/>
          </p:cNvSpPr>
          <p:nvPr>
            <p:ph type="subTitle" idx="6"/>
          </p:nvPr>
        </p:nvSpPr>
        <p:spPr>
          <a:xfrm>
            <a:off x="6118523"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2"/>
        <p:cNvGrpSpPr/>
        <p:nvPr/>
      </p:nvGrpSpPr>
      <p:grpSpPr>
        <a:xfrm>
          <a:off x="0" y="0"/>
          <a:ext cx="0" cy="0"/>
          <a:chOff x="0" y="0"/>
          <a:chExt cx="0" cy="0"/>
        </a:xfrm>
      </p:grpSpPr>
      <p:sp>
        <p:nvSpPr>
          <p:cNvPr id="623" name="Google Shape;623;p26"/>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5" name="Google Shape;625;p26"/>
          <p:cNvSpPr txBox="1">
            <a:spLocks noGrp="1"/>
          </p:cNvSpPr>
          <p:nvPr>
            <p:ph type="subTitle" idx="1"/>
          </p:nvPr>
        </p:nvSpPr>
        <p:spPr>
          <a:xfrm>
            <a:off x="1967648" y="20991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6" name="Google Shape;626;p26"/>
          <p:cNvSpPr txBox="1">
            <a:spLocks noGrp="1"/>
          </p:cNvSpPr>
          <p:nvPr>
            <p:ph type="subTitle" idx="2"/>
          </p:nvPr>
        </p:nvSpPr>
        <p:spPr>
          <a:xfrm>
            <a:off x="5198152" y="20991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7" name="Google Shape;627;p26"/>
          <p:cNvSpPr txBox="1">
            <a:spLocks noGrp="1"/>
          </p:cNvSpPr>
          <p:nvPr>
            <p:ph type="subTitle" idx="3"/>
          </p:nvPr>
        </p:nvSpPr>
        <p:spPr>
          <a:xfrm>
            <a:off x="1967648" y="35325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8" name="Google Shape;628;p26"/>
          <p:cNvSpPr txBox="1">
            <a:spLocks noGrp="1"/>
          </p:cNvSpPr>
          <p:nvPr>
            <p:ph type="subTitle" idx="4"/>
          </p:nvPr>
        </p:nvSpPr>
        <p:spPr>
          <a:xfrm>
            <a:off x="5198152" y="35325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9" name="Google Shape;629;p26"/>
          <p:cNvSpPr txBox="1">
            <a:spLocks noGrp="1"/>
          </p:cNvSpPr>
          <p:nvPr>
            <p:ph type="subTitle" idx="5"/>
          </p:nvPr>
        </p:nvSpPr>
        <p:spPr>
          <a:xfrm>
            <a:off x="1967650" y="161162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0" name="Google Shape;630;p26"/>
          <p:cNvSpPr txBox="1">
            <a:spLocks noGrp="1"/>
          </p:cNvSpPr>
          <p:nvPr>
            <p:ph type="subTitle" idx="6"/>
          </p:nvPr>
        </p:nvSpPr>
        <p:spPr>
          <a:xfrm>
            <a:off x="5198151" y="161162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26"/>
          <p:cNvSpPr txBox="1">
            <a:spLocks noGrp="1"/>
          </p:cNvSpPr>
          <p:nvPr>
            <p:ph type="subTitle" idx="7"/>
          </p:nvPr>
        </p:nvSpPr>
        <p:spPr>
          <a:xfrm>
            <a:off x="1967650" y="304507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2" name="Google Shape;632;p26"/>
          <p:cNvSpPr txBox="1">
            <a:spLocks noGrp="1"/>
          </p:cNvSpPr>
          <p:nvPr>
            <p:ph type="subTitle" idx="8"/>
          </p:nvPr>
        </p:nvSpPr>
        <p:spPr>
          <a:xfrm>
            <a:off x="5198151" y="304507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33"/>
        <p:cNvGrpSpPr/>
        <p:nvPr/>
      </p:nvGrpSpPr>
      <p:grpSpPr>
        <a:xfrm>
          <a:off x="0" y="0"/>
          <a:ext cx="0" cy="0"/>
          <a:chOff x="0" y="0"/>
          <a:chExt cx="0" cy="0"/>
        </a:xfrm>
      </p:grpSpPr>
      <p:sp>
        <p:nvSpPr>
          <p:cNvPr id="634" name="Google Shape;634;p27"/>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7"/>
          <p:cNvGrpSpPr/>
          <p:nvPr/>
        </p:nvGrpSpPr>
        <p:grpSpPr>
          <a:xfrm rot="10800000">
            <a:off x="50756" y="-1649516"/>
            <a:ext cx="740390" cy="2806450"/>
            <a:chOff x="8218831" y="2346909"/>
            <a:chExt cx="740390" cy="2806450"/>
          </a:xfrm>
        </p:grpSpPr>
        <p:sp>
          <p:nvSpPr>
            <p:cNvPr id="636" name="Google Shape;636;p2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7"/>
          <p:cNvGrpSpPr/>
          <p:nvPr/>
        </p:nvGrpSpPr>
        <p:grpSpPr>
          <a:xfrm>
            <a:off x="8430766" y="2624662"/>
            <a:ext cx="536528" cy="2528697"/>
            <a:chOff x="8143116" y="2624662"/>
            <a:chExt cx="536528" cy="2528697"/>
          </a:xfrm>
        </p:grpSpPr>
        <p:sp>
          <p:nvSpPr>
            <p:cNvPr id="645" name="Google Shape;645;p27"/>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0" name="Google Shape;650;p27"/>
          <p:cNvSpPr txBox="1">
            <a:spLocks noGrp="1"/>
          </p:cNvSpPr>
          <p:nvPr>
            <p:ph type="subTitle" idx="1"/>
          </p:nvPr>
        </p:nvSpPr>
        <p:spPr>
          <a:xfrm>
            <a:off x="1101175" y="1946457"/>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1" name="Google Shape;651;p27"/>
          <p:cNvSpPr txBox="1">
            <a:spLocks noGrp="1"/>
          </p:cNvSpPr>
          <p:nvPr>
            <p:ph type="subTitle" idx="2"/>
          </p:nvPr>
        </p:nvSpPr>
        <p:spPr>
          <a:xfrm>
            <a:off x="3578947" y="1946457"/>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2" name="Google Shape;652;p27"/>
          <p:cNvSpPr txBox="1">
            <a:spLocks noGrp="1"/>
          </p:cNvSpPr>
          <p:nvPr>
            <p:ph type="subTitle" idx="3"/>
          </p:nvPr>
        </p:nvSpPr>
        <p:spPr>
          <a:xfrm>
            <a:off x="1101175" y="3483332"/>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3" name="Google Shape;653;p27"/>
          <p:cNvSpPr txBox="1">
            <a:spLocks noGrp="1"/>
          </p:cNvSpPr>
          <p:nvPr>
            <p:ph type="subTitle" idx="4"/>
          </p:nvPr>
        </p:nvSpPr>
        <p:spPr>
          <a:xfrm>
            <a:off x="3578947" y="3483332"/>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4" name="Google Shape;654;p27"/>
          <p:cNvSpPr txBox="1">
            <a:spLocks noGrp="1"/>
          </p:cNvSpPr>
          <p:nvPr>
            <p:ph type="subTitle" idx="5"/>
          </p:nvPr>
        </p:nvSpPr>
        <p:spPr>
          <a:xfrm>
            <a:off x="6056725" y="1946457"/>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5" name="Google Shape;655;p27"/>
          <p:cNvSpPr txBox="1">
            <a:spLocks noGrp="1"/>
          </p:cNvSpPr>
          <p:nvPr>
            <p:ph type="subTitle" idx="6"/>
          </p:nvPr>
        </p:nvSpPr>
        <p:spPr>
          <a:xfrm>
            <a:off x="6056725" y="3483332"/>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6" name="Google Shape;656;p27"/>
          <p:cNvSpPr txBox="1">
            <a:spLocks noGrp="1"/>
          </p:cNvSpPr>
          <p:nvPr>
            <p:ph type="subTitle" idx="7"/>
          </p:nvPr>
        </p:nvSpPr>
        <p:spPr>
          <a:xfrm>
            <a:off x="1101175" y="1536976"/>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7" name="Google Shape;657;p27"/>
          <p:cNvSpPr txBox="1">
            <a:spLocks noGrp="1"/>
          </p:cNvSpPr>
          <p:nvPr>
            <p:ph type="subTitle" idx="8"/>
          </p:nvPr>
        </p:nvSpPr>
        <p:spPr>
          <a:xfrm>
            <a:off x="3578947" y="1536976"/>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8" name="Google Shape;658;p27"/>
          <p:cNvSpPr txBox="1">
            <a:spLocks noGrp="1"/>
          </p:cNvSpPr>
          <p:nvPr>
            <p:ph type="subTitle" idx="9"/>
          </p:nvPr>
        </p:nvSpPr>
        <p:spPr>
          <a:xfrm>
            <a:off x="1101175" y="3073851"/>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9" name="Google Shape;659;p27"/>
          <p:cNvSpPr txBox="1">
            <a:spLocks noGrp="1"/>
          </p:cNvSpPr>
          <p:nvPr>
            <p:ph type="subTitle" idx="13"/>
          </p:nvPr>
        </p:nvSpPr>
        <p:spPr>
          <a:xfrm>
            <a:off x="3578947" y="3073851"/>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0" name="Google Shape;660;p27"/>
          <p:cNvSpPr txBox="1">
            <a:spLocks noGrp="1"/>
          </p:cNvSpPr>
          <p:nvPr>
            <p:ph type="subTitle" idx="14"/>
          </p:nvPr>
        </p:nvSpPr>
        <p:spPr>
          <a:xfrm>
            <a:off x="6056725" y="1536976"/>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1" name="Google Shape;661;p27"/>
          <p:cNvSpPr txBox="1">
            <a:spLocks noGrp="1"/>
          </p:cNvSpPr>
          <p:nvPr>
            <p:ph type="subTitle" idx="15"/>
          </p:nvPr>
        </p:nvSpPr>
        <p:spPr>
          <a:xfrm>
            <a:off x="6056725" y="3073851"/>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1"/>
          <p:cNvGrpSpPr/>
          <p:nvPr/>
        </p:nvGrpSpPr>
        <p:grpSpPr>
          <a:xfrm rot="5400000">
            <a:off x="1013603" y="2942924"/>
            <a:ext cx="894897" cy="2922106"/>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1"/>
          <p:cNvGrpSpPr/>
          <p:nvPr/>
        </p:nvGrpSpPr>
        <p:grpSpPr>
          <a:xfrm rot="-5400000">
            <a:off x="7956785" y="-950085"/>
            <a:ext cx="947978" cy="3517490"/>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32"/>
          <p:cNvGrpSpPr/>
          <p:nvPr/>
        </p:nvGrpSpPr>
        <p:grpSpPr>
          <a:xfrm rot="10800000">
            <a:off x="402247" y="-1174644"/>
            <a:ext cx="621971" cy="2700928"/>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a:off x="7456205" y="3275257"/>
            <a:ext cx="974558" cy="3164817"/>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rot="10800000">
            <a:off x="6929878" y="-11"/>
            <a:ext cx="1346494" cy="2890304"/>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a:off x="7730592" y="1737649"/>
            <a:ext cx="948056" cy="3405808"/>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rot="10800000" flipH="1">
            <a:off x="945475" y="3635300"/>
            <a:ext cx="2699775" cy="2633450"/>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3"/>
          <p:cNvSpPr txBox="1">
            <a:spLocks noGrp="1"/>
          </p:cNvSpPr>
          <p:nvPr>
            <p:ph type="title"/>
          </p:nvPr>
        </p:nvSpPr>
        <p:spPr>
          <a:xfrm>
            <a:off x="713225" y="2109175"/>
            <a:ext cx="412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0" name="Google Shape;120;p3"/>
          <p:cNvSpPr txBox="1">
            <a:spLocks noGrp="1"/>
          </p:cNvSpPr>
          <p:nvPr>
            <p:ph type="title" idx="2" hasCustomPrompt="1"/>
          </p:nvPr>
        </p:nvSpPr>
        <p:spPr>
          <a:xfrm>
            <a:off x="713225" y="1155439"/>
            <a:ext cx="11358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3"/>
          <p:cNvSpPr txBox="1">
            <a:spLocks noGrp="1"/>
          </p:cNvSpPr>
          <p:nvPr>
            <p:ph type="subTitle" idx="1"/>
          </p:nvPr>
        </p:nvSpPr>
        <p:spPr>
          <a:xfrm>
            <a:off x="713225" y="2966593"/>
            <a:ext cx="4121700" cy="36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8"/>
        <p:cNvGrpSpPr/>
        <p:nvPr/>
      </p:nvGrpSpPr>
      <p:grpSpPr>
        <a:xfrm>
          <a:off x="0" y="0"/>
          <a:ext cx="0" cy="0"/>
          <a:chOff x="0" y="0"/>
          <a:chExt cx="0" cy="0"/>
        </a:xfrm>
      </p:grpSpPr>
      <p:sp>
        <p:nvSpPr>
          <p:cNvPr id="159" name="Google Shape;159;p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5"/>
          <p:cNvGrpSpPr/>
          <p:nvPr/>
        </p:nvGrpSpPr>
        <p:grpSpPr>
          <a:xfrm rot="10800000">
            <a:off x="396301" y="-696824"/>
            <a:ext cx="1221552" cy="2622110"/>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5"/>
          <p:cNvGrpSpPr/>
          <p:nvPr/>
        </p:nvGrpSpPr>
        <p:grpSpPr>
          <a:xfrm>
            <a:off x="6976252" y="3748210"/>
            <a:ext cx="1701243" cy="2750650"/>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4" name="Google Shape;194;p5"/>
          <p:cNvSpPr txBox="1">
            <a:spLocks noGrp="1"/>
          </p:cNvSpPr>
          <p:nvPr>
            <p:ph type="subTitle" idx="1"/>
          </p:nvPr>
        </p:nvSpPr>
        <p:spPr>
          <a:xfrm>
            <a:off x="5040058"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5"/>
          <p:cNvSpPr txBox="1">
            <a:spLocks noGrp="1"/>
          </p:cNvSpPr>
          <p:nvPr>
            <p:ph type="subTitle" idx="2"/>
          </p:nvPr>
        </p:nvSpPr>
        <p:spPr>
          <a:xfrm>
            <a:off x="1543450"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5"/>
          <p:cNvSpPr txBox="1">
            <a:spLocks noGrp="1"/>
          </p:cNvSpPr>
          <p:nvPr>
            <p:ph type="subTitle" idx="3"/>
          </p:nvPr>
        </p:nvSpPr>
        <p:spPr>
          <a:xfrm>
            <a:off x="5040051"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7" name="Google Shape;197;p5"/>
          <p:cNvSpPr txBox="1">
            <a:spLocks noGrp="1"/>
          </p:cNvSpPr>
          <p:nvPr>
            <p:ph type="subTitle" idx="4"/>
          </p:nvPr>
        </p:nvSpPr>
        <p:spPr>
          <a:xfrm>
            <a:off x="1543450"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sp>
        <p:nvSpPr>
          <p:cNvPr id="199" name="Google Shape;199;p6"/>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01" name="Google Shape;201;p6"/>
          <p:cNvGrpSpPr/>
          <p:nvPr/>
        </p:nvGrpSpPr>
        <p:grpSpPr>
          <a:xfrm rot="5400000">
            <a:off x="1164816" y="3526194"/>
            <a:ext cx="209624" cy="2539086"/>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6"/>
          <p:cNvGrpSpPr/>
          <p:nvPr/>
        </p:nvGrpSpPr>
        <p:grpSpPr>
          <a:xfrm rot="-5400000" flipH="1">
            <a:off x="8202187" y="-679108"/>
            <a:ext cx="457158" cy="2310231"/>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2"/>
        <p:cNvGrpSpPr/>
        <p:nvPr/>
      </p:nvGrpSpPr>
      <p:grpSpPr>
        <a:xfrm>
          <a:off x="0" y="0"/>
          <a:ext cx="0" cy="0"/>
          <a:chOff x="0" y="0"/>
          <a:chExt cx="0" cy="0"/>
        </a:xfrm>
      </p:grpSpPr>
      <p:sp>
        <p:nvSpPr>
          <p:cNvPr id="213" name="Google Shape;213;p7"/>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txBox="1">
            <a:spLocks noGrp="1"/>
          </p:cNvSpPr>
          <p:nvPr>
            <p:ph type="subTitle" idx="1"/>
          </p:nvPr>
        </p:nvSpPr>
        <p:spPr>
          <a:xfrm>
            <a:off x="713125" y="1263375"/>
            <a:ext cx="77178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215" name="Google Shape;21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9"/>
          <p:cNvGrpSpPr/>
          <p:nvPr/>
        </p:nvGrpSpPr>
        <p:grpSpPr>
          <a:xfrm>
            <a:off x="258082" y="2307261"/>
            <a:ext cx="599248" cy="2836249"/>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9"/>
          <p:cNvGrpSpPr/>
          <p:nvPr/>
        </p:nvGrpSpPr>
        <p:grpSpPr>
          <a:xfrm rot="10800000">
            <a:off x="8303764" y="-1"/>
            <a:ext cx="717099" cy="2510019"/>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txBox="1">
            <a:spLocks noGrp="1"/>
          </p:cNvSpPr>
          <p:nvPr>
            <p:ph type="title"/>
          </p:nvPr>
        </p:nvSpPr>
        <p:spPr>
          <a:xfrm>
            <a:off x="1274550" y="1091275"/>
            <a:ext cx="3207300" cy="158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5" name="Google Shape;235;p9"/>
          <p:cNvSpPr txBox="1">
            <a:spLocks noGrp="1"/>
          </p:cNvSpPr>
          <p:nvPr>
            <p:ph type="subTitle" idx="1"/>
          </p:nvPr>
        </p:nvSpPr>
        <p:spPr>
          <a:xfrm>
            <a:off x="1274550" y="2680600"/>
            <a:ext cx="3207300" cy="1450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236" name="Google Shape;236;p9"/>
          <p:cNvSpPr>
            <a:spLocks noGrp="1"/>
          </p:cNvSpPr>
          <p:nvPr>
            <p:ph type="pic" idx="2"/>
          </p:nvPr>
        </p:nvSpPr>
        <p:spPr>
          <a:xfrm>
            <a:off x="5145025" y="601950"/>
            <a:ext cx="3025200" cy="39396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4"/>
        <p:cNvGrpSpPr/>
        <p:nvPr/>
      </p:nvGrpSpPr>
      <p:grpSpPr>
        <a:xfrm>
          <a:off x="0" y="0"/>
          <a:ext cx="0" cy="0"/>
          <a:chOff x="0" y="0"/>
          <a:chExt cx="0" cy="0"/>
        </a:xfrm>
      </p:grpSpPr>
      <p:sp>
        <p:nvSpPr>
          <p:cNvPr id="315" name="Google Shape;315;p1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3"/>
          <p:cNvGrpSpPr/>
          <p:nvPr/>
        </p:nvGrpSpPr>
        <p:grpSpPr>
          <a:xfrm>
            <a:off x="405347" y="2571756"/>
            <a:ext cx="994044" cy="321227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3"/>
          <p:cNvGrpSpPr/>
          <p:nvPr/>
        </p:nvGrpSpPr>
        <p:grpSpPr>
          <a:xfrm rot="-5400000">
            <a:off x="8584962" y="164005"/>
            <a:ext cx="1220922" cy="292836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7" name="Google Shape;337;p13"/>
          <p:cNvSpPr txBox="1">
            <a:spLocks noGrp="1"/>
          </p:cNvSpPr>
          <p:nvPr>
            <p:ph type="subTitle" idx="1"/>
          </p:nvPr>
        </p:nvSpPr>
        <p:spPr>
          <a:xfrm>
            <a:off x="1761313"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13"/>
          <p:cNvSpPr txBox="1">
            <a:spLocks noGrp="1"/>
          </p:cNvSpPr>
          <p:nvPr>
            <p:ph type="subTitle" idx="2"/>
          </p:nvPr>
        </p:nvSpPr>
        <p:spPr>
          <a:xfrm>
            <a:off x="4858838"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13"/>
          <p:cNvSpPr txBox="1">
            <a:spLocks noGrp="1"/>
          </p:cNvSpPr>
          <p:nvPr>
            <p:ph type="subTitle" idx="3"/>
          </p:nvPr>
        </p:nvSpPr>
        <p:spPr>
          <a:xfrm>
            <a:off x="1761313"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3"/>
          <p:cNvSpPr txBox="1">
            <a:spLocks noGrp="1"/>
          </p:cNvSpPr>
          <p:nvPr>
            <p:ph type="subTitle" idx="4"/>
          </p:nvPr>
        </p:nvSpPr>
        <p:spPr>
          <a:xfrm>
            <a:off x="4858838"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13"/>
          <p:cNvSpPr txBox="1">
            <a:spLocks noGrp="1"/>
          </p:cNvSpPr>
          <p:nvPr>
            <p:ph type="title" idx="5" hasCustomPrompt="1"/>
          </p:nvPr>
        </p:nvSpPr>
        <p:spPr>
          <a:xfrm>
            <a:off x="2639386"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title" idx="6" hasCustomPrompt="1"/>
          </p:nvPr>
        </p:nvSpPr>
        <p:spPr>
          <a:xfrm>
            <a:off x="2639386"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title" idx="7" hasCustomPrompt="1"/>
          </p:nvPr>
        </p:nvSpPr>
        <p:spPr>
          <a:xfrm>
            <a:off x="5736911"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4" name="Google Shape;344;p13"/>
          <p:cNvSpPr txBox="1">
            <a:spLocks noGrp="1"/>
          </p:cNvSpPr>
          <p:nvPr>
            <p:ph type="title" idx="8" hasCustomPrompt="1"/>
          </p:nvPr>
        </p:nvSpPr>
        <p:spPr>
          <a:xfrm>
            <a:off x="5736911"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subTitle" idx="9"/>
          </p:nvPr>
        </p:nvSpPr>
        <p:spPr>
          <a:xfrm>
            <a:off x="1761325"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13"/>
          <p:cNvSpPr txBox="1">
            <a:spLocks noGrp="1"/>
          </p:cNvSpPr>
          <p:nvPr>
            <p:ph type="subTitle" idx="13"/>
          </p:nvPr>
        </p:nvSpPr>
        <p:spPr>
          <a:xfrm>
            <a:off x="4858851"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7" name="Google Shape;347;p13"/>
          <p:cNvSpPr txBox="1">
            <a:spLocks noGrp="1"/>
          </p:cNvSpPr>
          <p:nvPr>
            <p:ph type="subTitle" idx="14"/>
          </p:nvPr>
        </p:nvSpPr>
        <p:spPr>
          <a:xfrm>
            <a:off x="1761325"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8" name="Google Shape;348;p13"/>
          <p:cNvSpPr txBox="1">
            <a:spLocks noGrp="1"/>
          </p:cNvSpPr>
          <p:nvPr>
            <p:ph type="subTitle" idx="15"/>
          </p:nvPr>
        </p:nvSpPr>
        <p:spPr>
          <a:xfrm>
            <a:off x="4858851"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391"/>
        <p:cNvGrpSpPr/>
        <p:nvPr/>
      </p:nvGrpSpPr>
      <p:grpSpPr>
        <a:xfrm>
          <a:off x="0" y="0"/>
          <a:ext cx="0" cy="0"/>
          <a:chOff x="0" y="0"/>
          <a:chExt cx="0" cy="0"/>
        </a:xfrm>
      </p:grpSpPr>
      <p:sp>
        <p:nvSpPr>
          <p:cNvPr id="392" name="Google Shape;392;p1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94" name="Google Shape;394;p15"/>
          <p:cNvSpPr txBox="1">
            <a:spLocks noGrp="1"/>
          </p:cNvSpPr>
          <p:nvPr>
            <p:ph type="subTitle" idx="1"/>
          </p:nvPr>
        </p:nvSpPr>
        <p:spPr>
          <a:xfrm>
            <a:off x="4876711"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5" name="Google Shape;395;p15"/>
          <p:cNvSpPr txBox="1">
            <a:spLocks noGrp="1"/>
          </p:cNvSpPr>
          <p:nvPr>
            <p:ph type="subTitle" idx="2"/>
          </p:nvPr>
        </p:nvSpPr>
        <p:spPr>
          <a:xfrm>
            <a:off x="1098100"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96" name="Google Shape;396;p15"/>
          <p:cNvGrpSpPr/>
          <p:nvPr/>
        </p:nvGrpSpPr>
        <p:grpSpPr>
          <a:xfrm>
            <a:off x="720015" y="4025448"/>
            <a:ext cx="1206865" cy="2539995"/>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a:off x="7548076" y="3920250"/>
            <a:ext cx="882709" cy="3171055"/>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5"/>
          <p:cNvGrpSpPr/>
          <p:nvPr/>
        </p:nvGrpSpPr>
        <p:grpSpPr>
          <a:xfrm>
            <a:off x="1885691" y="4025467"/>
            <a:ext cx="771581" cy="250566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5"/>
          <p:cNvGrpSpPr/>
          <p:nvPr/>
        </p:nvGrpSpPr>
        <p:grpSpPr>
          <a:xfrm>
            <a:off x="2771212" y="4251934"/>
            <a:ext cx="708512" cy="2313501"/>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5"/>
          <p:cNvGrpSpPr/>
          <p:nvPr/>
        </p:nvGrpSpPr>
        <p:grpSpPr>
          <a:xfrm>
            <a:off x="6864701" y="3920254"/>
            <a:ext cx="633516" cy="2217456"/>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5"/>
          <p:cNvGrpSpPr/>
          <p:nvPr/>
        </p:nvGrpSpPr>
        <p:grpSpPr>
          <a:xfrm>
            <a:off x="6328335" y="3920219"/>
            <a:ext cx="438811" cy="2217514"/>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1" r:id="rId9"/>
    <p:sldLayoutId id="2147483668" r:id="rId10"/>
    <p:sldLayoutId id="2147483670" r:id="rId11"/>
    <p:sldLayoutId id="2147483671" r:id="rId12"/>
    <p:sldLayoutId id="2147483672" r:id="rId13"/>
    <p:sldLayoutId id="2147483673"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33.jpeg"/></Relationships>
</file>

<file path=ppt/slides/_rels/slide26.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13225" y="1391181"/>
            <a:ext cx="5243700" cy="17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Lenguaje de programacion Java</a:t>
            </a:r>
            <a:endParaRPr lang="es-NI" noProof="0" dirty="0"/>
          </a:p>
        </p:txBody>
      </p:sp>
      <p:sp>
        <p:nvSpPr>
          <p:cNvPr id="832" name="Google Shape;832;p36"/>
          <p:cNvSpPr txBox="1">
            <a:spLocks noGrp="1"/>
          </p:cNvSpPr>
          <p:nvPr>
            <p:ph type="subTitle" idx="1"/>
          </p:nvPr>
        </p:nvSpPr>
        <p:spPr>
          <a:xfrm>
            <a:off x="713225" y="3109581"/>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NI" noProof="0" dirty="0">
                <a:latin typeface="Aptos" panose="020B0004020202020204" pitchFamily="34" charset="0"/>
              </a:rPr>
              <a:t>Introducción</a:t>
            </a:r>
            <a:r>
              <a:rPr lang="es-NI" noProof="0" dirty="0"/>
              <a:t>.</a:t>
            </a:r>
          </a:p>
        </p:txBody>
      </p:sp>
      <p:pic>
        <p:nvPicPr>
          <p:cNvPr id="1026" name="Picture 2">
            <a:extLst>
              <a:ext uri="{FF2B5EF4-FFF2-40B4-BE49-F238E27FC236}">
                <a16:creationId xmlns:a16="http://schemas.microsoft.com/office/drawing/2014/main" id="{9FB9F034-9079-61C2-5580-B1DD29ACE29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150" b="98688" l="1792" r="99511">
                        <a14:foregroundMark x1="8469" y1="11811" x2="7980" y2="48556"/>
                        <a14:foregroundMark x1="31107" y1="14961" x2="29967" y2="36483"/>
                        <a14:foregroundMark x1="29967" y1="36483" x2="29967" y2="36483"/>
                        <a14:foregroundMark x1="46906" y1="44882" x2="47557" y2="76640"/>
                        <a14:foregroundMark x1="8795" y1="80315" x2="37134" y2="86877"/>
                        <a14:foregroundMark x1="37134" y1="86877" x2="48534" y2="79790"/>
                        <a14:foregroundMark x1="48534" y1="79790" x2="45440" y2="56430"/>
                        <a14:foregroundMark x1="45440" y1="56430" x2="50651" y2="79790"/>
                        <a14:foregroundMark x1="50651" y1="79790" x2="46417" y2="79528"/>
                        <a14:foregroundMark x1="2443" y1="6562" x2="12052" y2="80315"/>
                        <a14:foregroundMark x1="12052" y1="80315" x2="38925" y2="91076"/>
                        <a14:foregroundMark x1="6678" y1="94488" x2="13844" y2="81365"/>
                        <a14:foregroundMark x1="13844" y1="81365" x2="9121" y2="95801"/>
                        <a14:foregroundMark x1="9121" y1="95801" x2="14658" y2="97375"/>
                        <a14:foregroundMark x1="13192" y1="7612" x2="3420" y2="19685"/>
                        <a14:foregroundMark x1="3420" y1="19685" x2="1792" y2="95538"/>
                        <a14:foregroundMark x1="3257" y1="3150" x2="14007" y2="19685"/>
                        <a14:foregroundMark x1="14007" y1="19685" x2="13355" y2="61155"/>
                        <a14:foregroundMark x1="29479" y1="56955" x2="30619" y2="21260"/>
                        <a14:foregroundMark x1="30619" y1="21260" x2="47068" y2="13123"/>
                        <a14:foregroundMark x1="47068" y1="13123" x2="63192" y2="15748"/>
                        <a14:foregroundMark x1="63192" y1="15748" x2="40717" y2="20997"/>
                        <a14:foregroundMark x1="40717" y1="20997" x2="40717" y2="21260"/>
                        <a14:foregroundMark x1="33713" y1="35696" x2="33388" y2="49869"/>
                        <a14:foregroundMark x1="33388" y1="49869" x2="26059" y2="55906"/>
                        <a14:foregroundMark x1="26059" y1="55906" x2="25081" y2="26772"/>
                        <a14:foregroundMark x1="25081" y1="26772" x2="33876" y2="9449"/>
                        <a14:foregroundMark x1="33876" y1="9449" x2="56026" y2="6299"/>
                        <a14:foregroundMark x1="56026" y1="6299" x2="76221" y2="12073"/>
                        <a14:foregroundMark x1="76221" y1="12073" x2="71824" y2="23360"/>
                        <a14:foregroundMark x1="36220" y1="30136" x2="30456" y2="31234"/>
                        <a14:foregroundMark x1="71824" y1="23360" x2="62852" y2="25068"/>
                        <a14:foregroundMark x1="30456" y1="31234" x2="32410" y2="40157"/>
                        <a14:foregroundMark x1="33225" y1="7087" x2="22638" y2="43832"/>
                        <a14:foregroundMark x1="22638" y1="43832" x2="24919" y2="61155"/>
                        <a14:foregroundMark x1="24919" y1="61155" x2="31433" y2="56955"/>
                        <a14:foregroundMark x1="26221" y1="62730" x2="32410" y2="62205"/>
                        <a14:foregroundMark x1="34365" y1="54068" x2="32573" y2="63255"/>
                        <a14:foregroundMark x1="22964" y1="62467" x2="24104" y2="62467"/>
                        <a14:foregroundMark x1="34528" y1="62205" x2="35668" y2="61417"/>
                        <a14:foregroundMark x1="25244" y1="28346" x2="26221" y2="44094"/>
                        <a14:foregroundMark x1="26221" y1="44094" x2="23453" y2="51706"/>
                        <a14:foregroundMark x1="21336" y1="59580" x2="24430" y2="64304"/>
                        <a14:foregroundMark x1="33713" y1="62467" x2="36319" y2="62992"/>
                        <a14:foregroundMark x1="39251" y1="97113" x2="52932" y2="67717"/>
                        <a14:foregroundMark x1="52932" y1="67717" x2="50489" y2="46194"/>
                        <a14:foregroundMark x1="50489" y1="46194" x2="43485" y2="55118"/>
                        <a14:foregroundMark x1="43485" y1="55118" x2="43974" y2="60892"/>
                        <a14:foregroundMark x1="43485" y1="68766" x2="45440" y2="85564"/>
                        <a14:foregroundMark x1="47068" y1="94488" x2="52769" y2="72966"/>
                        <a14:foregroundMark x1="52769" y1="72966" x2="50977" y2="43832"/>
                        <a14:foregroundMark x1="50977" y1="43832" x2="55212" y2="81627"/>
                        <a14:foregroundMark x1="55212" y1="81627" x2="53746" y2="98688"/>
                        <a14:foregroundMark x1="47394" y1="41470" x2="51466" y2="37795"/>
                        <a14:foregroundMark x1="68078" y1="43570" x2="75244" y2="87927"/>
                        <a14:foregroundMark x1="75244" y1="87927" x2="84039" y2="88189"/>
                        <a14:foregroundMark x1="84039" y1="88189" x2="91531" y2="77953"/>
                        <a14:foregroundMark x1="91531" y1="77953" x2="89414" y2="58793"/>
                        <a14:foregroundMark x1="89414" y1="58793" x2="93648" y2="81890"/>
                        <a14:foregroundMark x1="93648" y1="81890" x2="93322" y2="87927"/>
                        <a14:foregroundMark x1="75407" y1="45932" x2="71661" y2="32546"/>
                        <a14:foregroundMark x1="71661" y1="32546" x2="65147" y2="55118"/>
                        <a14:foregroundMark x1="65147" y1="55118" x2="71987" y2="69291"/>
                        <a14:foregroundMark x1="71987" y1="69291" x2="73779" y2="62467"/>
                        <a14:foregroundMark x1="68078" y1="61417" x2="65798" y2="74278"/>
                        <a14:foregroundMark x1="65798" y1="74278" x2="73616" y2="90289"/>
                        <a14:foregroundMark x1="73616" y1="90289" x2="70195" y2="69554"/>
                        <a14:foregroundMark x1="70195" y1="69554" x2="64984" y2="67717"/>
                        <a14:foregroundMark x1="68730" y1="86877" x2="78502" y2="83727"/>
                        <a14:foregroundMark x1="78502" y1="83727" x2="65472" y2="88976"/>
                        <a14:foregroundMark x1="65472" y1="88976" x2="66450" y2="94488"/>
                        <a14:foregroundMark x1="90065" y1="96325" x2="92508" y2="65617"/>
                        <a14:foregroundMark x1="92508" y1="65617" x2="85505" y2="75066"/>
                        <a14:foregroundMark x1="85505" y1="75066" x2="88925" y2="93176"/>
                        <a14:foregroundMark x1="88925" y1="93176" x2="88925" y2="92913"/>
                        <a14:foregroundMark x1="91368" y1="42782" x2="88762" y2="41995"/>
                        <a14:foregroundMark x1="91368" y1="42520" x2="92020" y2="41207"/>
                        <a14:foregroundMark x1="95114" y1="57743" x2="94463" y2="74016"/>
                        <a14:foregroundMark x1="94463" y1="74016" x2="93648" y2="60630"/>
                        <a14:foregroundMark x1="93648" y1="60630" x2="93322" y2="61417"/>
                        <a14:foregroundMark x1="92182" y1="95538" x2="98697" y2="83990"/>
                        <a14:foregroundMark x1="98697" y1="83990" x2="99511" y2="67192"/>
                        <a14:foregroundMark x1="99511" y1="67192" x2="98860" y2="61417"/>
                        <a14:foregroundMark x1="94951" y1="97113" x2="95928" y2="87402"/>
                        <a14:foregroundMark x1="89088" y1="13648" x2="92508" y2="8924"/>
                        <a14:foregroundMark x1="91042" y1="8399" x2="98371" y2="19948"/>
                        <a14:foregroundMark x1="98371" y1="19948" x2="98371" y2="19423"/>
                        <a14:foregroundMark x1="95928" y1="4724" x2="99349" y2="21260"/>
                        <a14:foregroundMark x1="93811" y1="7612" x2="88111" y2="14173"/>
                        <a14:backgroundMark x1="37601" y1="60003" x2="43177" y2="68859"/>
                        <a14:backgroundMark x1="36608" y1="58426" x2="37066" y2="59153"/>
                        <a14:backgroundMark x1="64246" y1="28778" x2="64658" y2="28871"/>
                        <a14:backgroundMark x1="58469" y1="37533" x2="62541" y2="78478"/>
                        <a14:backgroundMark x1="62541" y1="78478" x2="62541" y2="77428"/>
                        <a14:backgroundMark x1="25296" y1="66485" x2="22964" y2="67454"/>
                        <a14:backgroundMark x1="32802" y1="63367" x2="31808" y2="63780"/>
                        <a14:backgroundMark x1="38762" y1="60892" x2="36886" y2="61671"/>
                        <a14:backgroundMark x1="21233" y1="59714" x2="16483" y2="38465"/>
                        <a14:backgroundMark x1="22964" y1="67454" x2="22751" y2="66502"/>
                        <a14:backgroundMark x1="16487" y1="38159" x2="20033" y2="22835"/>
                        <a14:backgroundMark x1="38762" y1="45144" x2="40391" y2="30709"/>
                        <a14:backgroundMark x1="40391" y1="30709" x2="42997" y2="29134"/>
                        <a14:backgroundMark x1="40065" y1="29396" x2="48697" y2="28871"/>
                        <a14:backgroundMark x1="48697" y1="28871" x2="62378" y2="29921"/>
                        <a14:backgroundMark x1="38599" y1="27559" x2="40391" y2="35958"/>
                        <a14:backgroundMark x1="60749" y1="27034" x2="61238" y2="26772"/>
                        <a14:backgroundMark x1="60098" y1="25722" x2="62704" y2="25459"/>
                        <a14:backgroundMark x1="59935" y1="24934" x2="57818" y2="26247"/>
                      </a14:backgroundRemoval>
                    </a14:imgEffect>
                  </a14:imgLayer>
                </a14:imgProps>
              </a:ext>
              <a:ext uri="{28A0092B-C50C-407E-A947-70E740481C1C}">
                <a14:useLocalDpi xmlns:a14="http://schemas.microsoft.com/office/drawing/2010/main" val="0"/>
              </a:ext>
            </a:extLst>
          </a:blip>
          <a:srcRect/>
          <a:stretch>
            <a:fillRect/>
          </a:stretch>
        </p:blipFill>
        <p:spPr bwMode="auto">
          <a:xfrm>
            <a:off x="367537" y="315219"/>
            <a:ext cx="1307052" cy="8110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3274D8-BEA3-E596-1EA9-44A977C8F0DA}"/>
              </a:ext>
            </a:extLst>
          </p:cNvPr>
          <p:cNvSpPr txBox="1"/>
          <p:nvPr/>
        </p:nvSpPr>
        <p:spPr>
          <a:xfrm>
            <a:off x="8519532" y="4638908"/>
            <a:ext cx="301083" cy="312234"/>
          </a:xfrm>
          <a:prstGeom prst="rect">
            <a:avLst/>
          </a:prstGeom>
          <a:noFill/>
        </p:spPr>
        <p:txBody>
          <a:bodyPr wrap="square" rtlCol="0">
            <a:spAutoFit/>
          </a:bodyPr>
          <a:lstStyle/>
          <a:p>
            <a:fld id="{51F3097D-A150-43A7-9773-47A8B486FF8C}" type="slidenum">
              <a:rPr lang="es-NI" smtClean="0">
                <a:solidFill>
                  <a:schemeClr val="tx1"/>
                </a:solidFill>
              </a:rPr>
              <a:t>1</a:t>
            </a:fld>
            <a:endParaRPr lang="es-NI"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Componentes</a:t>
            </a:r>
          </a:p>
        </p:txBody>
      </p:sp>
      <p:sp>
        <p:nvSpPr>
          <p:cNvPr id="899" name="Google Shape;899;p44"/>
          <p:cNvSpPr txBox="1">
            <a:spLocks noGrp="1"/>
          </p:cNvSpPr>
          <p:nvPr>
            <p:ph type="subTitle" idx="1"/>
          </p:nvPr>
        </p:nvSpPr>
        <p:spPr>
          <a:xfrm>
            <a:off x="720000" y="2370534"/>
            <a:ext cx="23055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Accesible solo dentro de la clase en la que se define.</a:t>
            </a:r>
            <a:endParaRPr lang="es-NI" noProof="0" dirty="0"/>
          </a:p>
        </p:txBody>
      </p:sp>
      <p:sp>
        <p:nvSpPr>
          <p:cNvPr id="900" name="Google Shape;900;p44"/>
          <p:cNvSpPr txBox="1">
            <a:spLocks noGrp="1"/>
          </p:cNvSpPr>
          <p:nvPr>
            <p:ph type="subTitle" idx="2"/>
          </p:nvPr>
        </p:nvSpPr>
        <p:spPr>
          <a:xfrm>
            <a:off x="3419218" y="2370534"/>
            <a:ext cx="23055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Accesible desde la misma clase, subclases y paquete.</a:t>
            </a:r>
            <a:endParaRPr lang="es-NI" noProof="0" dirty="0"/>
          </a:p>
        </p:txBody>
      </p:sp>
      <p:sp>
        <p:nvSpPr>
          <p:cNvPr id="901" name="Google Shape;901;p44"/>
          <p:cNvSpPr txBox="1">
            <a:spLocks noGrp="1"/>
          </p:cNvSpPr>
          <p:nvPr>
            <p:ph type="subTitle" idx="3"/>
          </p:nvPr>
        </p:nvSpPr>
        <p:spPr>
          <a:xfrm>
            <a:off x="6118444" y="2370534"/>
            <a:ext cx="23055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sz="1800" noProof="0" dirty="0">
                <a:latin typeface="Calibri" panose="020F0502020204030204" pitchFamily="34" charset="0"/>
                <a:cs typeface="Calibri" panose="020F0502020204030204" pitchFamily="34" charset="0"/>
              </a:rPr>
              <a:t>Accesible desde cualquier parte</a:t>
            </a:r>
          </a:p>
        </p:txBody>
      </p:sp>
      <p:sp>
        <p:nvSpPr>
          <p:cNvPr id="902" name="Google Shape;902;p44"/>
          <p:cNvSpPr txBox="1">
            <a:spLocks noGrp="1"/>
          </p:cNvSpPr>
          <p:nvPr>
            <p:ph type="subTitle" idx="4"/>
          </p:nvPr>
        </p:nvSpPr>
        <p:spPr>
          <a:xfrm>
            <a:off x="720000" y="1895994"/>
            <a:ext cx="2305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noProof="0" dirty="0"/>
              <a:t>Private</a:t>
            </a:r>
          </a:p>
        </p:txBody>
      </p:sp>
      <p:sp>
        <p:nvSpPr>
          <p:cNvPr id="903" name="Google Shape;903;p44"/>
          <p:cNvSpPr txBox="1">
            <a:spLocks noGrp="1"/>
          </p:cNvSpPr>
          <p:nvPr>
            <p:ph type="subTitle" idx="5"/>
          </p:nvPr>
        </p:nvSpPr>
        <p:spPr>
          <a:xfrm>
            <a:off x="3419221" y="1895994"/>
            <a:ext cx="2305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noProof="0" dirty="0"/>
              <a:t>Protected</a:t>
            </a:r>
          </a:p>
        </p:txBody>
      </p:sp>
      <p:sp>
        <p:nvSpPr>
          <p:cNvPr id="904" name="Google Shape;904;p44"/>
          <p:cNvSpPr txBox="1">
            <a:spLocks noGrp="1"/>
          </p:cNvSpPr>
          <p:nvPr>
            <p:ph type="subTitle" idx="6"/>
          </p:nvPr>
        </p:nvSpPr>
        <p:spPr>
          <a:xfrm>
            <a:off x="6118448" y="1895994"/>
            <a:ext cx="2305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noProof="0" dirty="0"/>
              <a:t>Public</a:t>
            </a:r>
          </a:p>
        </p:txBody>
      </p:sp>
      <p:grpSp>
        <p:nvGrpSpPr>
          <p:cNvPr id="905" name="Google Shape;905;p44"/>
          <p:cNvGrpSpPr/>
          <p:nvPr/>
        </p:nvGrpSpPr>
        <p:grpSpPr>
          <a:xfrm>
            <a:off x="1672841" y="1409681"/>
            <a:ext cx="399812" cy="306477"/>
            <a:chOff x="2567841" y="1994124"/>
            <a:chExt cx="399812" cy="306477"/>
          </a:xfrm>
        </p:grpSpPr>
        <p:sp>
          <p:nvSpPr>
            <p:cNvPr id="906" name="Google Shape;906;p44"/>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07" name="Google Shape;907;p44"/>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08" name="Google Shape;908;p44"/>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909" name="Google Shape;909;p44"/>
          <p:cNvGrpSpPr/>
          <p:nvPr/>
        </p:nvGrpSpPr>
        <p:grpSpPr>
          <a:xfrm>
            <a:off x="4359300" y="1387654"/>
            <a:ext cx="367608" cy="350548"/>
            <a:chOff x="6659725" y="3808035"/>
            <a:chExt cx="367608" cy="350548"/>
          </a:xfrm>
        </p:grpSpPr>
        <p:sp>
          <p:nvSpPr>
            <p:cNvPr id="910" name="Google Shape;910;p44"/>
            <p:cNvSpPr/>
            <p:nvPr/>
          </p:nvSpPr>
          <p:spPr>
            <a:xfrm>
              <a:off x="6659725" y="3845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11" name="Google Shape;911;p44"/>
            <p:cNvSpPr/>
            <p:nvPr/>
          </p:nvSpPr>
          <p:spPr>
            <a:xfrm>
              <a:off x="6705588" y="3808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912" name="Google Shape;912;p44"/>
          <p:cNvGrpSpPr/>
          <p:nvPr/>
        </p:nvGrpSpPr>
        <p:grpSpPr>
          <a:xfrm>
            <a:off x="7092879" y="1395800"/>
            <a:ext cx="356627" cy="334252"/>
            <a:chOff x="6219391" y="3816756"/>
            <a:chExt cx="356627" cy="334252"/>
          </a:xfrm>
        </p:grpSpPr>
        <p:sp>
          <p:nvSpPr>
            <p:cNvPr id="913" name="Google Shape;913;p44"/>
            <p:cNvSpPr/>
            <p:nvPr/>
          </p:nvSpPr>
          <p:spPr>
            <a:xfrm>
              <a:off x="6219391" y="3816756"/>
              <a:ext cx="306594" cy="334252"/>
            </a:xfrm>
            <a:custGeom>
              <a:avLst/>
              <a:gdLst/>
              <a:ahLst/>
              <a:cxnLst/>
              <a:rect l="l" t="t" r="r" b="b"/>
              <a:pathLst>
                <a:path w="9633" h="10502" extrusionOk="0">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14" name="Google Shape;914;p44"/>
            <p:cNvSpPr/>
            <p:nvPr/>
          </p:nvSpPr>
          <p:spPr>
            <a:xfrm>
              <a:off x="6549060" y="3978567"/>
              <a:ext cx="26958" cy="10630"/>
            </a:xfrm>
            <a:custGeom>
              <a:avLst/>
              <a:gdLst/>
              <a:ahLst/>
              <a:cxnLst/>
              <a:rect l="l" t="t" r="r" b="b"/>
              <a:pathLst>
                <a:path w="847" h="334" extrusionOk="0">
                  <a:moveTo>
                    <a:pt x="156" y="0"/>
                  </a:moveTo>
                  <a:cubicBezTo>
                    <a:pt x="72" y="0"/>
                    <a:pt x="1" y="84"/>
                    <a:pt x="1" y="167"/>
                  </a:cubicBezTo>
                  <a:cubicBezTo>
                    <a:pt x="1" y="262"/>
                    <a:pt x="72" y="334"/>
                    <a:pt x="156" y="334"/>
                  </a:cubicBezTo>
                  <a:lnTo>
                    <a:pt x="680" y="334"/>
                  </a:lnTo>
                  <a:cubicBezTo>
                    <a:pt x="763" y="334"/>
                    <a:pt x="846" y="262"/>
                    <a:pt x="846" y="167"/>
                  </a:cubicBezTo>
                  <a:cubicBezTo>
                    <a:pt x="846" y="84"/>
                    <a:pt x="775" y="0"/>
                    <a:pt x="680"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15" name="Google Shape;915;p44"/>
            <p:cNvSpPr/>
            <p:nvPr/>
          </p:nvSpPr>
          <p:spPr>
            <a:xfrm>
              <a:off x="6525572" y="3915357"/>
              <a:ext cx="24666" cy="22311"/>
            </a:xfrm>
            <a:custGeom>
              <a:avLst/>
              <a:gdLst/>
              <a:ahLst/>
              <a:cxnLst/>
              <a:rect l="l" t="t" r="r" b="b"/>
              <a:pathLst>
                <a:path w="775" h="701" extrusionOk="0">
                  <a:moveTo>
                    <a:pt x="605" y="1"/>
                  </a:moveTo>
                  <a:cubicBezTo>
                    <a:pt x="563" y="1"/>
                    <a:pt x="519" y="16"/>
                    <a:pt x="477" y="46"/>
                  </a:cubicBezTo>
                  <a:lnTo>
                    <a:pt x="108" y="415"/>
                  </a:lnTo>
                  <a:cubicBezTo>
                    <a:pt x="1" y="522"/>
                    <a:pt x="84" y="700"/>
                    <a:pt x="227" y="700"/>
                  </a:cubicBezTo>
                  <a:cubicBezTo>
                    <a:pt x="275" y="700"/>
                    <a:pt x="322" y="677"/>
                    <a:pt x="346" y="653"/>
                  </a:cubicBezTo>
                  <a:lnTo>
                    <a:pt x="715" y="284"/>
                  </a:lnTo>
                  <a:cubicBezTo>
                    <a:pt x="775" y="224"/>
                    <a:pt x="775" y="117"/>
                    <a:pt x="715" y="46"/>
                  </a:cubicBezTo>
                  <a:cubicBezTo>
                    <a:pt x="685" y="16"/>
                    <a:pt x="647" y="1"/>
                    <a:pt x="60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16" name="Google Shape;916;p44"/>
            <p:cNvSpPr/>
            <p:nvPr/>
          </p:nvSpPr>
          <p:spPr>
            <a:xfrm>
              <a:off x="6527099" y="4030191"/>
              <a:ext cx="23139" cy="22661"/>
            </a:xfrm>
            <a:custGeom>
              <a:avLst/>
              <a:gdLst/>
              <a:ahLst/>
              <a:cxnLst/>
              <a:rect l="l" t="t" r="r" b="b"/>
              <a:pathLst>
                <a:path w="727" h="712" extrusionOk="0">
                  <a:moveTo>
                    <a:pt x="183" y="1"/>
                  </a:moveTo>
                  <a:cubicBezTo>
                    <a:pt x="140" y="1"/>
                    <a:pt x="96" y="15"/>
                    <a:pt x="60" y="45"/>
                  </a:cubicBezTo>
                  <a:cubicBezTo>
                    <a:pt x="0" y="105"/>
                    <a:pt x="0" y="212"/>
                    <a:pt x="60" y="283"/>
                  </a:cubicBezTo>
                  <a:lnTo>
                    <a:pt x="429" y="664"/>
                  </a:lnTo>
                  <a:cubicBezTo>
                    <a:pt x="466" y="696"/>
                    <a:pt x="505" y="711"/>
                    <a:pt x="543" y="711"/>
                  </a:cubicBezTo>
                  <a:cubicBezTo>
                    <a:pt x="590" y="711"/>
                    <a:pt x="634" y="687"/>
                    <a:pt x="667" y="641"/>
                  </a:cubicBezTo>
                  <a:cubicBezTo>
                    <a:pt x="727" y="569"/>
                    <a:pt x="727" y="486"/>
                    <a:pt x="667" y="426"/>
                  </a:cubicBezTo>
                  <a:lnTo>
                    <a:pt x="298" y="45"/>
                  </a:lnTo>
                  <a:cubicBezTo>
                    <a:pt x="268" y="15"/>
                    <a:pt x="227" y="1"/>
                    <a:pt x="18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sp>
        <p:nvSpPr>
          <p:cNvPr id="2" name="TextBox 1">
            <a:extLst>
              <a:ext uri="{FF2B5EF4-FFF2-40B4-BE49-F238E27FC236}">
                <a16:creationId xmlns:a16="http://schemas.microsoft.com/office/drawing/2014/main" id="{064667B7-9E88-DB07-8D17-BF410B4B7F67}"/>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10</a:t>
            </a:fld>
            <a:endParaRPr lang="es-NI"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dirty="0"/>
              <a:t>Tipos</a:t>
            </a:r>
            <a:endParaRPr lang="es-NI" noProof="0" dirty="0"/>
          </a:p>
        </p:txBody>
      </p:sp>
      <p:sp>
        <p:nvSpPr>
          <p:cNvPr id="926" name="Google Shape;926;p45"/>
          <p:cNvSpPr txBox="1">
            <a:spLocks noGrp="1"/>
          </p:cNvSpPr>
          <p:nvPr>
            <p:ph type="subTitle" idx="5"/>
          </p:nvPr>
        </p:nvSpPr>
        <p:spPr>
          <a:xfrm>
            <a:off x="1295734" y="1017725"/>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dirty="0"/>
              <a:t>Void (vacíos)</a:t>
            </a:r>
            <a:endParaRPr lang="es-NI" noProof="0" dirty="0"/>
          </a:p>
        </p:txBody>
      </p:sp>
      <p:sp>
        <p:nvSpPr>
          <p:cNvPr id="927" name="Google Shape;927;p45"/>
          <p:cNvSpPr txBox="1">
            <a:spLocks noGrp="1"/>
          </p:cNvSpPr>
          <p:nvPr>
            <p:ph type="subTitle" idx="6"/>
          </p:nvPr>
        </p:nvSpPr>
        <p:spPr>
          <a:xfrm>
            <a:off x="5897258" y="1035121"/>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noProof="0" dirty="0"/>
              <a:t>Static (</a:t>
            </a:r>
            <a:r>
              <a:rPr lang="es-NI" noProof="0" dirty="0" err="1"/>
              <a:t>estaticos</a:t>
            </a:r>
            <a:r>
              <a:rPr lang="es-NI" noProof="0" dirty="0"/>
              <a:t>)</a:t>
            </a:r>
          </a:p>
        </p:txBody>
      </p:sp>
      <p:sp>
        <p:nvSpPr>
          <p:cNvPr id="928" name="Google Shape;928;p45"/>
          <p:cNvSpPr txBox="1">
            <a:spLocks noGrp="1"/>
          </p:cNvSpPr>
          <p:nvPr>
            <p:ph type="subTitle" idx="7"/>
          </p:nvPr>
        </p:nvSpPr>
        <p:spPr>
          <a:xfrm>
            <a:off x="1633708" y="2454064"/>
            <a:ext cx="1247872"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noProof="0" dirty="0"/>
              <a:t>retorno</a:t>
            </a:r>
          </a:p>
        </p:txBody>
      </p:sp>
      <p:sp>
        <p:nvSpPr>
          <p:cNvPr id="929" name="Google Shape;929;p45"/>
          <p:cNvSpPr txBox="1">
            <a:spLocks noGrp="1"/>
          </p:cNvSpPr>
          <p:nvPr>
            <p:ph type="subTitle" idx="8"/>
          </p:nvPr>
        </p:nvSpPr>
        <p:spPr>
          <a:xfrm>
            <a:off x="5897258" y="2454064"/>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dirty="0"/>
              <a:t>Sobrecargados</a:t>
            </a:r>
            <a:endParaRPr lang="es-NI" noProof="0" dirty="0"/>
          </a:p>
        </p:txBody>
      </p:sp>
      <p:grpSp>
        <p:nvGrpSpPr>
          <p:cNvPr id="930" name="Google Shape;930;p45"/>
          <p:cNvGrpSpPr/>
          <p:nvPr/>
        </p:nvGrpSpPr>
        <p:grpSpPr>
          <a:xfrm>
            <a:off x="8249805" y="2046364"/>
            <a:ext cx="701022" cy="3099742"/>
            <a:chOff x="4128096" y="2702970"/>
            <a:chExt cx="364812" cy="1613105"/>
          </a:xfrm>
        </p:grpSpPr>
        <p:sp>
          <p:nvSpPr>
            <p:cNvPr id="931" name="Google Shape;931;p45"/>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32" name="Google Shape;932;p45"/>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33" name="Google Shape;933;p45"/>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34" name="Google Shape;934;p45"/>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35" name="Google Shape;935;p45"/>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936" name="Google Shape;936;p45"/>
          <p:cNvGrpSpPr/>
          <p:nvPr/>
        </p:nvGrpSpPr>
        <p:grpSpPr>
          <a:xfrm rot="10800000">
            <a:off x="310189" y="1"/>
            <a:ext cx="717099" cy="2510019"/>
            <a:chOff x="7780935" y="2930680"/>
            <a:chExt cx="392780" cy="1374825"/>
          </a:xfrm>
        </p:grpSpPr>
        <p:sp>
          <p:nvSpPr>
            <p:cNvPr id="937" name="Google Shape;937;p4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38" name="Google Shape;938;p4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39" name="Google Shape;939;p4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40" name="Google Shape;940;p4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41" name="Google Shape;941;p4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42" name="Google Shape;942;p4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pic>
        <p:nvPicPr>
          <p:cNvPr id="10" name="Imagen 2">
            <a:extLst>
              <a:ext uri="{FF2B5EF4-FFF2-40B4-BE49-F238E27FC236}">
                <a16:creationId xmlns:a16="http://schemas.microsoft.com/office/drawing/2014/main" id="{6A944C48-2B68-8C75-AA00-660C5F0BB9F1}"/>
              </a:ext>
            </a:extLst>
          </p:cNvPr>
          <p:cNvPicPr>
            <a:picLocks noChangeAspect="1"/>
          </p:cNvPicPr>
          <p:nvPr/>
        </p:nvPicPr>
        <p:blipFill>
          <a:blip r:embed="rId3">
            <a:extLst>
              <a:ext uri="{28A0092B-C50C-407E-A947-70E740481C1C}">
                <a14:useLocalDpi xmlns:a14="http://schemas.microsoft.com/office/drawing/2010/main" val="0"/>
              </a:ext>
            </a:extLst>
          </a:blip>
          <a:srcRect r="47133"/>
          <a:stretch/>
        </p:blipFill>
        <p:spPr>
          <a:xfrm>
            <a:off x="952564" y="1516032"/>
            <a:ext cx="2692529" cy="846843"/>
          </a:xfrm>
          <a:prstGeom prst="rect">
            <a:avLst/>
          </a:prstGeom>
        </p:spPr>
      </p:pic>
      <p:pic>
        <p:nvPicPr>
          <p:cNvPr id="11" name="Imagen 4">
            <a:extLst>
              <a:ext uri="{FF2B5EF4-FFF2-40B4-BE49-F238E27FC236}">
                <a16:creationId xmlns:a16="http://schemas.microsoft.com/office/drawing/2014/main" id="{8A578191-CC3D-27A7-F916-6C2AB6A4442A}"/>
              </a:ext>
            </a:extLst>
          </p:cNvPr>
          <p:cNvPicPr>
            <a:picLocks noChangeAspect="1"/>
          </p:cNvPicPr>
          <p:nvPr/>
        </p:nvPicPr>
        <p:blipFill>
          <a:blip r:embed="rId4">
            <a:extLst>
              <a:ext uri="{28A0092B-C50C-407E-A947-70E740481C1C}">
                <a14:useLocalDpi xmlns:a14="http://schemas.microsoft.com/office/drawing/2010/main" val="0"/>
              </a:ext>
            </a:extLst>
          </a:blip>
          <a:srcRect r="25459"/>
          <a:stretch/>
        </p:blipFill>
        <p:spPr>
          <a:xfrm>
            <a:off x="4925549" y="1538250"/>
            <a:ext cx="4025278" cy="923290"/>
          </a:xfrm>
          <a:prstGeom prst="rect">
            <a:avLst/>
          </a:prstGeom>
        </p:spPr>
      </p:pic>
      <p:pic>
        <p:nvPicPr>
          <p:cNvPr id="12" name="Imagen 3">
            <a:extLst>
              <a:ext uri="{FF2B5EF4-FFF2-40B4-BE49-F238E27FC236}">
                <a16:creationId xmlns:a16="http://schemas.microsoft.com/office/drawing/2014/main" id="{A4364EAC-4B08-7D2B-B86B-8A03A7851200}"/>
              </a:ext>
            </a:extLst>
          </p:cNvPr>
          <p:cNvPicPr>
            <a:picLocks noChangeAspect="1"/>
          </p:cNvPicPr>
          <p:nvPr/>
        </p:nvPicPr>
        <p:blipFill>
          <a:blip r:embed="rId5">
            <a:extLst>
              <a:ext uri="{28A0092B-C50C-407E-A947-70E740481C1C}">
                <a14:useLocalDpi xmlns:a14="http://schemas.microsoft.com/office/drawing/2010/main" val="0"/>
              </a:ext>
            </a:extLst>
          </a:blip>
          <a:srcRect r="48795"/>
          <a:stretch/>
        </p:blipFill>
        <p:spPr>
          <a:xfrm>
            <a:off x="922910" y="3094874"/>
            <a:ext cx="2765121" cy="937895"/>
          </a:xfrm>
          <a:prstGeom prst="rect">
            <a:avLst/>
          </a:prstGeom>
        </p:spPr>
      </p:pic>
      <p:pic>
        <p:nvPicPr>
          <p:cNvPr id="13" name="Imagen 5">
            <a:extLst>
              <a:ext uri="{FF2B5EF4-FFF2-40B4-BE49-F238E27FC236}">
                <a16:creationId xmlns:a16="http://schemas.microsoft.com/office/drawing/2014/main" id="{BBCB60A8-E853-74AB-5135-7823BC77E0B0}"/>
              </a:ext>
            </a:extLst>
          </p:cNvPr>
          <p:cNvPicPr>
            <a:picLocks noChangeAspect="1"/>
          </p:cNvPicPr>
          <p:nvPr/>
        </p:nvPicPr>
        <p:blipFill>
          <a:blip r:embed="rId6">
            <a:extLst>
              <a:ext uri="{28A0092B-C50C-407E-A947-70E740481C1C}">
                <a14:useLocalDpi xmlns:a14="http://schemas.microsoft.com/office/drawing/2010/main" val="0"/>
              </a:ext>
            </a:extLst>
          </a:blip>
          <a:srcRect r="39468"/>
          <a:stretch/>
        </p:blipFill>
        <p:spPr>
          <a:xfrm>
            <a:off x="5560871" y="3094874"/>
            <a:ext cx="2594735" cy="1462799"/>
          </a:xfrm>
          <a:prstGeom prst="rect">
            <a:avLst/>
          </a:prstGeom>
        </p:spPr>
      </p:pic>
      <p:sp>
        <p:nvSpPr>
          <p:cNvPr id="2" name="TextBox 1">
            <a:extLst>
              <a:ext uri="{FF2B5EF4-FFF2-40B4-BE49-F238E27FC236}">
                <a16:creationId xmlns:a16="http://schemas.microsoft.com/office/drawing/2014/main" id="{D56A3884-3EF6-69F7-2F60-C242F2D080A2}"/>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11</a:t>
            </a:fld>
            <a:endParaRPr lang="es-NI"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50" name="Google Shape;95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Llamada de Métodos</a:t>
            </a:r>
          </a:p>
        </p:txBody>
      </p:sp>
      <p:pic>
        <p:nvPicPr>
          <p:cNvPr id="14" name="Imagen 6">
            <a:extLst>
              <a:ext uri="{FF2B5EF4-FFF2-40B4-BE49-F238E27FC236}">
                <a16:creationId xmlns:a16="http://schemas.microsoft.com/office/drawing/2014/main" id="{3157CA89-F9CA-543A-AAA0-5BE0BBFA8BB0}"/>
              </a:ext>
            </a:extLst>
          </p:cNvPr>
          <p:cNvPicPr>
            <a:picLocks noChangeAspect="1"/>
          </p:cNvPicPr>
          <p:nvPr/>
        </p:nvPicPr>
        <p:blipFill>
          <a:blip r:embed="rId3">
            <a:extLst>
              <a:ext uri="{28A0092B-C50C-407E-A947-70E740481C1C}">
                <a14:useLocalDpi xmlns:a14="http://schemas.microsoft.com/office/drawing/2010/main" val="0"/>
              </a:ext>
            </a:extLst>
          </a:blip>
          <a:srcRect r="48141"/>
          <a:stretch/>
        </p:blipFill>
        <p:spPr>
          <a:xfrm>
            <a:off x="361546" y="2139709"/>
            <a:ext cx="4000451" cy="1272886"/>
          </a:xfrm>
          <a:prstGeom prst="rect">
            <a:avLst/>
          </a:prstGeom>
        </p:spPr>
      </p:pic>
      <p:sp>
        <p:nvSpPr>
          <p:cNvPr id="15" name="Google Shape;950;p46">
            <a:extLst>
              <a:ext uri="{FF2B5EF4-FFF2-40B4-BE49-F238E27FC236}">
                <a16:creationId xmlns:a16="http://schemas.microsoft.com/office/drawing/2014/main" id="{1FAEC3F7-4E32-C599-B371-0EBD0BD1A51E}"/>
              </a:ext>
            </a:extLst>
          </p:cNvPr>
          <p:cNvSpPr txBox="1">
            <a:spLocks/>
          </p:cNvSpPr>
          <p:nvPr/>
        </p:nvSpPr>
        <p:spPr>
          <a:xfrm>
            <a:off x="1463570" y="1440144"/>
            <a:ext cx="1346537" cy="4786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s-NI" sz="2000" dirty="0"/>
              <a:t>Instancia</a:t>
            </a:r>
          </a:p>
        </p:txBody>
      </p:sp>
      <p:pic>
        <p:nvPicPr>
          <p:cNvPr id="16" name="Imagen 8">
            <a:extLst>
              <a:ext uri="{FF2B5EF4-FFF2-40B4-BE49-F238E27FC236}">
                <a16:creationId xmlns:a16="http://schemas.microsoft.com/office/drawing/2014/main" id="{84050914-4B2A-A78A-618F-27A9E3232EE0}"/>
              </a:ext>
            </a:extLst>
          </p:cNvPr>
          <p:cNvPicPr>
            <a:picLocks noChangeAspect="1"/>
          </p:cNvPicPr>
          <p:nvPr/>
        </p:nvPicPr>
        <p:blipFill>
          <a:blip r:embed="rId4">
            <a:extLst>
              <a:ext uri="{28A0092B-C50C-407E-A947-70E740481C1C}">
                <a14:useLocalDpi xmlns:a14="http://schemas.microsoft.com/office/drawing/2010/main" val="0"/>
              </a:ext>
            </a:extLst>
          </a:blip>
          <a:srcRect r="50000" b="-3579"/>
          <a:stretch/>
        </p:blipFill>
        <p:spPr>
          <a:xfrm>
            <a:off x="5124808" y="2308192"/>
            <a:ext cx="3739225" cy="855249"/>
          </a:xfrm>
          <a:prstGeom prst="rect">
            <a:avLst/>
          </a:prstGeom>
        </p:spPr>
      </p:pic>
      <p:sp>
        <p:nvSpPr>
          <p:cNvPr id="17" name="Google Shape;950;p46">
            <a:extLst>
              <a:ext uri="{FF2B5EF4-FFF2-40B4-BE49-F238E27FC236}">
                <a16:creationId xmlns:a16="http://schemas.microsoft.com/office/drawing/2014/main" id="{9E1F6C7E-7C9A-101E-219A-F8AF5833CFDC}"/>
              </a:ext>
            </a:extLst>
          </p:cNvPr>
          <p:cNvSpPr txBox="1">
            <a:spLocks/>
          </p:cNvSpPr>
          <p:nvPr/>
        </p:nvSpPr>
        <p:spPr>
          <a:xfrm>
            <a:off x="6330920" y="1440144"/>
            <a:ext cx="1346537" cy="4786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nton"/>
              <a:buNone/>
              <a:defRPr sz="3000" b="0" i="0" u="none" strike="noStrike" cap="none">
                <a:solidFill>
                  <a:schemeClr val="dk1"/>
                </a:solidFill>
                <a:latin typeface="Anton"/>
                <a:ea typeface="Anton"/>
                <a:cs typeface="Anton"/>
                <a:sym typeface="Anton"/>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s-NI" sz="2000" dirty="0"/>
              <a:t>Estático</a:t>
            </a:r>
          </a:p>
        </p:txBody>
      </p:sp>
      <p:sp>
        <p:nvSpPr>
          <p:cNvPr id="2" name="TextBox 1">
            <a:extLst>
              <a:ext uri="{FF2B5EF4-FFF2-40B4-BE49-F238E27FC236}">
                <a16:creationId xmlns:a16="http://schemas.microsoft.com/office/drawing/2014/main" id="{3B4F62CD-97C0-8771-7C57-3AC2E57780CC}"/>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12</a:t>
            </a:fld>
            <a:endParaRPr lang="es-NI"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3" name="Google Shape;96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Parámetros de un Método</a:t>
            </a:r>
          </a:p>
        </p:txBody>
      </p:sp>
      <p:grpSp>
        <p:nvGrpSpPr>
          <p:cNvPr id="974" name="Google Shape;974;p47"/>
          <p:cNvGrpSpPr/>
          <p:nvPr/>
        </p:nvGrpSpPr>
        <p:grpSpPr>
          <a:xfrm rot="-5400000" flipH="1">
            <a:off x="8572622" y="222590"/>
            <a:ext cx="252845" cy="1843132"/>
            <a:chOff x="8755272" y="1650740"/>
            <a:chExt cx="252845" cy="1843132"/>
          </a:xfrm>
        </p:grpSpPr>
        <p:sp>
          <p:nvSpPr>
            <p:cNvPr id="975" name="Google Shape;975;p47"/>
            <p:cNvSpPr/>
            <p:nvPr/>
          </p:nvSpPr>
          <p:spPr>
            <a:xfrm rot="-5400000">
              <a:off x="8119314" y="2430964"/>
              <a:ext cx="1669025" cy="108577"/>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76" name="Google Shape;976;p47"/>
            <p:cNvSpPr/>
            <p:nvPr/>
          </p:nvSpPr>
          <p:spPr>
            <a:xfrm rot="-5400000">
              <a:off x="8168713" y="2555505"/>
              <a:ext cx="1495085" cy="183720"/>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77" name="Google Shape;977;p47"/>
            <p:cNvSpPr/>
            <p:nvPr/>
          </p:nvSpPr>
          <p:spPr>
            <a:xfrm rot="-5400000">
              <a:off x="8151454" y="2637209"/>
              <a:ext cx="1460481" cy="252845"/>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978" name="Google Shape;978;p47"/>
          <p:cNvGrpSpPr/>
          <p:nvPr/>
        </p:nvGrpSpPr>
        <p:grpSpPr>
          <a:xfrm rot="5400000">
            <a:off x="701913" y="3264951"/>
            <a:ext cx="531765" cy="2687258"/>
            <a:chOff x="7448688" y="2466101"/>
            <a:chExt cx="531765" cy="2687258"/>
          </a:xfrm>
        </p:grpSpPr>
        <p:sp>
          <p:nvSpPr>
            <p:cNvPr id="979" name="Google Shape;979;p47"/>
            <p:cNvSpPr/>
            <p:nvPr/>
          </p:nvSpPr>
          <p:spPr>
            <a:xfrm rot="-5400000">
              <a:off x="7411113" y="4584020"/>
              <a:ext cx="875135" cy="263544"/>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80" name="Google Shape;980;p47"/>
            <p:cNvSpPr/>
            <p:nvPr/>
          </p:nvSpPr>
          <p:spPr>
            <a:xfrm rot="-5400000">
              <a:off x="7344372" y="4517277"/>
              <a:ext cx="944260" cy="327904"/>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81" name="Google Shape;981;p47"/>
            <p:cNvSpPr/>
            <p:nvPr/>
          </p:nvSpPr>
          <p:spPr>
            <a:xfrm rot="-5400000">
              <a:off x="6527164" y="3943215"/>
              <a:ext cx="2131668" cy="288619"/>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82" name="Google Shape;982;p47"/>
            <p:cNvSpPr/>
            <p:nvPr/>
          </p:nvSpPr>
          <p:spPr>
            <a:xfrm rot="-5400000">
              <a:off x="6432961" y="3630858"/>
              <a:ext cx="2687258" cy="357744"/>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983" name="Google Shape;983;p47"/>
            <p:cNvSpPr/>
            <p:nvPr/>
          </p:nvSpPr>
          <p:spPr>
            <a:xfrm rot="-5400000">
              <a:off x="6445500" y="3732832"/>
              <a:ext cx="2503622" cy="337433"/>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sp>
        <p:nvSpPr>
          <p:cNvPr id="15" name="Subtitle 14">
            <a:extLst>
              <a:ext uri="{FF2B5EF4-FFF2-40B4-BE49-F238E27FC236}">
                <a16:creationId xmlns:a16="http://schemas.microsoft.com/office/drawing/2014/main" id="{5C665598-E090-86A2-37EF-1FF4D3FFBA4D}"/>
              </a:ext>
            </a:extLst>
          </p:cNvPr>
          <p:cNvSpPr>
            <a:spLocks noGrp="1"/>
          </p:cNvSpPr>
          <p:nvPr>
            <p:ph type="subTitle" idx="7"/>
          </p:nvPr>
        </p:nvSpPr>
        <p:spPr>
          <a:xfrm>
            <a:off x="875977" y="1251639"/>
            <a:ext cx="1986000" cy="509100"/>
          </a:xfrm>
        </p:spPr>
        <p:txBody>
          <a:bodyPr/>
          <a:lstStyle/>
          <a:p>
            <a:r>
              <a:rPr lang="es-NI" dirty="0"/>
              <a:t>Primitivos</a:t>
            </a:r>
          </a:p>
        </p:txBody>
      </p:sp>
      <p:sp>
        <p:nvSpPr>
          <p:cNvPr id="23" name="Subtitle 22">
            <a:extLst>
              <a:ext uri="{FF2B5EF4-FFF2-40B4-BE49-F238E27FC236}">
                <a16:creationId xmlns:a16="http://schemas.microsoft.com/office/drawing/2014/main" id="{1379200E-F853-6F38-57D9-F4F380CC4F58}"/>
              </a:ext>
            </a:extLst>
          </p:cNvPr>
          <p:cNvSpPr>
            <a:spLocks noGrp="1"/>
          </p:cNvSpPr>
          <p:nvPr>
            <p:ph type="subTitle" idx="14"/>
          </p:nvPr>
        </p:nvSpPr>
        <p:spPr>
          <a:xfrm>
            <a:off x="1270214" y="2252065"/>
            <a:ext cx="1197526" cy="509100"/>
          </a:xfrm>
        </p:spPr>
        <p:txBody>
          <a:bodyPr/>
          <a:lstStyle/>
          <a:p>
            <a:r>
              <a:rPr lang="es-NI" dirty="0"/>
              <a:t>Objetos</a:t>
            </a:r>
          </a:p>
        </p:txBody>
      </p:sp>
      <p:sp>
        <p:nvSpPr>
          <p:cNvPr id="27" name="TextBox 26">
            <a:extLst>
              <a:ext uri="{FF2B5EF4-FFF2-40B4-BE49-F238E27FC236}">
                <a16:creationId xmlns:a16="http://schemas.microsoft.com/office/drawing/2014/main" id="{D22F1CF2-7354-50AF-98E6-EF437EA997E0}"/>
              </a:ext>
            </a:extLst>
          </p:cNvPr>
          <p:cNvSpPr txBox="1"/>
          <p:nvPr/>
        </p:nvSpPr>
        <p:spPr>
          <a:xfrm>
            <a:off x="590155" y="2636885"/>
            <a:ext cx="2941134" cy="1384995"/>
          </a:xfrm>
          <a:prstGeom prst="rect">
            <a:avLst/>
          </a:prstGeom>
          <a:noFill/>
        </p:spPr>
        <p:txBody>
          <a:bodyPr wrap="square">
            <a:spAutoFit/>
          </a:bodyPr>
          <a:lstStyle/>
          <a:p>
            <a:pPr algn="just"/>
            <a:r>
              <a:rPr lang="es-E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Cuando se pasa un objeto, se pasa una referencia al objeto en memoria, pero el objeto en sí no se copia. Esto significa que puedes modificar el objeto dentro del método, pero no reasignarlo.</a:t>
            </a:r>
            <a:endParaRPr lang="es-NI" b="1" dirty="0">
              <a:solidFill>
                <a:schemeClr val="tx1"/>
              </a:solidFill>
            </a:endParaRPr>
          </a:p>
        </p:txBody>
      </p:sp>
      <p:sp>
        <p:nvSpPr>
          <p:cNvPr id="29" name="TextBox 28">
            <a:extLst>
              <a:ext uri="{FF2B5EF4-FFF2-40B4-BE49-F238E27FC236}">
                <a16:creationId xmlns:a16="http://schemas.microsoft.com/office/drawing/2014/main" id="{F8B999F9-405B-0506-09A3-D605CCBA0799}"/>
              </a:ext>
            </a:extLst>
          </p:cNvPr>
          <p:cNvSpPr txBox="1"/>
          <p:nvPr/>
        </p:nvSpPr>
        <p:spPr>
          <a:xfrm>
            <a:off x="590155" y="1619541"/>
            <a:ext cx="2850280" cy="523220"/>
          </a:xfrm>
          <a:prstGeom prst="rect">
            <a:avLst/>
          </a:prstGeom>
          <a:noFill/>
        </p:spPr>
        <p:txBody>
          <a:bodyPr wrap="square">
            <a:spAutoFit/>
          </a:bodyPr>
          <a:lstStyle/>
          <a:p>
            <a:r>
              <a:rPr lang="es-E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pasan por valor, por lo que el método recibe una copia del valor.</a:t>
            </a:r>
            <a:endParaRPr lang="es-NI" b="1" dirty="0">
              <a:solidFill>
                <a:schemeClr val="tx1"/>
              </a:solidFill>
            </a:endParaRPr>
          </a:p>
        </p:txBody>
      </p:sp>
      <p:pic>
        <p:nvPicPr>
          <p:cNvPr id="30" name="Imagen 9">
            <a:extLst>
              <a:ext uri="{FF2B5EF4-FFF2-40B4-BE49-F238E27FC236}">
                <a16:creationId xmlns:a16="http://schemas.microsoft.com/office/drawing/2014/main" id="{3E1F0E50-729F-03A3-E0FC-49A4BBB18A8A}"/>
              </a:ext>
            </a:extLst>
          </p:cNvPr>
          <p:cNvPicPr>
            <a:picLocks noChangeAspect="1"/>
          </p:cNvPicPr>
          <p:nvPr/>
        </p:nvPicPr>
        <p:blipFill>
          <a:blip r:embed="rId3">
            <a:extLst>
              <a:ext uri="{28A0092B-C50C-407E-A947-70E740481C1C}">
                <a14:useLocalDpi xmlns:a14="http://schemas.microsoft.com/office/drawing/2010/main" val="0"/>
              </a:ext>
            </a:extLst>
          </a:blip>
          <a:srcRect l="716" r="21511"/>
          <a:stretch/>
        </p:blipFill>
        <p:spPr>
          <a:xfrm>
            <a:off x="3854026" y="1416418"/>
            <a:ext cx="4143852" cy="2640225"/>
          </a:xfrm>
          <a:prstGeom prst="rect">
            <a:avLst/>
          </a:prstGeom>
        </p:spPr>
      </p:pic>
      <p:sp>
        <p:nvSpPr>
          <p:cNvPr id="2" name="TextBox 1">
            <a:extLst>
              <a:ext uri="{FF2B5EF4-FFF2-40B4-BE49-F238E27FC236}">
                <a16:creationId xmlns:a16="http://schemas.microsoft.com/office/drawing/2014/main" id="{8D41BBFE-290A-4596-4A06-CF7917AEA687}"/>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13</a:t>
            </a:fld>
            <a:endParaRPr lang="es-NI"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8"/>
          <p:cNvSpPr txBox="1">
            <a:spLocks noGrp="1"/>
          </p:cNvSpPr>
          <p:nvPr>
            <p:ph type="title"/>
          </p:nvPr>
        </p:nvSpPr>
        <p:spPr>
          <a:xfrm>
            <a:off x="3059401" y="419220"/>
            <a:ext cx="3025197" cy="6846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NI" noProof="0" dirty="0"/>
              <a:t>Método recursivo</a:t>
            </a:r>
          </a:p>
        </p:txBody>
      </p:sp>
      <p:sp>
        <p:nvSpPr>
          <p:cNvPr id="989" name="Google Shape;989;p48"/>
          <p:cNvSpPr txBox="1">
            <a:spLocks noGrp="1"/>
          </p:cNvSpPr>
          <p:nvPr>
            <p:ph type="subTitle" idx="1"/>
          </p:nvPr>
        </p:nvSpPr>
        <p:spPr>
          <a:xfrm>
            <a:off x="2624079" y="1245238"/>
            <a:ext cx="3895837" cy="6846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NI" b="1" dirty="0">
                <a:latin typeface="Aptos" panose="020B0004020202020204" pitchFamily="34" charset="0"/>
              </a:rPr>
              <a:t>Un método puede llamarse a si mismo para la resolución de problemas.</a:t>
            </a:r>
            <a:endParaRPr lang="es-NI" b="1" noProof="0" dirty="0">
              <a:latin typeface="Aptos" panose="020B0004020202020204" pitchFamily="34" charset="0"/>
            </a:endParaRPr>
          </a:p>
        </p:txBody>
      </p:sp>
      <p:pic>
        <p:nvPicPr>
          <p:cNvPr id="4" name="Imagen 10">
            <a:extLst>
              <a:ext uri="{FF2B5EF4-FFF2-40B4-BE49-F238E27FC236}">
                <a16:creationId xmlns:a16="http://schemas.microsoft.com/office/drawing/2014/main" id="{2EFFCF1A-9DDB-FCC2-D825-BE5F5D176ECD}"/>
              </a:ext>
            </a:extLst>
          </p:cNvPr>
          <p:cNvPicPr>
            <a:picLocks noChangeAspect="1"/>
          </p:cNvPicPr>
          <p:nvPr/>
        </p:nvPicPr>
        <p:blipFill>
          <a:blip r:embed="rId3">
            <a:extLst>
              <a:ext uri="{28A0092B-C50C-407E-A947-70E740481C1C}">
                <a14:useLocalDpi xmlns:a14="http://schemas.microsoft.com/office/drawing/2010/main" val="0"/>
              </a:ext>
            </a:extLst>
          </a:blip>
          <a:srcRect r="7886"/>
          <a:stretch/>
        </p:blipFill>
        <p:spPr>
          <a:xfrm>
            <a:off x="1779271" y="2348198"/>
            <a:ext cx="5585456" cy="2000777"/>
          </a:xfrm>
          <a:prstGeom prst="rect">
            <a:avLst/>
          </a:prstGeom>
        </p:spPr>
      </p:pic>
      <p:pic>
        <p:nvPicPr>
          <p:cNvPr id="9" name="Picture 8">
            <a:extLst>
              <a:ext uri="{FF2B5EF4-FFF2-40B4-BE49-F238E27FC236}">
                <a16:creationId xmlns:a16="http://schemas.microsoft.com/office/drawing/2014/main" id="{25398724-D180-25A7-2DEF-7B59EF4AD060}"/>
              </a:ext>
            </a:extLst>
          </p:cNvPr>
          <p:cNvPicPr>
            <a:picLocks noChangeAspect="1"/>
          </p:cNvPicPr>
          <p:nvPr/>
        </p:nvPicPr>
        <p:blipFill>
          <a:blip r:embed="rId4"/>
          <a:stretch>
            <a:fillRect/>
          </a:stretch>
        </p:blipFill>
        <p:spPr>
          <a:xfrm>
            <a:off x="4316376" y="3900430"/>
            <a:ext cx="511245" cy="448545"/>
          </a:xfrm>
          <a:prstGeom prst="rect">
            <a:avLst/>
          </a:prstGeom>
        </p:spPr>
      </p:pic>
      <p:sp>
        <p:nvSpPr>
          <p:cNvPr id="2" name="TextBox 1">
            <a:extLst>
              <a:ext uri="{FF2B5EF4-FFF2-40B4-BE49-F238E27FC236}">
                <a16:creationId xmlns:a16="http://schemas.microsoft.com/office/drawing/2014/main" id="{8F994A62-52CA-7157-B2A0-CF33C5DA129C}"/>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14</a:t>
            </a:fld>
            <a:endParaRPr lang="es-NI"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F352-E7E2-24F8-F3DB-B44AB8597E37}"/>
              </a:ext>
            </a:extLst>
          </p:cNvPr>
          <p:cNvSpPr>
            <a:spLocks noGrp="1"/>
          </p:cNvSpPr>
          <p:nvPr>
            <p:ph type="title"/>
          </p:nvPr>
        </p:nvSpPr>
        <p:spPr>
          <a:xfrm>
            <a:off x="3452957" y="635618"/>
            <a:ext cx="2238084" cy="706909"/>
          </a:xfrm>
        </p:spPr>
        <p:txBody>
          <a:bodyPr/>
          <a:lstStyle/>
          <a:p>
            <a:r>
              <a:rPr lang="es-NI" dirty="0"/>
              <a:t>Hola Mundo!</a:t>
            </a:r>
          </a:p>
        </p:txBody>
      </p:sp>
      <p:pic>
        <p:nvPicPr>
          <p:cNvPr id="5" name="Imagen 1">
            <a:extLst>
              <a:ext uri="{FF2B5EF4-FFF2-40B4-BE49-F238E27FC236}">
                <a16:creationId xmlns:a16="http://schemas.microsoft.com/office/drawing/2014/main" id="{EEB974CB-FB15-29A0-A84E-63996611B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215" y="1444249"/>
            <a:ext cx="6843567" cy="1719744"/>
          </a:xfrm>
          <a:prstGeom prst="rect">
            <a:avLst/>
          </a:prstGeom>
        </p:spPr>
      </p:pic>
      <p:sp>
        <p:nvSpPr>
          <p:cNvPr id="3" name="TextBox 2">
            <a:extLst>
              <a:ext uri="{FF2B5EF4-FFF2-40B4-BE49-F238E27FC236}">
                <a16:creationId xmlns:a16="http://schemas.microsoft.com/office/drawing/2014/main" id="{9249107A-1555-2F7C-3892-D6D6C237FA79}"/>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15</a:t>
            </a:fld>
            <a:endParaRPr lang="es-NI" dirty="0">
              <a:solidFill>
                <a:schemeClr val="tx1"/>
              </a:solidFill>
            </a:endParaRPr>
          </a:p>
        </p:txBody>
      </p:sp>
    </p:spTree>
    <p:extLst>
      <p:ext uri="{BB962C8B-B14F-4D97-AF65-F5344CB8AC3E}">
        <p14:creationId xmlns:p14="http://schemas.microsoft.com/office/powerpoint/2010/main" val="1578282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3303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dirty="0"/>
              <a:t>Índice</a:t>
            </a:r>
            <a:endParaRPr lang="es-NI" noProof="0" dirty="0"/>
          </a:p>
        </p:txBody>
      </p:sp>
      <p:sp>
        <p:nvSpPr>
          <p:cNvPr id="855" name="Google Shape;855;p38"/>
          <p:cNvSpPr txBox="1">
            <a:spLocks noGrp="1"/>
          </p:cNvSpPr>
          <p:nvPr>
            <p:ph type="subTitle" idx="9"/>
          </p:nvPr>
        </p:nvSpPr>
        <p:spPr>
          <a:xfrm>
            <a:off x="1660964" y="1151540"/>
            <a:ext cx="1316411" cy="3538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sz="1600" noProof="0" dirty="0"/>
              <a:t>Introducción</a:t>
            </a:r>
          </a:p>
        </p:txBody>
      </p:sp>
      <p:sp>
        <p:nvSpPr>
          <p:cNvPr id="26" name="Google Shape;855;p38">
            <a:extLst>
              <a:ext uri="{FF2B5EF4-FFF2-40B4-BE49-F238E27FC236}">
                <a16:creationId xmlns:a16="http://schemas.microsoft.com/office/drawing/2014/main" id="{56A43A2C-AC02-7BE2-9685-F0794DF1C502}"/>
              </a:ext>
            </a:extLst>
          </p:cNvPr>
          <p:cNvSpPr txBox="1">
            <a:spLocks/>
          </p:cNvSpPr>
          <p:nvPr/>
        </p:nvSpPr>
        <p:spPr>
          <a:xfrm>
            <a:off x="3166378" y="117866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Bibliotecas</a:t>
            </a:r>
          </a:p>
        </p:txBody>
      </p:sp>
      <p:sp>
        <p:nvSpPr>
          <p:cNvPr id="27" name="Google Shape;855;p38">
            <a:extLst>
              <a:ext uri="{FF2B5EF4-FFF2-40B4-BE49-F238E27FC236}">
                <a16:creationId xmlns:a16="http://schemas.microsoft.com/office/drawing/2014/main" id="{39CD78C9-0EA7-C32A-CC14-3E7E7B9B3FFA}"/>
              </a:ext>
            </a:extLst>
          </p:cNvPr>
          <p:cNvSpPr txBox="1">
            <a:spLocks/>
          </p:cNvSpPr>
          <p:nvPr/>
        </p:nvSpPr>
        <p:spPr>
          <a:xfrm>
            <a:off x="4671792" y="1179769"/>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Sintaxis</a:t>
            </a:r>
          </a:p>
        </p:txBody>
      </p:sp>
      <p:sp>
        <p:nvSpPr>
          <p:cNvPr id="28" name="Google Shape;855;p38">
            <a:extLst>
              <a:ext uri="{FF2B5EF4-FFF2-40B4-BE49-F238E27FC236}">
                <a16:creationId xmlns:a16="http://schemas.microsoft.com/office/drawing/2014/main" id="{B1A6E097-32AB-2C97-086A-9638B8384F4B}"/>
              </a:ext>
            </a:extLst>
          </p:cNvPr>
          <p:cNvSpPr txBox="1">
            <a:spLocks/>
          </p:cNvSpPr>
          <p:nvPr/>
        </p:nvSpPr>
        <p:spPr>
          <a:xfrm>
            <a:off x="1660964" y="26289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Ejemplo</a:t>
            </a:r>
          </a:p>
        </p:txBody>
      </p:sp>
      <p:sp>
        <p:nvSpPr>
          <p:cNvPr id="29" name="Google Shape;855;p38">
            <a:extLst>
              <a:ext uri="{FF2B5EF4-FFF2-40B4-BE49-F238E27FC236}">
                <a16:creationId xmlns:a16="http://schemas.microsoft.com/office/drawing/2014/main" id="{2B719F8D-11EE-1B19-F8FC-D6D264DC4D83}"/>
              </a:ext>
            </a:extLst>
          </p:cNvPr>
          <p:cNvSpPr txBox="1">
            <a:spLocks/>
          </p:cNvSpPr>
          <p:nvPr/>
        </p:nvSpPr>
        <p:spPr>
          <a:xfrm>
            <a:off x="3913794" y="3901872"/>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Quiz</a:t>
            </a:r>
          </a:p>
        </p:txBody>
      </p:sp>
      <p:sp>
        <p:nvSpPr>
          <p:cNvPr id="30" name="Google Shape;855;p38">
            <a:extLst>
              <a:ext uri="{FF2B5EF4-FFF2-40B4-BE49-F238E27FC236}">
                <a16:creationId xmlns:a16="http://schemas.microsoft.com/office/drawing/2014/main" id="{4824AA09-53A7-B31D-147A-11A0E8D3101E}"/>
              </a:ext>
            </a:extLst>
          </p:cNvPr>
          <p:cNvSpPr txBox="1">
            <a:spLocks/>
          </p:cNvSpPr>
          <p:nvPr/>
        </p:nvSpPr>
        <p:spPr>
          <a:xfrm>
            <a:off x="6258985"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Preguntas</a:t>
            </a:r>
          </a:p>
        </p:txBody>
      </p:sp>
      <p:sp>
        <p:nvSpPr>
          <p:cNvPr id="31" name="Google Shape;855;p38">
            <a:extLst>
              <a:ext uri="{FF2B5EF4-FFF2-40B4-BE49-F238E27FC236}">
                <a16:creationId xmlns:a16="http://schemas.microsoft.com/office/drawing/2014/main" id="{73630A45-BC9C-693B-B970-5A35DDA94F1B}"/>
              </a:ext>
            </a:extLst>
          </p:cNvPr>
          <p:cNvSpPr txBox="1">
            <a:spLocks/>
          </p:cNvSpPr>
          <p:nvPr/>
        </p:nvSpPr>
        <p:spPr>
          <a:xfrm>
            <a:off x="3166379" y="264767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Poo</a:t>
            </a:r>
          </a:p>
        </p:txBody>
      </p:sp>
      <p:sp>
        <p:nvSpPr>
          <p:cNvPr id="32" name="Google Shape;855;p38">
            <a:extLst>
              <a:ext uri="{FF2B5EF4-FFF2-40B4-BE49-F238E27FC236}">
                <a16:creationId xmlns:a16="http://schemas.microsoft.com/office/drawing/2014/main" id="{F2D526B3-D75E-0D7B-925A-98DB87B384BF}"/>
              </a:ext>
            </a:extLst>
          </p:cNvPr>
          <p:cNvSpPr txBox="1">
            <a:spLocks/>
          </p:cNvSpPr>
          <p:nvPr/>
        </p:nvSpPr>
        <p:spPr>
          <a:xfrm>
            <a:off x="4671793"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Conclusión</a:t>
            </a:r>
          </a:p>
        </p:txBody>
      </p:sp>
      <p:sp>
        <p:nvSpPr>
          <p:cNvPr id="33" name="Google Shape;855;p38">
            <a:extLst>
              <a:ext uri="{FF2B5EF4-FFF2-40B4-BE49-F238E27FC236}">
                <a16:creationId xmlns:a16="http://schemas.microsoft.com/office/drawing/2014/main" id="{60AF2B2A-7730-160F-C087-4D8F8CCB36EB}"/>
              </a:ext>
            </a:extLst>
          </p:cNvPr>
          <p:cNvSpPr txBox="1">
            <a:spLocks/>
          </p:cNvSpPr>
          <p:nvPr/>
        </p:nvSpPr>
        <p:spPr>
          <a:xfrm>
            <a:off x="6258984" y="117866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Método</a:t>
            </a:r>
          </a:p>
        </p:txBody>
      </p:sp>
      <p:pic>
        <p:nvPicPr>
          <p:cNvPr id="2054" name="Picture 6" descr="Java Logo PNG Transparent (1) – Brands Logos">
            <a:extLst>
              <a:ext uri="{FF2B5EF4-FFF2-40B4-BE49-F238E27FC236}">
                <a16:creationId xmlns:a16="http://schemas.microsoft.com/office/drawing/2014/main" id="{EBE7AFBB-BBCE-3843-2EEF-0487E080B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166"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ibliotecas - Iconos gratis de ui">
            <a:extLst>
              <a:ext uri="{FF2B5EF4-FFF2-40B4-BE49-F238E27FC236}">
                <a16:creationId xmlns:a16="http://schemas.microsoft.com/office/drawing/2014/main" id="{5A32C163-0B83-8FB7-4B85-E569566FA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790"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intaxis - Iconos gratis de web">
            <a:extLst>
              <a:ext uri="{FF2B5EF4-FFF2-40B4-BE49-F238E27FC236}">
                <a16:creationId xmlns:a16="http://schemas.microsoft.com/office/drawing/2014/main" id="{8FC7F5CC-77DA-2605-E737-436566E66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78" y="1331908"/>
            <a:ext cx="1007223" cy="100722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intaxis - Iconos gratis de educación">
            <a:extLst>
              <a:ext uri="{FF2B5EF4-FFF2-40B4-BE49-F238E27FC236}">
                <a16:creationId xmlns:a16="http://schemas.microsoft.com/office/drawing/2014/main" id="{00D742BD-3B03-B991-67DC-5994AA67D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221" y="1460810"/>
            <a:ext cx="988741" cy="98874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ava - Iconos gratis de logo">
            <a:extLst>
              <a:ext uri="{FF2B5EF4-FFF2-40B4-BE49-F238E27FC236}">
                <a16:creationId xmlns:a16="http://schemas.microsoft.com/office/drawing/2014/main" id="{E68F012B-7ADA-43F6-2ED5-1E807655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908" y="2980480"/>
            <a:ext cx="1011480"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Qué es la Programación Orientada a Objetos?">
            <a:extLst>
              <a:ext uri="{FF2B5EF4-FFF2-40B4-BE49-F238E27FC236}">
                <a16:creationId xmlns:a16="http://schemas.microsoft.com/office/drawing/2014/main" id="{BF586108-4047-654C-6258-7A1B03F3D2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9629" y="2980479"/>
            <a:ext cx="1181383" cy="886037"/>
          </a:xfrm>
          <a:prstGeom prst="roundRect">
            <a:avLst>
              <a:gd name="adj" fmla="val 3428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8" name="Picture 20" descr="Conclusión - Iconos gratis de tecnología">
            <a:extLst>
              <a:ext uri="{FF2B5EF4-FFF2-40B4-BE49-F238E27FC236}">
                <a16:creationId xmlns:a16="http://schemas.microsoft.com/office/drawing/2014/main" id="{99AB7112-EA32-41FC-F1A7-546B0628B0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7278" y="2955833"/>
            <a:ext cx="899532" cy="89953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urbujas vectoriales con signo de interrogación Iconos de preguntas  aislados en blanco | Vector Premium">
            <a:extLst>
              <a:ext uri="{FF2B5EF4-FFF2-40B4-BE49-F238E27FC236}">
                <a16:creationId xmlns:a16="http://schemas.microsoft.com/office/drawing/2014/main" id="{80ACBFEB-D203-3281-30EB-3DF3F2CD11D6}"/>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8786" r="92652">
                        <a14:foregroundMark x1="44409" y1="40426" x2="51118" y2="37234"/>
                        <a14:foregroundMark x1="46645" y1="33191" x2="48083" y2="59362"/>
                        <a14:foregroundMark x1="51917" y1="30213" x2="51118" y2="39362"/>
                        <a14:foregroundMark x1="19489" y1="50426" x2="26997" y2="51489"/>
                        <a14:foregroundMark x1="24760" y1="49362" x2="22364" y2="45319"/>
                        <a14:foregroundMark x1="22364" y1="52340" x2="23163" y2="69574"/>
                        <a14:foregroundMark x1="23163" y1="49362" x2="26997" y2="66383"/>
                        <a14:foregroundMark x1="12620" y1="54468" x2="8786" y2="56383"/>
                        <a14:foregroundMark x1="51917" y1="69574" x2="66294" y2="47447"/>
                        <a14:foregroundMark x1="51118" y1="66383" x2="36102" y2="42340"/>
                        <a14:foregroundMark x1="31470" y1="37234" x2="40575" y2="57447"/>
                        <a14:foregroundMark x1="32268" y1="37234" x2="48882" y2="67447"/>
                        <a14:foregroundMark x1="44409" y1="37234" x2="49681" y2="66383"/>
                        <a14:foregroundMark x1="51917" y1="51489" x2="53355" y2="57447"/>
                        <a14:foregroundMark x1="56390" y1="53404" x2="56390" y2="53404"/>
                        <a14:foregroundMark x1="58626" y1="48298" x2="60224" y2="45319"/>
                        <a14:foregroundMark x1="61661" y1="37234" x2="61661" y2="37234"/>
                        <a14:foregroundMark x1="61661" y1="30213" x2="61661" y2="30213"/>
                        <a14:foregroundMark x1="61022" y1="26170" x2="61022" y2="26170"/>
                        <a14:foregroundMark x1="58626" y1="24255" x2="58626" y2="24255"/>
                        <a14:foregroundMark x1="52716" y1="24255" x2="50319" y2="24255"/>
                        <a14:foregroundMark x1="48882" y1="24255" x2="45847" y2="24255"/>
                        <a14:foregroundMark x1="40575" y1="26170" x2="40575" y2="26170"/>
                        <a14:foregroundMark x1="36102" y1="27234" x2="36102" y2="27234"/>
                        <a14:foregroundMark x1="31470" y1="30213" x2="29233" y2="33191"/>
                        <a14:foregroundMark x1="28435" y1="36383" x2="67891" y2="24894"/>
                        <a14:foregroundMark x1="67891" y1="24894" x2="50958" y2="64681"/>
                        <a14:foregroundMark x1="50958" y1="64681" x2="64058" y2="41277"/>
                        <a14:foregroundMark x1="73003" y1="60426" x2="89617" y2="57447"/>
                        <a14:foregroundMark x1="51917" y1="36383" x2="51118" y2="33191"/>
                        <a14:foregroundMark x1="51118" y1="33191" x2="45048" y2="48298"/>
                        <a14:foregroundMark x1="49681" y1="36383" x2="50319" y2="48298"/>
                        <a14:foregroundMark x1="56390" y1="37234" x2="50319" y2="54468"/>
                        <a14:foregroundMark x1="52716" y1="42340" x2="51917" y2="48298"/>
                        <a14:foregroundMark x1="57188" y1="39362" x2="57987" y2="44255"/>
                        <a14:foregroundMark x1="54952" y1="39362" x2="50319" y2="50426"/>
                        <a14:foregroundMark x1="49681" y1="50426" x2="51917" y2="48298"/>
                        <a14:foregroundMark x1="63259" y1="40426" x2="61661" y2="50426"/>
                        <a14:foregroundMark x1="62460" y1="41277" x2="61022" y2="46383"/>
                        <a14:foregroundMark x1="61661" y1="32340" x2="60224" y2="42340"/>
                        <a14:foregroundMark x1="61661" y1="33191" x2="59425" y2="39362"/>
                        <a14:foregroundMark x1="60224" y1="27234" x2="57987" y2="36383"/>
                        <a14:foregroundMark x1="61661" y1="33191" x2="58626" y2="41277"/>
                        <a14:foregroundMark x1="60224" y1="33191" x2="58626" y2="47447"/>
                        <a14:foregroundMark x1="61022" y1="39362" x2="53355" y2="63404"/>
                        <a14:foregroundMark x1="54153" y1="34255" x2="55751" y2="39362"/>
                        <a14:foregroundMark x1="55751" y1="39362" x2="58626" y2="57447"/>
                        <a14:foregroundMark x1="62460" y1="42340" x2="64696" y2="39362"/>
                        <a14:foregroundMark x1="80671" y1="57447" x2="82109" y2="69574"/>
                        <a14:foregroundMark x1="77636" y1="54468" x2="81310" y2="54468"/>
                        <a14:foregroundMark x1="79073" y1="75532" x2="79872" y2="61489"/>
                        <a14:foregroundMark x1="81310" y1="66383" x2="75399" y2="68511"/>
                        <a14:foregroundMark x1="73802" y1="57447" x2="76038" y2="59362"/>
                        <a14:foregroundMark x1="76837" y1="48298" x2="77636" y2="54468"/>
                        <a14:foregroundMark x1="79073" y1="63404" x2="78275" y2="65532"/>
                        <a14:foregroundMark x1="76837" y1="51489" x2="76038" y2="54468"/>
                        <a14:foregroundMark x1="90415" y1="61489" x2="92652" y2="70426"/>
                      </a14:backgroundRemoval>
                    </a14:imgEffect>
                  </a14:imgLayer>
                </a14:imgProps>
              </a:ext>
              <a:ext uri="{28A0092B-C50C-407E-A947-70E740481C1C}">
                <a14:useLocalDpi xmlns:a14="http://schemas.microsoft.com/office/drawing/2010/main" val="0"/>
              </a:ext>
            </a:extLst>
          </a:blip>
          <a:srcRect/>
          <a:stretch>
            <a:fillRect/>
          </a:stretch>
        </p:blipFill>
        <p:spPr bwMode="auto">
          <a:xfrm>
            <a:off x="6243586" y="2917757"/>
            <a:ext cx="1347206"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onoces Quizizz? Cuestionarios online para la evaluación digital">
            <a:extLst>
              <a:ext uri="{FF2B5EF4-FFF2-40B4-BE49-F238E27FC236}">
                <a16:creationId xmlns:a16="http://schemas.microsoft.com/office/drawing/2014/main" id="{2831EC60-6F9D-26D5-BBFB-01A6B5FA4B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3793" y="4192765"/>
            <a:ext cx="1316411" cy="691116"/>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6" name="Picture 2" descr="Icono De Check PNG para descargar gratis">
            <a:extLst>
              <a:ext uri="{FF2B5EF4-FFF2-40B4-BE49-F238E27FC236}">
                <a16:creationId xmlns:a16="http://schemas.microsoft.com/office/drawing/2014/main" id="{7F3E5198-CC75-4875-B1B4-8E22AF4604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1986" y="1460810"/>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cono De Check PNG para descargar gratis">
            <a:extLst>
              <a:ext uri="{FF2B5EF4-FFF2-40B4-BE49-F238E27FC236}">
                <a16:creationId xmlns:a16="http://schemas.microsoft.com/office/drawing/2014/main" id="{2EF2F824-54B4-42F5-A397-5F7185CFB7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9211" y="1418497"/>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cono De Check PNG para descargar gratis">
            <a:extLst>
              <a:ext uri="{FF2B5EF4-FFF2-40B4-BE49-F238E27FC236}">
                <a16:creationId xmlns:a16="http://schemas.microsoft.com/office/drawing/2014/main" id="{9736DBEE-3633-49DE-B12F-D7B96BB3295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13578" y="1373097"/>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cono De Check PNG para descargar gratis">
            <a:extLst>
              <a:ext uri="{FF2B5EF4-FFF2-40B4-BE49-F238E27FC236}">
                <a16:creationId xmlns:a16="http://schemas.microsoft.com/office/drawing/2014/main" id="{412CC949-92D6-4FD1-800B-095B5BABE1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4750" y="1399102"/>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cono De Check PNG para descargar gratis">
            <a:extLst>
              <a:ext uri="{FF2B5EF4-FFF2-40B4-BE49-F238E27FC236}">
                <a16:creationId xmlns:a16="http://schemas.microsoft.com/office/drawing/2014/main" id="{F35AB247-FDDA-4DC9-8614-FC03E4D32A5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1160" y="2985923"/>
            <a:ext cx="1014365" cy="10143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CAE9EF5-30F5-158D-6D88-964830BF8081}"/>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16</a:t>
            </a:fld>
            <a:endParaRPr lang="es-NI" dirty="0">
              <a:solidFill>
                <a:schemeClr val="tx1"/>
              </a:solidFill>
            </a:endParaRPr>
          </a:p>
        </p:txBody>
      </p:sp>
    </p:spTree>
    <p:extLst>
      <p:ext uri="{BB962C8B-B14F-4D97-AF65-F5344CB8AC3E}">
        <p14:creationId xmlns:p14="http://schemas.microsoft.com/office/powerpoint/2010/main" val="328129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5">
          <a:extLst>
            <a:ext uri="{FF2B5EF4-FFF2-40B4-BE49-F238E27FC236}">
              <a16:creationId xmlns:a16="http://schemas.microsoft.com/office/drawing/2014/main" id="{CB425141-E049-EB28-A62F-3C5F578CAF13}"/>
            </a:ext>
          </a:extLst>
        </p:cNvPr>
        <p:cNvGrpSpPr/>
        <p:nvPr/>
      </p:nvGrpSpPr>
      <p:grpSpPr>
        <a:xfrm>
          <a:off x="0" y="0"/>
          <a:ext cx="0" cy="0"/>
          <a:chOff x="0" y="0"/>
          <a:chExt cx="0" cy="0"/>
        </a:xfrm>
      </p:grpSpPr>
      <p:sp>
        <p:nvSpPr>
          <p:cNvPr id="1146" name="Google Shape;1146;p53">
            <a:extLst>
              <a:ext uri="{FF2B5EF4-FFF2-40B4-BE49-F238E27FC236}">
                <a16:creationId xmlns:a16="http://schemas.microsoft.com/office/drawing/2014/main" id="{19159E32-084E-3EF1-DB72-F69DC2DAB27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POO en Java</a:t>
            </a:r>
          </a:p>
        </p:txBody>
      </p:sp>
      <p:grpSp>
        <p:nvGrpSpPr>
          <p:cNvPr id="1151" name="Google Shape;1151;p53">
            <a:extLst>
              <a:ext uri="{FF2B5EF4-FFF2-40B4-BE49-F238E27FC236}">
                <a16:creationId xmlns:a16="http://schemas.microsoft.com/office/drawing/2014/main" id="{DEFBE753-248A-BF92-6BAB-909043CEC029}"/>
              </a:ext>
            </a:extLst>
          </p:cNvPr>
          <p:cNvGrpSpPr/>
          <p:nvPr/>
        </p:nvGrpSpPr>
        <p:grpSpPr>
          <a:xfrm rot="10800000" flipH="1">
            <a:off x="7955535" y="-419511"/>
            <a:ext cx="859664" cy="2991249"/>
            <a:chOff x="3117442" y="2754471"/>
            <a:chExt cx="447369" cy="1556645"/>
          </a:xfrm>
        </p:grpSpPr>
        <p:sp>
          <p:nvSpPr>
            <p:cNvPr id="1152" name="Google Shape;1152;p53">
              <a:extLst>
                <a:ext uri="{FF2B5EF4-FFF2-40B4-BE49-F238E27FC236}">
                  <a16:creationId xmlns:a16="http://schemas.microsoft.com/office/drawing/2014/main" id="{3BCCDEF2-BAFC-3FE6-A317-5268A0A3E3FF}"/>
                </a:ext>
              </a:extLst>
            </p:cNvPr>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3" name="Google Shape;1153;p53">
              <a:extLst>
                <a:ext uri="{FF2B5EF4-FFF2-40B4-BE49-F238E27FC236}">
                  <a16:creationId xmlns:a16="http://schemas.microsoft.com/office/drawing/2014/main" id="{7047CA8B-5018-8393-883F-E37C827EEBE8}"/>
                </a:ext>
              </a:extLst>
            </p:cNvPr>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4" name="Google Shape;1154;p53">
              <a:extLst>
                <a:ext uri="{FF2B5EF4-FFF2-40B4-BE49-F238E27FC236}">
                  <a16:creationId xmlns:a16="http://schemas.microsoft.com/office/drawing/2014/main" id="{56F343C8-6E11-0CC1-AC5B-FDAD0BCAE22F}"/>
                </a:ext>
              </a:extLst>
            </p:cNvPr>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5" name="Google Shape;1155;p53">
              <a:extLst>
                <a:ext uri="{FF2B5EF4-FFF2-40B4-BE49-F238E27FC236}">
                  <a16:creationId xmlns:a16="http://schemas.microsoft.com/office/drawing/2014/main" id="{36C75402-BC77-A421-7F6F-B8028CFF5033}"/>
                </a:ext>
              </a:extLst>
            </p:cNvPr>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6" name="Google Shape;1156;p53">
              <a:extLst>
                <a:ext uri="{FF2B5EF4-FFF2-40B4-BE49-F238E27FC236}">
                  <a16:creationId xmlns:a16="http://schemas.microsoft.com/office/drawing/2014/main" id="{5D54DDA1-3888-EF98-B4B4-73E5B2A7379F}"/>
                </a:ext>
              </a:extLst>
            </p:cNvPr>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7" name="Google Shape;1157;p53">
              <a:extLst>
                <a:ext uri="{FF2B5EF4-FFF2-40B4-BE49-F238E27FC236}">
                  <a16:creationId xmlns:a16="http://schemas.microsoft.com/office/drawing/2014/main" id="{4BEEA2D5-E04D-F5B3-4A1A-6FB3C7727C09}"/>
                </a:ext>
              </a:extLst>
            </p:cNvPr>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8" name="Google Shape;1158;p53">
              <a:extLst>
                <a:ext uri="{FF2B5EF4-FFF2-40B4-BE49-F238E27FC236}">
                  <a16:creationId xmlns:a16="http://schemas.microsoft.com/office/drawing/2014/main" id="{0A6F4E6C-F860-EA59-09A1-FA59252A1270}"/>
                </a:ext>
              </a:extLst>
            </p:cNvPr>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59" name="Google Shape;1159;p53">
            <a:extLst>
              <a:ext uri="{FF2B5EF4-FFF2-40B4-BE49-F238E27FC236}">
                <a16:creationId xmlns:a16="http://schemas.microsoft.com/office/drawing/2014/main" id="{6B9CEAD5-071F-04CB-533C-5596A97BB592}"/>
              </a:ext>
            </a:extLst>
          </p:cNvPr>
          <p:cNvGrpSpPr/>
          <p:nvPr/>
        </p:nvGrpSpPr>
        <p:grpSpPr>
          <a:xfrm rot="-5400000">
            <a:off x="569641" y="3183714"/>
            <a:ext cx="686206" cy="3134263"/>
            <a:chOff x="66225" y="-562502"/>
            <a:chExt cx="686206" cy="3134263"/>
          </a:xfrm>
        </p:grpSpPr>
        <p:grpSp>
          <p:nvGrpSpPr>
            <p:cNvPr id="1160" name="Google Shape;1160;p53">
              <a:extLst>
                <a:ext uri="{FF2B5EF4-FFF2-40B4-BE49-F238E27FC236}">
                  <a16:creationId xmlns:a16="http://schemas.microsoft.com/office/drawing/2014/main" id="{6CD88380-0AE8-E368-282E-4C91B492EDC7}"/>
                </a:ext>
              </a:extLst>
            </p:cNvPr>
            <p:cNvGrpSpPr/>
            <p:nvPr/>
          </p:nvGrpSpPr>
          <p:grpSpPr>
            <a:xfrm rot="10800000" flipH="1">
              <a:off x="66225" y="-562502"/>
              <a:ext cx="258777" cy="3134263"/>
              <a:chOff x="9" y="2835115"/>
              <a:chExt cx="134668" cy="1631069"/>
            </a:xfrm>
          </p:grpSpPr>
          <p:sp>
            <p:nvSpPr>
              <p:cNvPr id="1161" name="Google Shape;1161;p53">
                <a:extLst>
                  <a:ext uri="{FF2B5EF4-FFF2-40B4-BE49-F238E27FC236}">
                    <a16:creationId xmlns:a16="http://schemas.microsoft.com/office/drawing/2014/main" id="{4E54CEFE-3943-6908-5DE3-F4A930C48877}"/>
                  </a:ext>
                </a:extLst>
              </p:cNvPr>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2" name="Google Shape;1162;p53">
                <a:extLst>
                  <a:ext uri="{FF2B5EF4-FFF2-40B4-BE49-F238E27FC236}">
                    <a16:creationId xmlns:a16="http://schemas.microsoft.com/office/drawing/2014/main" id="{B103D95D-800C-6386-3BF5-930F79AEB63A}"/>
                  </a:ext>
                </a:extLst>
              </p:cNvPr>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3" name="Google Shape;1163;p53">
                <a:extLst>
                  <a:ext uri="{FF2B5EF4-FFF2-40B4-BE49-F238E27FC236}">
                    <a16:creationId xmlns:a16="http://schemas.microsoft.com/office/drawing/2014/main" id="{E9D38DAC-1334-829D-7A46-DA632D2AD0A1}"/>
                  </a:ext>
                </a:extLst>
              </p:cNvPr>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4" name="Google Shape;1164;p53">
                <a:extLst>
                  <a:ext uri="{FF2B5EF4-FFF2-40B4-BE49-F238E27FC236}">
                    <a16:creationId xmlns:a16="http://schemas.microsoft.com/office/drawing/2014/main" id="{03D0ADE5-5636-99C0-953F-9D13A4F26592}"/>
                  </a:ext>
                </a:extLst>
              </p:cNvPr>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65" name="Google Shape;1165;p53">
              <a:extLst>
                <a:ext uri="{FF2B5EF4-FFF2-40B4-BE49-F238E27FC236}">
                  <a16:creationId xmlns:a16="http://schemas.microsoft.com/office/drawing/2014/main" id="{13BA586C-D0EC-4757-276B-12285A064E6F}"/>
                </a:ext>
              </a:extLst>
            </p:cNvPr>
            <p:cNvGrpSpPr/>
            <p:nvPr/>
          </p:nvGrpSpPr>
          <p:grpSpPr>
            <a:xfrm rot="10800000" flipH="1">
              <a:off x="360086" y="-444000"/>
              <a:ext cx="392345" cy="2299752"/>
              <a:chOff x="4792514" y="3108715"/>
              <a:chExt cx="204176" cy="1196790"/>
            </a:xfrm>
          </p:grpSpPr>
          <p:sp>
            <p:nvSpPr>
              <p:cNvPr id="1166" name="Google Shape;1166;p53">
                <a:extLst>
                  <a:ext uri="{FF2B5EF4-FFF2-40B4-BE49-F238E27FC236}">
                    <a16:creationId xmlns:a16="http://schemas.microsoft.com/office/drawing/2014/main" id="{D1E48002-3EE0-5234-6713-5B31735FFD6A}"/>
                  </a:ext>
                </a:extLst>
              </p:cNvPr>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7" name="Google Shape;1167;p53">
                <a:extLst>
                  <a:ext uri="{FF2B5EF4-FFF2-40B4-BE49-F238E27FC236}">
                    <a16:creationId xmlns:a16="http://schemas.microsoft.com/office/drawing/2014/main" id="{09AE6FEC-7FA9-AD61-2E5C-F60B360B2BA5}"/>
                  </a:ext>
                </a:extLst>
              </p:cNvPr>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8" name="Google Shape;1168;p53">
                <a:extLst>
                  <a:ext uri="{FF2B5EF4-FFF2-40B4-BE49-F238E27FC236}">
                    <a16:creationId xmlns:a16="http://schemas.microsoft.com/office/drawing/2014/main" id="{9DBB470B-CC2F-BDB6-7E7F-AB0E3CD76326}"/>
                  </a:ext>
                </a:extLst>
              </p:cNvPr>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grpSp>
        <p:nvGrpSpPr>
          <p:cNvPr id="1169" name="Google Shape;1169;p53">
            <a:extLst>
              <a:ext uri="{FF2B5EF4-FFF2-40B4-BE49-F238E27FC236}">
                <a16:creationId xmlns:a16="http://schemas.microsoft.com/office/drawing/2014/main" id="{EA10B094-F475-D67F-A282-B39CC1115544}"/>
              </a:ext>
            </a:extLst>
          </p:cNvPr>
          <p:cNvGrpSpPr/>
          <p:nvPr/>
        </p:nvGrpSpPr>
        <p:grpSpPr>
          <a:xfrm rot="10800000">
            <a:off x="385333" y="3"/>
            <a:ext cx="788988" cy="2549637"/>
            <a:chOff x="2474121" y="2891575"/>
            <a:chExt cx="439279" cy="1419541"/>
          </a:xfrm>
        </p:grpSpPr>
        <p:sp>
          <p:nvSpPr>
            <p:cNvPr id="1170" name="Google Shape;1170;p53">
              <a:extLst>
                <a:ext uri="{FF2B5EF4-FFF2-40B4-BE49-F238E27FC236}">
                  <a16:creationId xmlns:a16="http://schemas.microsoft.com/office/drawing/2014/main" id="{5F6E65FE-3A39-F873-D2F5-659E91776985}"/>
                </a:ext>
              </a:extLst>
            </p:cNvPr>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1" name="Google Shape;1171;p53">
              <a:extLst>
                <a:ext uri="{FF2B5EF4-FFF2-40B4-BE49-F238E27FC236}">
                  <a16:creationId xmlns:a16="http://schemas.microsoft.com/office/drawing/2014/main" id="{FE93A2A4-9FF1-5B3C-6358-23F20264F0BC}"/>
                </a:ext>
              </a:extLst>
            </p:cNvPr>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2" name="Google Shape;1172;p53">
              <a:extLst>
                <a:ext uri="{FF2B5EF4-FFF2-40B4-BE49-F238E27FC236}">
                  <a16:creationId xmlns:a16="http://schemas.microsoft.com/office/drawing/2014/main" id="{CE8BDC22-5B3A-5DC8-F702-8BBF3E4063E9}"/>
                </a:ext>
              </a:extLst>
            </p:cNvPr>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3" name="Google Shape;1173;p53">
              <a:extLst>
                <a:ext uri="{FF2B5EF4-FFF2-40B4-BE49-F238E27FC236}">
                  <a16:creationId xmlns:a16="http://schemas.microsoft.com/office/drawing/2014/main" id="{000949FB-5932-BDB4-FB4D-51611FE631B7}"/>
                </a:ext>
              </a:extLst>
            </p:cNvPr>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4" name="Google Shape;1174;p53">
              <a:extLst>
                <a:ext uri="{FF2B5EF4-FFF2-40B4-BE49-F238E27FC236}">
                  <a16:creationId xmlns:a16="http://schemas.microsoft.com/office/drawing/2014/main" id="{FABBB7AC-CAAA-2448-3C4A-CC632621720E}"/>
                </a:ext>
              </a:extLst>
            </p:cNvPr>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5" name="Google Shape;1175;p53">
              <a:extLst>
                <a:ext uri="{FF2B5EF4-FFF2-40B4-BE49-F238E27FC236}">
                  <a16:creationId xmlns:a16="http://schemas.microsoft.com/office/drawing/2014/main" id="{F5FBC25F-5614-11A7-3A09-617264D0D4B4}"/>
                </a:ext>
              </a:extLst>
            </p:cNvPr>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6" name="Google Shape;1176;p53">
              <a:extLst>
                <a:ext uri="{FF2B5EF4-FFF2-40B4-BE49-F238E27FC236}">
                  <a16:creationId xmlns:a16="http://schemas.microsoft.com/office/drawing/2014/main" id="{31E353D6-F4CC-F517-6070-670C7DE79F41}"/>
                </a:ext>
              </a:extLst>
            </p:cNvPr>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7" name="Google Shape;1177;p53">
              <a:extLst>
                <a:ext uri="{FF2B5EF4-FFF2-40B4-BE49-F238E27FC236}">
                  <a16:creationId xmlns:a16="http://schemas.microsoft.com/office/drawing/2014/main" id="{FFACE9B3-3BC6-F9F2-14F4-5A5018A88FEF}"/>
                </a:ext>
              </a:extLst>
            </p:cNvPr>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sp>
        <p:nvSpPr>
          <p:cNvPr id="5" name="Subtitle 4">
            <a:extLst>
              <a:ext uri="{FF2B5EF4-FFF2-40B4-BE49-F238E27FC236}">
                <a16:creationId xmlns:a16="http://schemas.microsoft.com/office/drawing/2014/main" id="{8D67C381-BE23-39BF-CB56-D5C660CBED74}"/>
              </a:ext>
            </a:extLst>
          </p:cNvPr>
          <p:cNvSpPr>
            <a:spLocks noGrp="1"/>
          </p:cNvSpPr>
          <p:nvPr>
            <p:ph type="subTitle" idx="1"/>
          </p:nvPr>
        </p:nvSpPr>
        <p:spPr>
          <a:xfrm>
            <a:off x="1325824" y="1008136"/>
            <a:ext cx="6492352" cy="1044904"/>
          </a:xfrm>
        </p:spPr>
        <p:txBody>
          <a:bodyPr/>
          <a:lstStyle/>
          <a:p>
            <a:pPr marL="139700" indent="0" algn="just">
              <a:buNone/>
            </a:pPr>
            <a:r>
              <a:rPr lang="es-NI" dirty="0">
                <a:latin typeface="Aptos" panose="020B0004020202020204" pitchFamily="34" charset="0"/>
              </a:rPr>
              <a:t>Programacion orientada a objetos o POO es un paradigma basado en la capacidad de utilizar objetos para agilizar sistemas grandes  a través de relaciones o interacciones en los diferentes componentes del sistema.</a:t>
            </a:r>
          </a:p>
        </p:txBody>
      </p:sp>
      <p:pic>
        <p:nvPicPr>
          <p:cNvPr id="6146" name="Picture 2" descr="Qué es la Programación Orientada a Objetos?">
            <a:extLst>
              <a:ext uri="{FF2B5EF4-FFF2-40B4-BE49-F238E27FC236}">
                <a16:creationId xmlns:a16="http://schemas.microsoft.com/office/drawing/2014/main" id="{FA178A7B-66DA-33D4-B24C-4393F4A63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340" y="2077796"/>
            <a:ext cx="3629722" cy="27222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2148BD2-218F-BC67-443B-C48571EAA7F4}"/>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17</a:t>
            </a:fld>
            <a:endParaRPr lang="es-NI" dirty="0">
              <a:solidFill>
                <a:schemeClr val="tx1"/>
              </a:solidFill>
            </a:endParaRPr>
          </a:p>
        </p:txBody>
      </p:sp>
    </p:spTree>
    <p:extLst>
      <p:ext uri="{BB962C8B-B14F-4D97-AF65-F5344CB8AC3E}">
        <p14:creationId xmlns:p14="http://schemas.microsoft.com/office/powerpoint/2010/main" val="1453665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Claves de POO</a:t>
            </a:r>
          </a:p>
        </p:txBody>
      </p:sp>
      <p:grpSp>
        <p:nvGrpSpPr>
          <p:cNvPr id="1151" name="Google Shape;1151;p53"/>
          <p:cNvGrpSpPr/>
          <p:nvPr/>
        </p:nvGrpSpPr>
        <p:grpSpPr>
          <a:xfrm rot="10800000" flipH="1">
            <a:off x="7955535" y="-419511"/>
            <a:ext cx="859664" cy="2991249"/>
            <a:chOff x="3117442" y="2754471"/>
            <a:chExt cx="447369" cy="1556645"/>
          </a:xfrm>
        </p:grpSpPr>
        <p:sp>
          <p:nvSpPr>
            <p:cNvPr id="1152" name="Google Shape;1152;p5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3" name="Google Shape;1153;p5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4" name="Google Shape;1154;p5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5" name="Google Shape;1155;p5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6" name="Google Shape;1156;p5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7" name="Google Shape;1157;p5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8" name="Google Shape;1158;p5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59" name="Google Shape;1159;p53"/>
          <p:cNvGrpSpPr/>
          <p:nvPr/>
        </p:nvGrpSpPr>
        <p:grpSpPr>
          <a:xfrm rot="-5400000">
            <a:off x="569641" y="3183714"/>
            <a:ext cx="686206" cy="3134263"/>
            <a:chOff x="66225" y="-562502"/>
            <a:chExt cx="686206" cy="3134263"/>
          </a:xfrm>
        </p:grpSpPr>
        <p:grpSp>
          <p:nvGrpSpPr>
            <p:cNvPr id="1160" name="Google Shape;1160;p53"/>
            <p:cNvGrpSpPr/>
            <p:nvPr/>
          </p:nvGrpSpPr>
          <p:grpSpPr>
            <a:xfrm rot="10800000" flipH="1">
              <a:off x="66225" y="-562502"/>
              <a:ext cx="258777" cy="3134263"/>
              <a:chOff x="9" y="2835115"/>
              <a:chExt cx="134668" cy="1631069"/>
            </a:xfrm>
          </p:grpSpPr>
          <p:sp>
            <p:nvSpPr>
              <p:cNvPr id="1161" name="Google Shape;1161;p53"/>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2" name="Google Shape;1162;p53"/>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3" name="Google Shape;1163;p53"/>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4" name="Google Shape;1164;p53"/>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65" name="Google Shape;1165;p53"/>
            <p:cNvGrpSpPr/>
            <p:nvPr/>
          </p:nvGrpSpPr>
          <p:grpSpPr>
            <a:xfrm rot="10800000" flipH="1">
              <a:off x="360086" y="-444000"/>
              <a:ext cx="392345" cy="2299752"/>
              <a:chOff x="4792514" y="3108715"/>
              <a:chExt cx="204176" cy="1196790"/>
            </a:xfrm>
          </p:grpSpPr>
          <p:sp>
            <p:nvSpPr>
              <p:cNvPr id="1166" name="Google Shape;1166;p53"/>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7" name="Google Shape;1167;p53"/>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8" name="Google Shape;1168;p53"/>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grpSp>
        <p:nvGrpSpPr>
          <p:cNvPr id="1169" name="Google Shape;1169;p53"/>
          <p:cNvGrpSpPr/>
          <p:nvPr/>
        </p:nvGrpSpPr>
        <p:grpSpPr>
          <a:xfrm rot="10800000">
            <a:off x="385333" y="3"/>
            <a:ext cx="788988" cy="2549637"/>
            <a:chOff x="2474121" y="2891575"/>
            <a:chExt cx="439279" cy="1419541"/>
          </a:xfrm>
        </p:grpSpPr>
        <p:sp>
          <p:nvSpPr>
            <p:cNvPr id="1170" name="Google Shape;1170;p5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1" name="Google Shape;1171;p5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2" name="Google Shape;1172;p5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3" name="Google Shape;1173;p5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4" name="Google Shape;1174;p5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5" name="Google Shape;1175;p5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6" name="Google Shape;1176;p5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7" name="Google Shape;1177;p5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sp>
        <p:nvSpPr>
          <p:cNvPr id="5" name="Subtitle 4">
            <a:extLst>
              <a:ext uri="{FF2B5EF4-FFF2-40B4-BE49-F238E27FC236}">
                <a16:creationId xmlns:a16="http://schemas.microsoft.com/office/drawing/2014/main" id="{95D11A15-6F41-1F50-5C33-FE3CE3265558}"/>
              </a:ext>
            </a:extLst>
          </p:cNvPr>
          <p:cNvSpPr>
            <a:spLocks noGrp="1"/>
          </p:cNvSpPr>
          <p:nvPr>
            <p:ph type="subTitle" idx="1"/>
          </p:nvPr>
        </p:nvSpPr>
        <p:spPr>
          <a:xfrm>
            <a:off x="1325824" y="1008136"/>
            <a:ext cx="6492352" cy="1044904"/>
          </a:xfrm>
        </p:spPr>
        <p:txBody>
          <a:bodyPr/>
          <a:lstStyle/>
          <a:p>
            <a:pPr marL="139700" indent="0" algn="just">
              <a:buNone/>
            </a:pPr>
            <a:r>
              <a:rPr lang="es-NI" sz="1600" dirty="0">
                <a:effectLst/>
                <a:latin typeface="Aptos" panose="020B0004020202020204" pitchFamily="34" charset="0"/>
                <a:ea typeface="Aptos" panose="020B0004020202020204" pitchFamily="34" charset="0"/>
                <a:cs typeface="Times New Roman" panose="02020603050405020304" pitchFamily="18" charset="0"/>
              </a:rPr>
              <a:t>En este enfoque, cada una de estas entidades se convierte en un objeto, con propiedades (datos) y comportamientos (funcionalidades).</a:t>
            </a:r>
            <a:endParaRPr lang="es-NI" sz="1200" dirty="0"/>
          </a:p>
        </p:txBody>
      </p:sp>
      <p:pic>
        <p:nvPicPr>
          <p:cNvPr id="6148" name="Picture 4" descr="Orientación a objetos - Javascript en español">
            <a:extLst>
              <a:ext uri="{FF2B5EF4-FFF2-40B4-BE49-F238E27FC236}">
                <a16:creationId xmlns:a16="http://schemas.microsoft.com/office/drawing/2014/main" id="{EF42AE8D-FCF8-8D47-8882-0A52FA415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945" y="2350110"/>
            <a:ext cx="4308511" cy="21542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065CDB-37A3-E32F-7A0C-BDEEFC13ADBA}"/>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18</a:t>
            </a:fld>
            <a:endParaRPr lang="es-NI"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5">
          <a:extLst>
            <a:ext uri="{FF2B5EF4-FFF2-40B4-BE49-F238E27FC236}">
              <a16:creationId xmlns:a16="http://schemas.microsoft.com/office/drawing/2014/main" id="{BD18D402-7952-8922-FA08-0C1A317FA8BC}"/>
            </a:ext>
          </a:extLst>
        </p:cNvPr>
        <p:cNvGrpSpPr/>
        <p:nvPr/>
      </p:nvGrpSpPr>
      <p:grpSpPr>
        <a:xfrm>
          <a:off x="0" y="0"/>
          <a:ext cx="0" cy="0"/>
          <a:chOff x="0" y="0"/>
          <a:chExt cx="0" cy="0"/>
        </a:xfrm>
      </p:grpSpPr>
      <p:sp>
        <p:nvSpPr>
          <p:cNvPr id="1146" name="Google Shape;1146;p53">
            <a:extLst>
              <a:ext uri="{FF2B5EF4-FFF2-40B4-BE49-F238E27FC236}">
                <a16:creationId xmlns:a16="http://schemas.microsoft.com/office/drawing/2014/main" id="{225660D8-0223-9CEF-1F8B-BFAF7DC40B6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Clases, objetos e instancias</a:t>
            </a:r>
          </a:p>
        </p:txBody>
      </p:sp>
      <p:grpSp>
        <p:nvGrpSpPr>
          <p:cNvPr id="1151" name="Google Shape;1151;p53">
            <a:extLst>
              <a:ext uri="{FF2B5EF4-FFF2-40B4-BE49-F238E27FC236}">
                <a16:creationId xmlns:a16="http://schemas.microsoft.com/office/drawing/2014/main" id="{09BA2453-17D8-D196-BEE0-751BB222CCCF}"/>
              </a:ext>
            </a:extLst>
          </p:cNvPr>
          <p:cNvGrpSpPr/>
          <p:nvPr/>
        </p:nvGrpSpPr>
        <p:grpSpPr>
          <a:xfrm rot="10800000" flipH="1">
            <a:off x="7955535" y="-419511"/>
            <a:ext cx="859664" cy="2991249"/>
            <a:chOff x="3117442" y="2754471"/>
            <a:chExt cx="447369" cy="1556645"/>
          </a:xfrm>
        </p:grpSpPr>
        <p:sp>
          <p:nvSpPr>
            <p:cNvPr id="1152" name="Google Shape;1152;p53">
              <a:extLst>
                <a:ext uri="{FF2B5EF4-FFF2-40B4-BE49-F238E27FC236}">
                  <a16:creationId xmlns:a16="http://schemas.microsoft.com/office/drawing/2014/main" id="{DCD92980-40BE-4689-819E-4ECA1179369E}"/>
                </a:ext>
              </a:extLst>
            </p:cNvPr>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3" name="Google Shape;1153;p53">
              <a:extLst>
                <a:ext uri="{FF2B5EF4-FFF2-40B4-BE49-F238E27FC236}">
                  <a16:creationId xmlns:a16="http://schemas.microsoft.com/office/drawing/2014/main" id="{35FE5BA2-31D5-1BE1-7416-D157800A739C}"/>
                </a:ext>
              </a:extLst>
            </p:cNvPr>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4" name="Google Shape;1154;p53">
              <a:extLst>
                <a:ext uri="{FF2B5EF4-FFF2-40B4-BE49-F238E27FC236}">
                  <a16:creationId xmlns:a16="http://schemas.microsoft.com/office/drawing/2014/main" id="{DA4DAD65-41AE-A19B-141F-750CDC7D6F4E}"/>
                </a:ext>
              </a:extLst>
            </p:cNvPr>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5" name="Google Shape;1155;p53">
              <a:extLst>
                <a:ext uri="{FF2B5EF4-FFF2-40B4-BE49-F238E27FC236}">
                  <a16:creationId xmlns:a16="http://schemas.microsoft.com/office/drawing/2014/main" id="{01A0BBFA-7EBE-C1E8-45CB-EDF3ECD7B1BC}"/>
                </a:ext>
              </a:extLst>
            </p:cNvPr>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6" name="Google Shape;1156;p53">
              <a:extLst>
                <a:ext uri="{FF2B5EF4-FFF2-40B4-BE49-F238E27FC236}">
                  <a16:creationId xmlns:a16="http://schemas.microsoft.com/office/drawing/2014/main" id="{21D71698-B3D7-99F7-5DF6-9D2B3D4AC6A8}"/>
                </a:ext>
              </a:extLst>
            </p:cNvPr>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7" name="Google Shape;1157;p53">
              <a:extLst>
                <a:ext uri="{FF2B5EF4-FFF2-40B4-BE49-F238E27FC236}">
                  <a16:creationId xmlns:a16="http://schemas.microsoft.com/office/drawing/2014/main" id="{E9234F76-9FD8-C0E0-7DE1-6F4C5FBA8233}"/>
                </a:ext>
              </a:extLst>
            </p:cNvPr>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8" name="Google Shape;1158;p53">
              <a:extLst>
                <a:ext uri="{FF2B5EF4-FFF2-40B4-BE49-F238E27FC236}">
                  <a16:creationId xmlns:a16="http://schemas.microsoft.com/office/drawing/2014/main" id="{03A11D9F-AB2E-3D83-6E1B-0E9AC7226AEC}"/>
                </a:ext>
              </a:extLst>
            </p:cNvPr>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59" name="Google Shape;1159;p53">
            <a:extLst>
              <a:ext uri="{FF2B5EF4-FFF2-40B4-BE49-F238E27FC236}">
                <a16:creationId xmlns:a16="http://schemas.microsoft.com/office/drawing/2014/main" id="{27F0FF90-3D8E-6D55-9F85-FC1F76B02AE5}"/>
              </a:ext>
            </a:extLst>
          </p:cNvPr>
          <p:cNvGrpSpPr/>
          <p:nvPr/>
        </p:nvGrpSpPr>
        <p:grpSpPr>
          <a:xfrm rot="-5400000">
            <a:off x="569641" y="3183714"/>
            <a:ext cx="686206" cy="3134263"/>
            <a:chOff x="66225" y="-562502"/>
            <a:chExt cx="686206" cy="3134263"/>
          </a:xfrm>
        </p:grpSpPr>
        <p:grpSp>
          <p:nvGrpSpPr>
            <p:cNvPr id="1160" name="Google Shape;1160;p53">
              <a:extLst>
                <a:ext uri="{FF2B5EF4-FFF2-40B4-BE49-F238E27FC236}">
                  <a16:creationId xmlns:a16="http://schemas.microsoft.com/office/drawing/2014/main" id="{FF2F5725-EEE7-A826-E09B-4D119D226316}"/>
                </a:ext>
              </a:extLst>
            </p:cNvPr>
            <p:cNvGrpSpPr/>
            <p:nvPr/>
          </p:nvGrpSpPr>
          <p:grpSpPr>
            <a:xfrm rot="10800000" flipH="1">
              <a:off x="66225" y="-562502"/>
              <a:ext cx="258777" cy="3134263"/>
              <a:chOff x="9" y="2835115"/>
              <a:chExt cx="134668" cy="1631069"/>
            </a:xfrm>
          </p:grpSpPr>
          <p:sp>
            <p:nvSpPr>
              <p:cNvPr id="1161" name="Google Shape;1161;p53">
                <a:extLst>
                  <a:ext uri="{FF2B5EF4-FFF2-40B4-BE49-F238E27FC236}">
                    <a16:creationId xmlns:a16="http://schemas.microsoft.com/office/drawing/2014/main" id="{D45D2BF0-1692-4558-C5CA-18AD67D18341}"/>
                  </a:ext>
                </a:extLst>
              </p:cNvPr>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2" name="Google Shape;1162;p53">
                <a:extLst>
                  <a:ext uri="{FF2B5EF4-FFF2-40B4-BE49-F238E27FC236}">
                    <a16:creationId xmlns:a16="http://schemas.microsoft.com/office/drawing/2014/main" id="{C21A01D2-7D09-0654-D6B1-726DE5E34D75}"/>
                  </a:ext>
                </a:extLst>
              </p:cNvPr>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3" name="Google Shape;1163;p53">
                <a:extLst>
                  <a:ext uri="{FF2B5EF4-FFF2-40B4-BE49-F238E27FC236}">
                    <a16:creationId xmlns:a16="http://schemas.microsoft.com/office/drawing/2014/main" id="{99B08E09-400F-EDE0-4BD8-7070097B6AA2}"/>
                  </a:ext>
                </a:extLst>
              </p:cNvPr>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4" name="Google Shape;1164;p53">
                <a:extLst>
                  <a:ext uri="{FF2B5EF4-FFF2-40B4-BE49-F238E27FC236}">
                    <a16:creationId xmlns:a16="http://schemas.microsoft.com/office/drawing/2014/main" id="{DB1B39EA-938D-762C-4AB9-F2216D7B101B}"/>
                  </a:ext>
                </a:extLst>
              </p:cNvPr>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65" name="Google Shape;1165;p53">
              <a:extLst>
                <a:ext uri="{FF2B5EF4-FFF2-40B4-BE49-F238E27FC236}">
                  <a16:creationId xmlns:a16="http://schemas.microsoft.com/office/drawing/2014/main" id="{B6199A03-149E-1F00-910E-0DDB9482CB27}"/>
                </a:ext>
              </a:extLst>
            </p:cNvPr>
            <p:cNvGrpSpPr/>
            <p:nvPr/>
          </p:nvGrpSpPr>
          <p:grpSpPr>
            <a:xfrm rot="10800000" flipH="1">
              <a:off x="360086" y="-444000"/>
              <a:ext cx="392345" cy="2299752"/>
              <a:chOff x="4792514" y="3108715"/>
              <a:chExt cx="204176" cy="1196790"/>
            </a:xfrm>
          </p:grpSpPr>
          <p:sp>
            <p:nvSpPr>
              <p:cNvPr id="1166" name="Google Shape;1166;p53">
                <a:extLst>
                  <a:ext uri="{FF2B5EF4-FFF2-40B4-BE49-F238E27FC236}">
                    <a16:creationId xmlns:a16="http://schemas.microsoft.com/office/drawing/2014/main" id="{DB787A76-6AF3-56D0-4159-773E54EC8DB7}"/>
                  </a:ext>
                </a:extLst>
              </p:cNvPr>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7" name="Google Shape;1167;p53">
                <a:extLst>
                  <a:ext uri="{FF2B5EF4-FFF2-40B4-BE49-F238E27FC236}">
                    <a16:creationId xmlns:a16="http://schemas.microsoft.com/office/drawing/2014/main" id="{110EFEBD-0753-7286-6831-A6CD82B95908}"/>
                  </a:ext>
                </a:extLst>
              </p:cNvPr>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8" name="Google Shape;1168;p53">
                <a:extLst>
                  <a:ext uri="{FF2B5EF4-FFF2-40B4-BE49-F238E27FC236}">
                    <a16:creationId xmlns:a16="http://schemas.microsoft.com/office/drawing/2014/main" id="{1909C066-4A25-258A-214D-391531561B0C}"/>
                  </a:ext>
                </a:extLst>
              </p:cNvPr>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grpSp>
        <p:nvGrpSpPr>
          <p:cNvPr id="1169" name="Google Shape;1169;p53">
            <a:extLst>
              <a:ext uri="{FF2B5EF4-FFF2-40B4-BE49-F238E27FC236}">
                <a16:creationId xmlns:a16="http://schemas.microsoft.com/office/drawing/2014/main" id="{56276FDF-D90C-992F-FA48-55BCB509DDB8}"/>
              </a:ext>
            </a:extLst>
          </p:cNvPr>
          <p:cNvGrpSpPr/>
          <p:nvPr/>
        </p:nvGrpSpPr>
        <p:grpSpPr>
          <a:xfrm rot="10800000">
            <a:off x="385333" y="3"/>
            <a:ext cx="788988" cy="2549637"/>
            <a:chOff x="2474121" y="2891575"/>
            <a:chExt cx="439279" cy="1419541"/>
          </a:xfrm>
        </p:grpSpPr>
        <p:sp>
          <p:nvSpPr>
            <p:cNvPr id="1170" name="Google Shape;1170;p53">
              <a:extLst>
                <a:ext uri="{FF2B5EF4-FFF2-40B4-BE49-F238E27FC236}">
                  <a16:creationId xmlns:a16="http://schemas.microsoft.com/office/drawing/2014/main" id="{246F4702-71BC-99E0-0DA7-778F40E11FF8}"/>
                </a:ext>
              </a:extLst>
            </p:cNvPr>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1" name="Google Shape;1171;p53">
              <a:extLst>
                <a:ext uri="{FF2B5EF4-FFF2-40B4-BE49-F238E27FC236}">
                  <a16:creationId xmlns:a16="http://schemas.microsoft.com/office/drawing/2014/main" id="{30F69B66-A03C-A626-C9AB-41E4175EB215}"/>
                </a:ext>
              </a:extLst>
            </p:cNvPr>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2" name="Google Shape;1172;p53">
              <a:extLst>
                <a:ext uri="{FF2B5EF4-FFF2-40B4-BE49-F238E27FC236}">
                  <a16:creationId xmlns:a16="http://schemas.microsoft.com/office/drawing/2014/main" id="{3C696B2B-AFE9-07A1-DAF6-AE3BD5572A26}"/>
                </a:ext>
              </a:extLst>
            </p:cNvPr>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3" name="Google Shape;1173;p53">
              <a:extLst>
                <a:ext uri="{FF2B5EF4-FFF2-40B4-BE49-F238E27FC236}">
                  <a16:creationId xmlns:a16="http://schemas.microsoft.com/office/drawing/2014/main" id="{E53C4B8B-FA4F-3563-2A24-AD7089DAD02C}"/>
                </a:ext>
              </a:extLst>
            </p:cNvPr>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4" name="Google Shape;1174;p53">
              <a:extLst>
                <a:ext uri="{FF2B5EF4-FFF2-40B4-BE49-F238E27FC236}">
                  <a16:creationId xmlns:a16="http://schemas.microsoft.com/office/drawing/2014/main" id="{AFD194E8-144C-8297-5FA8-FB92318FA47C}"/>
                </a:ext>
              </a:extLst>
            </p:cNvPr>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5" name="Google Shape;1175;p53">
              <a:extLst>
                <a:ext uri="{FF2B5EF4-FFF2-40B4-BE49-F238E27FC236}">
                  <a16:creationId xmlns:a16="http://schemas.microsoft.com/office/drawing/2014/main" id="{D0433525-8E41-03D9-E07E-0AAF64A4719C}"/>
                </a:ext>
              </a:extLst>
            </p:cNvPr>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6" name="Google Shape;1176;p53">
              <a:extLst>
                <a:ext uri="{FF2B5EF4-FFF2-40B4-BE49-F238E27FC236}">
                  <a16:creationId xmlns:a16="http://schemas.microsoft.com/office/drawing/2014/main" id="{74F42B27-E105-1582-3B8A-BE2ED114ED9F}"/>
                </a:ext>
              </a:extLst>
            </p:cNvPr>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7" name="Google Shape;1177;p53">
              <a:extLst>
                <a:ext uri="{FF2B5EF4-FFF2-40B4-BE49-F238E27FC236}">
                  <a16:creationId xmlns:a16="http://schemas.microsoft.com/office/drawing/2014/main" id="{BCD99C25-01FC-B154-4B28-8C5D5AB5E78B}"/>
                </a:ext>
              </a:extLst>
            </p:cNvPr>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sp>
        <p:nvSpPr>
          <p:cNvPr id="5" name="Subtitle 4">
            <a:extLst>
              <a:ext uri="{FF2B5EF4-FFF2-40B4-BE49-F238E27FC236}">
                <a16:creationId xmlns:a16="http://schemas.microsoft.com/office/drawing/2014/main" id="{096DF300-2B33-B30B-500F-691ED11F74E7}"/>
              </a:ext>
            </a:extLst>
          </p:cNvPr>
          <p:cNvSpPr>
            <a:spLocks noGrp="1"/>
          </p:cNvSpPr>
          <p:nvPr>
            <p:ph type="subTitle" idx="1"/>
          </p:nvPr>
        </p:nvSpPr>
        <p:spPr>
          <a:xfrm>
            <a:off x="1325824" y="1008136"/>
            <a:ext cx="6492352" cy="1044904"/>
          </a:xfrm>
        </p:spPr>
        <p:txBody>
          <a:bodyPr/>
          <a:lstStyle/>
          <a:p>
            <a:pPr marL="139700" indent="0" algn="just">
              <a:buNone/>
            </a:pPr>
            <a:r>
              <a:rPr lang="es-NI" dirty="0">
                <a:latin typeface="Aptos" panose="020B0004020202020204" pitchFamily="34" charset="0"/>
              </a:rPr>
              <a:t>Las clases son una plantilla que permite tener objetos donde cada uno de estos, pueden tener atributos y atributos que son exclusivos de cada objeto. Un ejemplo seria:</a:t>
            </a:r>
          </a:p>
        </p:txBody>
      </p:sp>
      <p:pic>
        <p:nvPicPr>
          <p:cNvPr id="2" name="Imagen 4">
            <a:extLst>
              <a:ext uri="{FF2B5EF4-FFF2-40B4-BE49-F238E27FC236}">
                <a16:creationId xmlns:a16="http://schemas.microsoft.com/office/drawing/2014/main" id="{697B9827-9DE2-9443-667D-EF3E427D59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8582" y="2053017"/>
            <a:ext cx="3886835" cy="2565400"/>
          </a:xfrm>
          <a:prstGeom prst="rect">
            <a:avLst/>
          </a:prstGeom>
          <a:noFill/>
        </p:spPr>
      </p:pic>
      <p:sp>
        <p:nvSpPr>
          <p:cNvPr id="4" name="TextBox 3">
            <a:extLst>
              <a:ext uri="{FF2B5EF4-FFF2-40B4-BE49-F238E27FC236}">
                <a16:creationId xmlns:a16="http://schemas.microsoft.com/office/drawing/2014/main" id="{07652061-9E89-66EE-5EA0-5422B7E6FEE2}"/>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19</a:t>
            </a:fld>
            <a:endParaRPr lang="es-NI" dirty="0">
              <a:solidFill>
                <a:schemeClr val="tx1"/>
              </a:solidFill>
            </a:endParaRPr>
          </a:p>
        </p:txBody>
      </p:sp>
    </p:spTree>
    <p:extLst>
      <p:ext uri="{BB962C8B-B14F-4D97-AF65-F5344CB8AC3E}">
        <p14:creationId xmlns:p14="http://schemas.microsoft.com/office/powerpoint/2010/main" val="58973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2554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Presentan</a:t>
            </a:r>
          </a:p>
        </p:txBody>
      </p:sp>
      <p:graphicFrame>
        <p:nvGraphicFramePr>
          <p:cNvPr id="838" name="Google Shape;838;p37"/>
          <p:cNvGraphicFramePr/>
          <p:nvPr>
            <p:extLst>
              <p:ext uri="{D42A27DB-BD31-4B8C-83A1-F6EECF244321}">
                <p14:modId xmlns:p14="http://schemas.microsoft.com/office/powerpoint/2010/main" val="2982587427"/>
              </p:ext>
            </p:extLst>
          </p:nvPr>
        </p:nvGraphicFramePr>
        <p:xfrm>
          <a:off x="720000" y="973120"/>
          <a:ext cx="7704000" cy="3671019"/>
        </p:xfrm>
        <a:graphic>
          <a:graphicData uri="http://schemas.openxmlformats.org/drawingml/2006/table">
            <a:tbl>
              <a:tblPr>
                <a:noFill/>
                <a:tableStyleId>{D8774B98-9586-474D-91AE-C018A344927D}</a:tableStyleId>
              </a:tblPr>
              <a:tblGrid>
                <a:gridCol w="5379717">
                  <a:extLst>
                    <a:ext uri="{9D8B030D-6E8A-4147-A177-3AD203B41FA5}">
                      <a16:colId xmlns:a16="http://schemas.microsoft.com/office/drawing/2014/main" val="20000"/>
                    </a:ext>
                  </a:extLst>
                </a:gridCol>
                <a:gridCol w="2324283">
                  <a:extLst>
                    <a:ext uri="{9D8B030D-6E8A-4147-A177-3AD203B41FA5}">
                      <a16:colId xmlns:a16="http://schemas.microsoft.com/office/drawing/2014/main" val="20001"/>
                    </a:ext>
                  </a:extLst>
                </a:gridCol>
              </a:tblGrid>
              <a:tr h="359100">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Bryand Iván Castillo Flores.</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2024-1926U</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67991">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Mateo Alfonso Rodríguez Sánchez.</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2024-1875U</a:t>
                      </a: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67991">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Carlos Fernando Espinoza Carcache.</a:t>
                      </a: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2024-2025U</a:t>
                      </a: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629828435"/>
                  </a:ext>
                </a:extLst>
              </a:tr>
              <a:tr h="367991">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Miguel Ángel Largaespada Martínez.</a:t>
                      </a: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2024-2030U</a:t>
                      </a: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87008229"/>
                  </a:ext>
                </a:extLst>
              </a:tr>
              <a:tr h="367991">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Bryan Joseph Parrales Hernández.</a:t>
                      </a: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2024-2045U</a:t>
                      </a: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688663676"/>
                  </a:ext>
                </a:extLst>
              </a:tr>
              <a:tr h="367991">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José Alfredo Bravo Castillo.</a:t>
                      </a: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2024-2002U</a:t>
                      </a: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33594632"/>
                  </a:ext>
                </a:extLst>
              </a:tr>
              <a:tr h="367991">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Yazer Enrique Condor Sevilla.</a:t>
                      </a: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2024-1861U</a:t>
                      </a: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859683913"/>
                  </a:ext>
                </a:extLst>
              </a:tr>
              <a:tr h="367991">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Nathalie Norelis Silva Vallecillo.</a:t>
                      </a: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2024-1802U</a:t>
                      </a: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923588797"/>
                  </a:ext>
                </a:extLst>
              </a:tr>
              <a:tr h="367991">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Luis Ernesto Malespín Areas.</a:t>
                      </a: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2024-1811U</a:t>
                      </a: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2076181189"/>
                  </a:ext>
                </a:extLst>
              </a:tr>
              <a:tr h="367991">
                <a:tc>
                  <a:txBody>
                    <a:bodyPr/>
                    <a:lstStyle/>
                    <a:p>
                      <a:pPr marL="0" lvl="0" indent="0" algn="ctr" rtl="0">
                        <a:spcBef>
                          <a:spcPts val="0"/>
                        </a:spcBef>
                        <a:spcAft>
                          <a:spcPts val="0"/>
                        </a:spcAft>
                        <a:buNone/>
                      </a:pPr>
                      <a:r>
                        <a:rPr lang="es-NI" sz="1100" noProof="0" dirty="0">
                          <a:solidFill>
                            <a:schemeClr val="dk1"/>
                          </a:solidFill>
                          <a:latin typeface="Anton"/>
                          <a:ea typeface="Anton"/>
                          <a:cs typeface="Anton"/>
                          <a:sym typeface="Anton"/>
                        </a:rPr>
                        <a:t>Marcelo Andrés Gutiérrez Hernández.</a:t>
                      </a:r>
                    </a:p>
                  </a:txBody>
                  <a:tcPr marL="91425" marR="91425" marT="91425" marB="91425">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s-NI" sz="1000" noProof="0" dirty="0">
                          <a:solidFill>
                            <a:schemeClr val="dk1"/>
                          </a:solidFill>
                          <a:latin typeface="Aptos" panose="020B0004020202020204" pitchFamily="34" charset="0"/>
                          <a:ea typeface="Catamaran"/>
                          <a:cs typeface="Catamaran"/>
                          <a:sym typeface="Catamaran"/>
                        </a:rPr>
                        <a:t>2024-2014U</a:t>
                      </a:r>
                    </a:p>
                  </a:txBody>
                  <a:tcPr marL="91425" marR="91425" marT="91425" marB="91425">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490118406"/>
                  </a:ext>
                </a:extLst>
              </a:tr>
            </a:tbl>
          </a:graphicData>
        </a:graphic>
      </p:graphicFrame>
      <p:sp>
        <p:nvSpPr>
          <p:cNvPr id="2" name="TextBox 1">
            <a:extLst>
              <a:ext uri="{FF2B5EF4-FFF2-40B4-BE49-F238E27FC236}">
                <a16:creationId xmlns:a16="http://schemas.microsoft.com/office/drawing/2014/main" id="{03396715-3663-A107-3782-F63EE27021F3}"/>
              </a:ext>
            </a:extLst>
          </p:cNvPr>
          <p:cNvSpPr txBox="1"/>
          <p:nvPr/>
        </p:nvSpPr>
        <p:spPr>
          <a:xfrm>
            <a:off x="8519532" y="4638908"/>
            <a:ext cx="301083" cy="312234"/>
          </a:xfrm>
          <a:prstGeom prst="rect">
            <a:avLst/>
          </a:prstGeom>
          <a:noFill/>
        </p:spPr>
        <p:txBody>
          <a:bodyPr wrap="square" rtlCol="0">
            <a:spAutoFit/>
          </a:bodyPr>
          <a:lstStyle/>
          <a:p>
            <a:fld id="{51F3097D-A150-43A7-9773-47A8B486FF8C}" type="slidenum">
              <a:rPr lang="es-NI" smtClean="0">
                <a:solidFill>
                  <a:schemeClr val="tx1"/>
                </a:solidFill>
              </a:rPr>
              <a:t>2</a:t>
            </a:fld>
            <a:endParaRPr lang="es-NI"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5">
          <a:extLst>
            <a:ext uri="{FF2B5EF4-FFF2-40B4-BE49-F238E27FC236}">
              <a16:creationId xmlns:a16="http://schemas.microsoft.com/office/drawing/2014/main" id="{A1440E47-94D2-03E9-0DD7-E15987C21DC4}"/>
            </a:ext>
          </a:extLst>
        </p:cNvPr>
        <p:cNvGrpSpPr/>
        <p:nvPr/>
      </p:nvGrpSpPr>
      <p:grpSpPr>
        <a:xfrm>
          <a:off x="0" y="0"/>
          <a:ext cx="0" cy="0"/>
          <a:chOff x="0" y="0"/>
          <a:chExt cx="0" cy="0"/>
        </a:xfrm>
      </p:grpSpPr>
      <p:sp>
        <p:nvSpPr>
          <p:cNvPr id="1146" name="Google Shape;1146;p53">
            <a:extLst>
              <a:ext uri="{FF2B5EF4-FFF2-40B4-BE49-F238E27FC236}">
                <a16:creationId xmlns:a16="http://schemas.microsoft.com/office/drawing/2014/main" id="{8610D960-A3A2-E5F6-179B-7CD5009E0BCC}"/>
              </a:ext>
            </a:extLst>
          </p:cNvPr>
          <p:cNvSpPr txBox="1">
            <a:spLocks noGrp="1"/>
          </p:cNvSpPr>
          <p:nvPr>
            <p:ph type="title"/>
          </p:nvPr>
        </p:nvSpPr>
        <p:spPr>
          <a:xfrm>
            <a:off x="3315504" y="406219"/>
            <a:ext cx="24988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Pilares del POO</a:t>
            </a:r>
          </a:p>
        </p:txBody>
      </p:sp>
      <p:grpSp>
        <p:nvGrpSpPr>
          <p:cNvPr id="1151" name="Google Shape;1151;p53">
            <a:extLst>
              <a:ext uri="{FF2B5EF4-FFF2-40B4-BE49-F238E27FC236}">
                <a16:creationId xmlns:a16="http://schemas.microsoft.com/office/drawing/2014/main" id="{B076047A-776E-1228-FEEE-DA77E307EDE7}"/>
              </a:ext>
            </a:extLst>
          </p:cNvPr>
          <p:cNvGrpSpPr/>
          <p:nvPr/>
        </p:nvGrpSpPr>
        <p:grpSpPr>
          <a:xfrm rot="10800000" flipH="1">
            <a:off x="7955535" y="-419511"/>
            <a:ext cx="859664" cy="2991249"/>
            <a:chOff x="3117442" y="2754471"/>
            <a:chExt cx="447369" cy="1556645"/>
          </a:xfrm>
        </p:grpSpPr>
        <p:sp>
          <p:nvSpPr>
            <p:cNvPr id="1152" name="Google Shape;1152;p53">
              <a:extLst>
                <a:ext uri="{FF2B5EF4-FFF2-40B4-BE49-F238E27FC236}">
                  <a16:creationId xmlns:a16="http://schemas.microsoft.com/office/drawing/2014/main" id="{61B10D9D-7260-4B7E-B802-E7F80F43A389}"/>
                </a:ext>
              </a:extLst>
            </p:cNvPr>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3" name="Google Shape;1153;p53">
              <a:extLst>
                <a:ext uri="{FF2B5EF4-FFF2-40B4-BE49-F238E27FC236}">
                  <a16:creationId xmlns:a16="http://schemas.microsoft.com/office/drawing/2014/main" id="{CB534962-C0ED-79E7-098F-B0F0CB7FDD6A}"/>
                </a:ext>
              </a:extLst>
            </p:cNvPr>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4" name="Google Shape;1154;p53">
              <a:extLst>
                <a:ext uri="{FF2B5EF4-FFF2-40B4-BE49-F238E27FC236}">
                  <a16:creationId xmlns:a16="http://schemas.microsoft.com/office/drawing/2014/main" id="{AF3BD352-5B94-AC25-9E52-025C35DFF0AB}"/>
                </a:ext>
              </a:extLst>
            </p:cNvPr>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5" name="Google Shape;1155;p53">
              <a:extLst>
                <a:ext uri="{FF2B5EF4-FFF2-40B4-BE49-F238E27FC236}">
                  <a16:creationId xmlns:a16="http://schemas.microsoft.com/office/drawing/2014/main" id="{1A54971D-0FAE-9C85-3367-6125B4827C7F}"/>
                </a:ext>
              </a:extLst>
            </p:cNvPr>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6" name="Google Shape;1156;p53">
              <a:extLst>
                <a:ext uri="{FF2B5EF4-FFF2-40B4-BE49-F238E27FC236}">
                  <a16:creationId xmlns:a16="http://schemas.microsoft.com/office/drawing/2014/main" id="{D0FFD6B6-0D36-86B6-D45A-3645BFCFC06E}"/>
                </a:ext>
              </a:extLst>
            </p:cNvPr>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7" name="Google Shape;1157;p53">
              <a:extLst>
                <a:ext uri="{FF2B5EF4-FFF2-40B4-BE49-F238E27FC236}">
                  <a16:creationId xmlns:a16="http://schemas.microsoft.com/office/drawing/2014/main" id="{1C35164C-8597-9255-2FD7-A62EDA373FEC}"/>
                </a:ext>
              </a:extLst>
            </p:cNvPr>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8" name="Google Shape;1158;p53">
              <a:extLst>
                <a:ext uri="{FF2B5EF4-FFF2-40B4-BE49-F238E27FC236}">
                  <a16:creationId xmlns:a16="http://schemas.microsoft.com/office/drawing/2014/main" id="{D8302E21-94DC-12DF-E88C-4C4B7C1AB78A}"/>
                </a:ext>
              </a:extLst>
            </p:cNvPr>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59" name="Google Shape;1159;p53">
            <a:extLst>
              <a:ext uri="{FF2B5EF4-FFF2-40B4-BE49-F238E27FC236}">
                <a16:creationId xmlns:a16="http://schemas.microsoft.com/office/drawing/2014/main" id="{06EEE843-B40F-48D2-4E64-130AE4786F0A}"/>
              </a:ext>
            </a:extLst>
          </p:cNvPr>
          <p:cNvGrpSpPr/>
          <p:nvPr/>
        </p:nvGrpSpPr>
        <p:grpSpPr>
          <a:xfrm rot="-5400000">
            <a:off x="569641" y="3183714"/>
            <a:ext cx="686206" cy="3134263"/>
            <a:chOff x="66225" y="-562502"/>
            <a:chExt cx="686206" cy="3134263"/>
          </a:xfrm>
        </p:grpSpPr>
        <p:grpSp>
          <p:nvGrpSpPr>
            <p:cNvPr id="1160" name="Google Shape;1160;p53">
              <a:extLst>
                <a:ext uri="{FF2B5EF4-FFF2-40B4-BE49-F238E27FC236}">
                  <a16:creationId xmlns:a16="http://schemas.microsoft.com/office/drawing/2014/main" id="{EE4084AB-C0BC-50ED-AF0E-C1B6C01F90F4}"/>
                </a:ext>
              </a:extLst>
            </p:cNvPr>
            <p:cNvGrpSpPr/>
            <p:nvPr/>
          </p:nvGrpSpPr>
          <p:grpSpPr>
            <a:xfrm rot="10800000" flipH="1">
              <a:off x="66225" y="-562502"/>
              <a:ext cx="258777" cy="3134263"/>
              <a:chOff x="9" y="2835115"/>
              <a:chExt cx="134668" cy="1631069"/>
            </a:xfrm>
          </p:grpSpPr>
          <p:sp>
            <p:nvSpPr>
              <p:cNvPr id="1161" name="Google Shape;1161;p53">
                <a:extLst>
                  <a:ext uri="{FF2B5EF4-FFF2-40B4-BE49-F238E27FC236}">
                    <a16:creationId xmlns:a16="http://schemas.microsoft.com/office/drawing/2014/main" id="{48A6B204-74A7-CC6E-F26A-003174ABB0D2}"/>
                  </a:ext>
                </a:extLst>
              </p:cNvPr>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2" name="Google Shape;1162;p53">
                <a:extLst>
                  <a:ext uri="{FF2B5EF4-FFF2-40B4-BE49-F238E27FC236}">
                    <a16:creationId xmlns:a16="http://schemas.microsoft.com/office/drawing/2014/main" id="{5AB37B00-04D0-6EEF-3008-6857EBDB2C2C}"/>
                  </a:ext>
                </a:extLst>
              </p:cNvPr>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3" name="Google Shape;1163;p53">
                <a:extLst>
                  <a:ext uri="{FF2B5EF4-FFF2-40B4-BE49-F238E27FC236}">
                    <a16:creationId xmlns:a16="http://schemas.microsoft.com/office/drawing/2014/main" id="{2A050BB2-7B9E-CBBF-3EF9-1CF10CCB98F1}"/>
                  </a:ext>
                </a:extLst>
              </p:cNvPr>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4" name="Google Shape;1164;p53">
                <a:extLst>
                  <a:ext uri="{FF2B5EF4-FFF2-40B4-BE49-F238E27FC236}">
                    <a16:creationId xmlns:a16="http://schemas.microsoft.com/office/drawing/2014/main" id="{BA55D22A-8315-B981-CA05-F58E1670C2D8}"/>
                  </a:ext>
                </a:extLst>
              </p:cNvPr>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65" name="Google Shape;1165;p53">
              <a:extLst>
                <a:ext uri="{FF2B5EF4-FFF2-40B4-BE49-F238E27FC236}">
                  <a16:creationId xmlns:a16="http://schemas.microsoft.com/office/drawing/2014/main" id="{9F68BB8D-AD7F-DA16-1146-4D28B1114D61}"/>
                </a:ext>
              </a:extLst>
            </p:cNvPr>
            <p:cNvGrpSpPr/>
            <p:nvPr/>
          </p:nvGrpSpPr>
          <p:grpSpPr>
            <a:xfrm rot="10800000" flipH="1">
              <a:off x="360086" y="-444000"/>
              <a:ext cx="392345" cy="2299752"/>
              <a:chOff x="4792514" y="3108715"/>
              <a:chExt cx="204176" cy="1196790"/>
            </a:xfrm>
          </p:grpSpPr>
          <p:sp>
            <p:nvSpPr>
              <p:cNvPr id="1166" name="Google Shape;1166;p53">
                <a:extLst>
                  <a:ext uri="{FF2B5EF4-FFF2-40B4-BE49-F238E27FC236}">
                    <a16:creationId xmlns:a16="http://schemas.microsoft.com/office/drawing/2014/main" id="{9411CA57-B9F4-3A27-C6E3-3DA36978F0C3}"/>
                  </a:ext>
                </a:extLst>
              </p:cNvPr>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7" name="Google Shape;1167;p53">
                <a:extLst>
                  <a:ext uri="{FF2B5EF4-FFF2-40B4-BE49-F238E27FC236}">
                    <a16:creationId xmlns:a16="http://schemas.microsoft.com/office/drawing/2014/main" id="{FE3E350D-66DA-8B45-6D00-FC649B582C85}"/>
                  </a:ext>
                </a:extLst>
              </p:cNvPr>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8" name="Google Shape;1168;p53">
                <a:extLst>
                  <a:ext uri="{FF2B5EF4-FFF2-40B4-BE49-F238E27FC236}">
                    <a16:creationId xmlns:a16="http://schemas.microsoft.com/office/drawing/2014/main" id="{CF9ED9C6-04D6-8661-5824-07CFD4DFEE9B}"/>
                  </a:ext>
                </a:extLst>
              </p:cNvPr>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grpSp>
        <p:nvGrpSpPr>
          <p:cNvPr id="1169" name="Google Shape;1169;p53">
            <a:extLst>
              <a:ext uri="{FF2B5EF4-FFF2-40B4-BE49-F238E27FC236}">
                <a16:creationId xmlns:a16="http://schemas.microsoft.com/office/drawing/2014/main" id="{6167803E-3D49-7EC3-676B-2EFB61BAFFD5}"/>
              </a:ext>
            </a:extLst>
          </p:cNvPr>
          <p:cNvGrpSpPr/>
          <p:nvPr/>
        </p:nvGrpSpPr>
        <p:grpSpPr>
          <a:xfrm rot="10800000">
            <a:off x="385333" y="3"/>
            <a:ext cx="788988" cy="2549637"/>
            <a:chOff x="2474121" y="2891575"/>
            <a:chExt cx="439279" cy="1419541"/>
          </a:xfrm>
        </p:grpSpPr>
        <p:sp>
          <p:nvSpPr>
            <p:cNvPr id="1170" name="Google Shape;1170;p53">
              <a:extLst>
                <a:ext uri="{FF2B5EF4-FFF2-40B4-BE49-F238E27FC236}">
                  <a16:creationId xmlns:a16="http://schemas.microsoft.com/office/drawing/2014/main" id="{C37593DC-2B96-2E49-14E5-63BCE3B98DFA}"/>
                </a:ext>
              </a:extLst>
            </p:cNvPr>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1" name="Google Shape;1171;p53">
              <a:extLst>
                <a:ext uri="{FF2B5EF4-FFF2-40B4-BE49-F238E27FC236}">
                  <a16:creationId xmlns:a16="http://schemas.microsoft.com/office/drawing/2014/main" id="{1FC2528F-06F7-3D75-4693-424532A82B16}"/>
                </a:ext>
              </a:extLst>
            </p:cNvPr>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2" name="Google Shape;1172;p53">
              <a:extLst>
                <a:ext uri="{FF2B5EF4-FFF2-40B4-BE49-F238E27FC236}">
                  <a16:creationId xmlns:a16="http://schemas.microsoft.com/office/drawing/2014/main" id="{175FE2AB-C468-E23F-C151-8BF7DD60F371}"/>
                </a:ext>
              </a:extLst>
            </p:cNvPr>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3" name="Google Shape;1173;p53">
              <a:extLst>
                <a:ext uri="{FF2B5EF4-FFF2-40B4-BE49-F238E27FC236}">
                  <a16:creationId xmlns:a16="http://schemas.microsoft.com/office/drawing/2014/main" id="{5933ECB2-A765-8912-F3B8-E98458FB8789}"/>
                </a:ext>
              </a:extLst>
            </p:cNvPr>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4" name="Google Shape;1174;p53">
              <a:extLst>
                <a:ext uri="{FF2B5EF4-FFF2-40B4-BE49-F238E27FC236}">
                  <a16:creationId xmlns:a16="http://schemas.microsoft.com/office/drawing/2014/main" id="{A2CE36E9-9B73-3FF7-3CB4-07878C820DD2}"/>
                </a:ext>
              </a:extLst>
            </p:cNvPr>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5" name="Google Shape;1175;p53">
              <a:extLst>
                <a:ext uri="{FF2B5EF4-FFF2-40B4-BE49-F238E27FC236}">
                  <a16:creationId xmlns:a16="http://schemas.microsoft.com/office/drawing/2014/main" id="{8F24C57C-859C-9286-AAA2-373D20A85630}"/>
                </a:ext>
              </a:extLst>
            </p:cNvPr>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6" name="Google Shape;1176;p53">
              <a:extLst>
                <a:ext uri="{FF2B5EF4-FFF2-40B4-BE49-F238E27FC236}">
                  <a16:creationId xmlns:a16="http://schemas.microsoft.com/office/drawing/2014/main" id="{669CAE84-8583-99BB-FCAB-3CA932A9B850}"/>
                </a:ext>
              </a:extLst>
            </p:cNvPr>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7" name="Google Shape;1177;p53">
              <a:extLst>
                <a:ext uri="{FF2B5EF4-FFF2-40B4-BE49-F238E27FC236}">
                  <a16:creationId xmlns:a16="http://schemas.microsoft.com/office/drawing/2014/main" id="{CBB379B7-F47D-E1E7-6F9C-EA5B10D74AD3}"/>
                </a:ext>
              </a:extLst>
            </p:cNvPr>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sp>
        <p:nvSpPr>
          <p:cNvPr id="6" name="Oval 5">
            <a:extLst>
              <a:ext uri="{FF2B5EF4-FFF2-40B4-BE49-F238E27FC236}">
                <a16:creationId xmlns:a16="http://schemas.microsoft.com/office/drawing/2014/main" id="{A0374D09-400D-4654-D59F-47C4EFA28776}"/>
              </a:ext>
            </a:extLst>
          </p:cNvPr>
          <p:cNvSpPr/>
          <p:nvPr/>
        </p:nvSpPr>
        <p:spPr>
          <a:xfrm>
            <a:off x="3133631" y="1534833"/>
            <a:ext cx="2876738" cy="2549638"/>
          </a:xfrm>
          <a:prstGeom prst="ellipse">
            <a:avLst/>
          </a:prstGeom>
        </p:spPr>
        <p:style>
          <a:lnRef idx="2">
            <a:schemeClr val="accent3"/>
          </a:lnRef>
          <a:fillRef idx="1">
            <a:schemeClr val="lt1"/>
          </a:fillRef>
          <a:effectRef idx="0">
            <a:schemeClr val="accent3"/>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s-NI" sz="7200" b="1" i="1" dirty="0">
                <a:ln/>
                <a:solidFill>
                  <a:schemeClr val="accent3"/>
                </a:solidFill>
              </a:rPr>
              <a:t>Poo</a:t>
            </a:r>
          </a:p>
        </p:txBody>
      </p:sp>
      <p:cxnSp>
        <p:nvCxnSpPr>
          <p:cNvPr id="8" name="Straight Connector 7">
            <a:extLst>
              <a:ext uri="{FF2B5EF4-FFF2-40B4-BE49-F238E27FC236}">
                <a16:creationId xmlns:a16="http://schemas.microsoft.com/office/drawing/2014/main" id="{903B1E94-954F-6BFC-822F-36B4476517E6}"/>
              </a:ext>
            </a:extLst>
          </p:cNvPr>
          <p:cNvCxnSpPr>
            <a:stCxn id="6" idx="1"/>
          </p:cNvCxnSpPr>
          <p:nvPr/>
        </p:nvCxnSpPr>
        <p:spPr>
          <a:xfrm flipH="1" flipV="1">
            <a:off x="2136954" y="1244171"/>
            <a:ext cx="1417966" cy="664048"/>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Straight Connector 9">
            <a:extLst>
              <a:ext uri="{FF2B5EF4-FFF2-40B4-BE49-F238E27FC236}">
                <a16:creationId xmlns:a16="http://schemas.microsoft.com/office/drawing/2014/main" id="{44E028EE-68CD-027B-9C7B-2E9AF898076D}"/>
              </a:ext>
            </a:extLst>
          </p:cNvPr>
          <p:cNvCxnSpPr>
            <a:stCxn id="6" idx="3"/>
          </p:cNvCxnSpPr>
          <p:nvPr/>
        </p:nvCxnSpPr>
        <p:spPr>
          <a:xfrm flipH="1">
            <a:off x="2092349" y="3711085"/>
            <a:ext cx="1462571" cy="644323"/>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id="{6AAE9BA2-0F69-8E40-3206-E35546AAB990}"/>
              </a:ext>
            </a:extLst>
          </p:cNvPr>
          <p:cNvCxnSpPr>
            <a:cxnSpLocks/>
            <a:stCxn id="6" idx="5"/>
          </p:cNvCxnSpPr>
          <p:nvPr/>
        </p:nvCxnSpPr>
        <p:spPr>
          <a:xfrm>
            <a:off x="5589080" y="3711085"/>
            <a:ext cx="1417966" cy="762631"/>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Connector 13">
            <a:extLst>
              <a:ext uri="{FF2B5EF4-FFF2-40B4-BE49-F238E27FC236}">
                <a16:creationId xmlns:a16="http://schemas.microsoft.com/office/drawing/2014/main" id="{2FE48F1D-90E4-8ED3-4D4E-3C1D409B9564}"/>
              </a:ext>
            </a:extLst>
          </p:cNvPr>
          <p:cNvCxnSpPr>
            <a:cxnSpLocks/>
            <a:stCxn id="6" idx="7"/>
          </p:cNvCxnSpPr>
          <p:nvPr/>
        </p:nvCxnSpPr>
        <p:spPr>
          <a:xfrm flipV="1">
            <a:off x="5589080" y="1238931"/>
            <a:ext cx="1580501" cy="669288"/>
          </a:xfrm>
          <a:prstGeom prst="line">
            <a:avLst/>
          </a:prstGeom>
        </p:spPr>
        <p:style>
          <a:lnRef idx="3">
            <a:schemeClr val="accent3"/>
          </a:lnRef>
          <a:fillRef idx="0">
            <a:schemeClr val="accent3"/>
          </a:fillRef>
          <a:effectRef idx="2">
            <a:schemeClr val="accent3"/>
          </a:effectRef>
          <a:fontRef idx="minor">
            <a:schemeClr val="tx1"/>
          </a:fontRef>
        </p:style>
      </p:cxnSp>
      <p:sp>
        <p:nvSpPr>
          <p:cNvPr id="18" name="TextBox 17">
            <a:extLst>
              <a:ext uri="{FF2B5EF4-FFF2-40B4-BE49-F238E27FC236}">
                <a16:creationId xmlns:a16="http://schemas.microsoft.com/office/drawing/2014/main" id="{01BFB68E-2FD3-471F-EF60-0612B69F540E}"/>
              </a:ext>
            </a:extLst>
          </p:cNvPr>
          <p:cNvSpPr txBox="1"/>
          <p:nvPr/>
        </p:nvSpPr>
        <p:spPr>
          <a:xfrm rot="1645685">
            <a:off x="2204878" y="1304758"/>
            <a:ext cx="1534545" cy="327910"/>
          </a:xfrm>
          <a:prstGeom prst="rect">
            <a:avLst/>
          </a:prstGeom>
          <a:noFill/>
        </p:spPr>
        <p:txBody>
          <a:bodyPr wrap="square">
            <a:spAutoFit/>
          </a:bodyPr>
          <a:lstStyle/>
          <a:p>
            <a:pPr lvl="0" algn="just">
              <a:lnSpc>
                <a:spcPct val="115000"/>
              </a:lnSpc>
              <a:spcAft>
                <a:spcPts val="800"/>
              </a:spcAft>
              <a:buSzPts val="1000"/>
              <a:tabLst>
                <a:tab pos="457200" algn="l"/>
              </a:tabLst>
            </a:pPr>
            <a:r>
              <a:rPr lang="es-NI" sz="1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Encapsulación</a:t>
            </a:r>
            <a:endParaRPr lang="es-NI"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B8983311-01BF-5947-3DAC-AB753AD37641}"/>
              </a:ext>
            </a:extLst>
          </p:cNvPr>
          <p:cNvSpPr txBox="1"/>
          <p:nvPr/>
        </p:nvSpPr>
        <p:spPr>
          <a:xfrm rot="20124097">
            <a:off x="5480957" y="1266635"/>
            <a:ext cx="1534545" cy="327910"/>
          </a:xfrm>
          <a:prstGeom prst="rect">
            <a:avLst/>
          </a:prstGeom>
          <a:noFill/>
        </p:spPr>
        <p:txBody>
          <a:bodyPr wrap="square">
            <a:spAutoFit/>
          </a:bodyPr>
          <a:lstStyle/>
          <a:p>
            <a:pPr lvl="0" algn="just">
              <a:lnSpc>
                <a:spcPct val="115000"/>
              </a:lnSpc>
              <a:spcAft>
                <a:spcPts val="800"/>
              </a:spcAft>
              <a:buSzPts val="1000"/>
              <a:tabLst>
                <a:tab pos="457200" algn="l"/>
              </a:tabLst>
            </a:pPr>
            <a:r>
              <a:rPr lang="es-NI" sz="1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Abstracci</a:t>
            </a:r>
            <a:r>
              <a:rPr lang="es-NI"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ón</a:t>
            </a:r>
            <a:endParaRPr lang="es-NI" sz="1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E3CE9B95-8A89-8F8D-88BE-2B90028D1FE1}"/>
              </a:ext>
            </a:extLst>
          </p:cNvPr>
          <p:cNvSpPr txBox="1"/>
          <p:nvPr/>
        </p:nvSpPr>
        <p:spPr>
          <a:xfrm rot="20115289">
            <a:off x="1919179" y="3732958"/>
            <a:ext cx="1534545" cy="327910"/>
          </a:xfrm>
          <a:prstGeom prst="rect">
            <a:avLst/>
          </a:prstGeom>
          <a:noFill/>
        </p:spPr>
        <p:txBody>
          <a:bodyPr wrap="square">
            <a:spAutoFit/>
          </a:bodyPr>
          <a:lstStyle/>
          <a:p>
            <a:pPr lvl="0" algn="just">
              <a:lnSpc>
                <a:spcPct val="115000"/>
              </a:lnSpc>
              <a:spcAft>
                <a:spcPts val="800"/>
              </a:spcAft>
              <a:buSzPts val="1000"/>
              <a:tabLst>
                <a:tab pos="457200" algn="l"/>
              </a:tabLst>
            </a:pPr>
            <a:r>
              <a:rPr lang="es-NI"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Herencia</a:t>
            </a:r>
            <a:endParaRPr lang="es-NI" sz="1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2EB62E1B-30C4-590F-FB17-429C39D39CC1}"/>
              </a:ext>
            </a:extLst>
          </p:cNvPr>
          <p:cNvSpPr txBox="1"/>
          <p:nvPr/>
        </p:nvSpPr>
        <p:spPr>
          <a:xfrm rot="1800307">
            <a:off x="5648804" y="3851678"/>
            <a:ext cx="1534545" cy="327910"/>
          </a:xfrm>
          <a:prstGeom prst="rect">
            <a:avLst/>
          </a:prstGeom>
          <a:noFill/>
        </p:spPr>
        <p:txBody>
          <a:bodyPr wrap="square">
            <a:spAutoFit/>
          </a:bodyPr>
          <a:lstStyle/>
          <a:p>
            <a:pPr lvl="0" algn="just">
              <a:lnSpc>
                <a:spcPct val="115000"/>
              </a:lnSpc>
              <a:spcAft>
                <a:spcPts val="800"/>
              </a:spcAft>
              <a:buSzPts val="1000"/>
              <a:tabLst>
                <a:tab pos="457200" algn="l"/>
              </a:tabLst>
            </a:pPr>
            <a:r>
              <a:rPr lang="es-NI" sz="1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Polimorfismo</a:t>
            </a:r>
          </a:p>
        </p:txBody>
      </p:sp>
      <p:sp>
        <p:nvSpPr>
          <p:cNvPr id="2" name="TextBox 1">
            <a:extLst>
              <a:ext uri="{FF2B5EF4-FFF2-40B4-BE49-F238E27FC236}">
                <a16:creationId xmlns:a16="http://schemas.microsoft.com/office/drawing/2014/main" id="{9B39AE2E-98C7-D77F-A737-869BE063FE87}"/>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20</a:t>
            </a:fld>
            <a:endParaRPr lang="es-NI" dirty="0">
              <a:solidFill>
                <a:schemeClr val="tx1"/>
              </a:solidFill>
            </a:endParaRPr>
          </a:p>
        </p:txBody>
      </p:sp>
    </p:spTree>
    <p:extLst>
      <p:ext uri="{BB962C8B-B14F-4D97-AF65-F5344CB8AC3E}">
        <p14:creationId xmlns:p14="http://schemas.microsoft.com/office/powerpoint/2010/main" val="1881597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5">
          <a:extLst>
            <a:ext uri="{FF2B5EF4-FFF2-40B4-BE49-F238E27FC236}">
              <a16:creationId xmlns:a16="http://schemas.microsoft.com/office/drawing/2014/main" id="{4475A273-8F67-50AD-D9C4-DA9E028D18C6}"/>
            </a:ext>
          </a:extLst>
        </p:cNvPr>
        <p:cNvGrpSpPr/>
        <p:nvPr/>
      </p:nvGrpSpPr>
      <p:grpSpPr>
        <a:xfrm>
          <a:off x="0" y="0"/>
          <a:ext cx="0" cy="0"/>
          <a:chOff x="0" y="0"/>
          <a:chExt cx="0" cy="0"/>
        </a:xfrm>
      </p:grpSpPr>
      <p:sp>
        <p:nvSpPr>
          <p:cNvPr id="1146" name="Google Shape;1146;p53">
            <a:extLst>
              <a:ext uri="{FF2B5EF4-FFF2-40B4-BE49-F238E27FC236}">
                <a16:creationId xmlns:a16="http://schemas.microsoft.com/office/drawing/2014/main" id="{7EF84437-3D38-C10B-C024-39E23E17C1F6}"/>
              </a:ext>
            </a:extLst>
          </p:cNvPr>
          <p:cNvSpPr txBox="1">
            <a:spLocks noGrp="1"/>
          </p:cNvSpPr>
          <p:nvPr>
            <p:ph type="title"/>
          </p:nvPr>
        </p:nvSpPr>
        <p:spPr>
          <a:xfrm>
            <a:off x="3315504" y="406219"/>
            <a:ext cx="24988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Beneficios</a:t>
            </a:r>
          </a:p>
        </p:txBody>
      </p:sp>
      <p:grpSp>
        <p:nvGrpSpPr>
          <p:cNvPr id="1151" name="Google Shape;1151;p53">
            <a:extLst>
              <a:ext uri="{FF2B5EF4-FFF2-40B4-BE49-F238E27FC236}">
                <a16:creationId xmlns:a16="http://schemas.microsoft.com/office/drawing/2014/main" id="{B27A02B4-2175-6887-8EFE-F11222BB6AEE}"/>
              </a:ext>
            </a:extLst>
          </p:cNvPr>
          <p:cNvGrpSpPr/>
          <p:nvPr/>
        </p:nvGrpSpPr>
        <p:grpSpPr>
          <a:xfrm rot="10800000" flipH="1">
            <a:off x="7955535" y="-419511"/>
            <a:ext cx="859664" cy="2991249"/>
            <a:chOff x="3117442" y="2754471"/>
            <a:chExt cx="447369" cy="1556645"/>
          </a:xfrm>
        </p:grpSpPr>
        <p:sp>
          <p:nvSpPr>
            <p:cNvPr id="1152" name="Google Shape;1152;p53">
              <a:extLst>
                <a:ext uri="{FF2B5EF4-FFF2-40B4-BE49-F238E27FC236}">
                  <a16:creationId xmlns:a16="http://schemas.microsoft.com/office/drawing/2014/main" id="{0739F1FB-6911-8BED-B024-59FA2ACC42FE}"/>
                </a:ext>
              </a:extLst>
            </p:cNvPr>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3" name="Google Shape;1153;p53">
              <a:extLst>
                <a:ext uri="{FF2B5EF4-FFF2-40B4-BE49-F238E27FC236}">
                  <a16:creationId xmlns:a16="http://schemas.microsoft.com/office/drawing/2014/main" id="{4A2E07E0-9F8A-BB45-B03A-609AD915A05E}"/>
                </a:ext>
              </a:extLst>
            </p:cNvPr>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4" name="Google Shape;1154;p53">
              <a:extLst>
                <a:ext uri="{FF2B5EF4-FFF2-40B4-BE49-F238E27FC236}">
                  <a16:creationId xmlns:a16="http://schemas.microsoft.com/office/drawing/2014/main" id="{7A04B598-90B8-6230-0B0B-4C3355BDA0DC}"/>
                </a:ext>
              </a:extLst>
            </p:cNvPr>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5" name="Google Shape;1155;p53">
              <a:extLst>
                <a:ext uri="{FF2B5EF4-FFF2-40B4-BE49-F238E27FC236}">
                  <a16:creationId xmlns:a16="http://schemas.microsoft.com/office/drawing/2014/main" id="{DD8AA602-2EE7-B8FB-3189-73A8CD726B66}"/>
                </a:ext>
              </a:extLst>
            </p:cNvPr>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6" name="Google Shape;1156;p53">
              <a:extLst>
                <a:ext uri="{FF2B5EF4-FFF2-40B4-BE49-F238E27FC236}">
                  <a16:creationId xmlns:a16="http://schemas.microsoft.com/office/drawing/2014/main" id="{2DC4282F-4B68-1F5A-CAAA-3C9C45563FE9}"/>
                </a:ext>
              </a:extLst>
            </p:cNvPr>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7" name="Google Shape;1157;p53">
              <a:extLst>
                <a:ext uri="{FF2B5EF4-FFF2-40B4-BE49-F238E27FC236}">
                  <a16:creationId xmlns:a16="http://schemas.microsoft.com/office/drawing/2014/main" id="{305070BD-637D-73EB-03A1-A96FF7957C9E}"/>
                </a:ext>
              </a:extLst>
            </p:cNvPr>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8" name="Google Shape;1158;p53">
              <a:extLst>
                <a:ext uri="{FF2B5EF4-FFF2-40B4-BE49-F238E27FC236}">
                  <a16:creationId xmlns:a16="http://schemas.microsoft.com/office/drawing/2014/main" id="{0D0FB61E-D5E2-FD4D-E33A-474859F6EDD8}"/>
                </a:ext>
              </a:extLst>
            </p:cNvPr>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59" name="Google Shape;1159;p53">
            <a:extLst>
              <a:ext uri="{FF2B5EF4-FFF2-40B4-BE49-F238E27FC236}">
                <a16:creationId xmlns:a16="http://schemas.microsoft.com/office/drawing/2014/main" id="{2D16FFFB-596D-1D0F-8124-C08B07392E08}"/>
              </a:ext>
            </a:extLst>
          </p:cNvPr>
          <p:cNvGrpSpPr/>
          <p:nvPr/>
        </p:nvGrpSpPr>
        <p:grpSpPr>
          <a:xfrm rot="-5400000">
            <a:off x="569641" y="3183714"/>
            <a:ext cx="686206" cy="3134263"/>
            <a:chOff x="66225" y="-562502"/>
            <a:chExt cx="686206" cy="3134263"/>
          </a:xfrm>
        </p:grpSpPr>
        <p:grpSp>
          <p:nvGrpSpPr>
            <p:cNvPr id="1160" name="Google Shape;1160;p53">
              <a:extLst>
                <a:ext uri="{FF2B5EF4-FFF2-40B4-BE49-F238E27FC236}">
                  <a16:creationId xmlns:a16="http://schemas.microsoft.com/office/drawing/2014/main" id="{44B22837-CE28-B1A3-B361-C350D2249B27}"/>
                </a:ext>
              </a:extLst>
            </p:cNvPr>
            <p:cNvGrpSpPr/>
            <p:nvPr/>
          </p:nvGrpSpPr>
          <p:grpSpPr>
            <a:xfrm rot="10800000" flipH="1">
              <a:off x="66225" y="-562502"/>
              <a:ext cx="258777" cy="3134263"/>
              <a:chOff x="9" y="2835115"/>
              <a:chExt cx="134668" cy="1631069"/>
            </a:xfrm>
          </p:grpSpPr>
          <p:sp>
            <p:nvSpPr>
              <p:cNvPr id="1161" name="Google Shape;1161;p53">
                <a:extLst>
                  <a:ext uri="{FF2B5EF4-FFF2-40B4-BE49-F238E27FC236}">
                    <a16:creationId xmlns:a16="http://schemas.microsoft.com/office/drawing/2014/main" id="{E2500111-E8FD-1747-D4B1-A4E90417A477}"/>
                  </a:ext>
                </a:extLst>
              </p:cNvPr>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2" name="Google Shape;1162;p53">
                <a:extLst>
                  <a:ext uri="{FF2B5EF4-FFF2-40B4-BE49-F238E27FC236}">
                    <a16:creationId xmlns:a16="http://schemas.microsoft.com/office/drawing/2014/main" id="{8DE2A470-7288-196C-2D98-EE809FD6D3DE}"/>
                  </a:ext>
                </a:extLst>
              </p:cNvPr>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3" name="Google Shape;1163;p53">
                <a:extLst>
                  <a:ext uri="{FF2B5EF4-FFF2-40B4-BE49-F238E27FC236}">
                    <a16:creationId xmlns:a16="http://schemas.microsoft.com/office/drawing/2014/main" id="{EB06F4F1-0F55-2F45-E256-EE328FE30BF5}"/>
                  </a:ext>
                </a:extLst>
              </p:cNvPr>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4" name="Google Shape;1164;p53">
                <a:extLst>
                  <a:ext uri="{FF2B5EF4-FFF2-40B4-BE49-F238E27FC236}">
                    <a16:creationId xmlns:a16="http://schemas.microsoft.com/office/drawing/2014/main" id="{307DE95F-F5CD-E573-7D6F-4B0BD7E0B551}"/>
                  </a:ext>
                </a:extLst>
              </p:cNvPr>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65" name="Google Shape;1165;p53">
              <a:extLst>
                <a:ext uri="{FF2B5EF4-FFF2-40B4-BE49-F238E27FC236}">
                  <a16:creationId xmlns:a16="http://schemas.microsoft.com/office/drawing/2014/main" id="{145D545C-0C5C-93AA-6006-28782AE31CCB}"/>
                </a:ext>
              </a:extLst>
            </p:cNvPr>
            <p:cNvGrpSpPr/>
            <p:nvPr/>
          </p:nvGrpSpPr>
          <p:grpSpPr>
            <a:xfrm rot="10800000" flipH="1">
              <a:off x="360086" y="-444000"/>
              <a:ext cx="392345" cy="2299752"/>
              <a:chOff x="4792514" y="3108715"/>
              <a:chExt cx="204176" cy="1196790"/>
            </a:xfrm>
          </p:grpSpPr>
          <p:sp>
            <p:nvSpPr>
              <p:cNvPr id="1166" name="Google Shape;1166;p53">
                <a:extLst>
                  <a:ext uri="{FF2B5EF4-FFF2-40B4-BE49-F238E27FC236}">
                    <a16:creationId xmlns:a16="http://schemas.microsoft.com/office/drawing/2014/main" id="{36D0814E-EAB7-BA59-75AA-65DA1C8D4DD5}"/>
                  </a:ext>
                </a:extLst>
              </p:cNvPr>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7" name="Google Shape;1167;p53">
                <a:extLst>
                  <a:ext uri="{FF2B5EF4-FFF2-40B4-BE49-F238E27FC236}">
                    <a16:creationId xmlns:a16="http://schemas.microsoft.com/office/drawing/2014/main" id="{C5376A15-C861-3DD8-66CF-FA6EAF03DFED}"/>
                  </a:ext>
                </a:extLst>
              </p:cNvPr>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8" name="Google Shape;1168;p53">
                <a:extLst>
                  <a:ext uri="{FF2B5EF4-FFF2-40B4-BE49-F238E27FC236}">
                    <a16:creationId xmlns:a16="http://schemas.microsoft.com/office/drawing/2014/main" id="{622CDC7F-B59A-53CF-A6D2-1DEF044C70A4}"/>
                  </a:ext>
                </a:extLst>
              </p:cNvPr>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grpSp>
        <p:nvGrpSpPr>
          <p:cNvPr id="1169" name="Google Shape;1169;p53">
            <a:extLst>
              <a:ext uri="{FF2B5EF4-FFF2-40B4-BE49-F238E27FC236}">
                <a16:creationId xmlns:a16="http://schemas.microsoft.com/office/drawing/2014/main" id="{041FDAE2-083F-23D2-6CB3-8EE8B0D7B879}"/>
              </a:ext>
            </a:extLst>
          </p:cNvPr>
          <p:cNvGrpSpPr/>
          <p:nvPr/>
        </p:nvGrpSpPr>
        <p:grpSpPr>
          <a:xfrm rot="10800000">
            <a:off x="385333" y="3"/>
            <a:ext cx="788988" cy="2549637"/>
            <a:chOff x="2474121" y="2891575"/>
            <a:chExt cx="439279" cy="1419541"/>
          </a:xfrm>
        </p:grpSpPr>
        <p:sp>
          <p:nvSpPr>
            <p:cNvPr id="1170" name="Google Shape;1170;p53">
              <a:extLst>
                <a:ext uri="{FF2B5EF4-FFF2-40B4-BE49-F238E27FC236}">
                  <a16:creationId xmlns:a16="http://schemas.microsoft.com/office/drawing/2014/main" id="{35833408-E22D-1B43-2B72-08F0C16F9BBE}"/>
                </a:ext>
              </a:extLst>
            </p:cNvPr>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1" name="Google Shape;1171;p53">
              <a:extLst>
                <a:ext uri="{FF2B5EF4-FFF2-40B4-BE49-F238E27FC236}">
                  <a16:creationId xmlns:a16="http://schemas.microsoft.com/office/drawing/2014/main" id="{58D3131F-91C7-E76D-E94F-1F81EA26EB29}"/>
                </a:ext>
              </a:extLst>
            </p:cNvPr>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2" name="Google Shape;1172;p53">
              <a:extLst>
                <a:ext uri="{FF2B5EF4-FFF2-40B4-BE49-F238E27FC236}">
                  <a16:creationId xmlns:a16="http://schemas.microsoft.com/office/drawing/2014/main" id="{B1556CD4-E12D-0961-EFF0-3CF83934D201}"/>
                </a:ext>
              </a:extLst>
            </p:cNvPr>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3" name="Google Shape;1173;p53">
              <a:extLst>
                <a:ext uri="{FF2B5EF4-FFF2-40B4-BE49-F238E27FC236}">
                  <a16:creationId xmlns:a16="http://schemas.microsoft.com/office/drawing/2014/main" id="{DEB5AF5F-12EE-6233-76DE-35543573D44F}"/>
                </a:ext>
              </a:extLst>
            </p:cNvPr>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4" name="Google Shape;1174;p53">
              <a:extLst>
                <a:ext uri="{FF2B5EF4-FFF2-40B4-BE49-F238E27FC236}">
                  <a16:creationId xmlns:a16="http://schemas.microsoft.com/office/drawing/2014/main" id="{8FF65A39-8427-4876-F0DC-02D03636B4EA}"/>
                </a:ext>
              </a:extLst>
            </p:cNvPr>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5" name="Google Shape;1175;p53">
              <a:extLst>
                <a:ext uri="{FF2B5EF4-FFF2-40B4-BE49-F238E27FC236}">
                  <a16:creationId xmlns:a16="http://schemas.microsoft.com/office/drawing/2014/main" id="{208CF1FF-DB6F-6F9F-FD82-38BAC590F7E2}"/>
                </a:ext>
              </a:extLst>
            </p:cNvPr>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6" name="Google Shape;1176;p53">
              <a:extLst>
                <a:ext uri="{FF2B5EF4-FFF2-40B4-BE49-F238E27FC236}">
                  <a16:creationId xmlns:a16="http://schemas.microsoft.com/office/drawing/2014/main" id="{8C00D55D-3244-389C-736E-6851C1F5AC53}"/>
                </a:ext>
              </a:extLst>
            </p:cNvPr>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7" name="Google Shape;1177;p53">
              <a:extLst>
                <a:ext uri="{FF2B5EF4-FFF2-40B4-BE49-F238E27FC236}">
                  <a16:creationId xmlns:a16="http://schemas.microsoft.com/office/drawing/2014/main" id="{2CD9C107-97B5-1A68-13A6-3D4A4BD2AA13}"/>
                </a:ext>
              </a:extLst>
            </p:cNvPr>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sp>
        <p:nvSpPr>
          <p:cNvPr id="3" name="TextBox 2">
            <a:extLst>
              <a:ext uri="{FF2B5EF4-FFF2-40B4-BE49-F238E27FC236}">
                <a16:creationId xmlns:a16="http://schemas.microsoft.com/office/drawing/2014/main" id="{6C4000C5-446E-931F-A8AF-EF0ACA27EEE7}"/>
              </a:ext>
            </a:extLst>
          </p:cNvPr>
          <p:cNvSpPr txBox="1"/>
          <p:nvPr/>
        </p:nvSpPr>
        <p:spPr>
          <a:xfrm>
            <a:off x="1174321" y="1258530"/>
            <a:ext cx="3367047" cy="2676054"/>
          </a:xfrm>
          <a:prstGeom prst="rect">
            <a:avLst/>
          </a:prstGeom>
          <a:noFill/>
        </p:spPr>
        <p:txBody>
          <a:bodyPr wrap="square">
            <a:spAutoFit/>
          </a:bodyPr>
          <a:lstStyle/>
          <a:p>
            <a:pPr marL="342900" lvl="0" indent="-342900" algn="just">
              <a:lnSpc>
                <a:spcPct val="115000"/>
              </a:lnSpc>
              <a:spcAft>
                <a:spcPts val="800"/>
              </a:spcAft>
              <a:buSzPts val="1000"/>
              <a:buFont typeface="Symbol" panose="05050102010706020507" pitchFamily="18" charset="2"/>
              <a:buChar char=""/>
              <a:tabLst>
                <a:tab pos="457200" algn="l"/>
              </a:tabLst>
            </a:pPr>
            <a:r>
              <a:rPr lang="es-NI" sz="1600" b="1" kern="1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ptos" panose="020B0004020202020204" pitchFamily="34" charset="0"/>
                <a:ea typeface="Aptos" panose="020B0004020202020204" pitchFamily="34" charset="0"/>
                <a:cs typeface="Times New Roman" panose="02020603050405020304" pitchFamily="18" charset="0"/>
              </a:rPr>
              <a:t>Reutilización del código.</a:t>
            </a:r>
          </a:p>
          <a:p>
            <a:pPr marL="342900" lvl="0" indent="-342900" algn="just">
              <a:lnSpc>
                <a:spcPct val="115000"/>
              </a:lnSpc>
              <a:spcAft>
                <a:spcPts val="800"/>
              </a:spcAft>
              <a:buSzPts val="1000"/>
              <a:buFont typeface="Symbol" panose="05050102010706020507" pitchFamily="18" charset="2"/>
              <a:buChar char=""/>
              <a:tabLst>
                <a:tab pos="457200" algn="l"/>
              </a:tabLst>
            </a:pPr>
            <a:r>
              <a:rPr lang="es-NI" sz="1600" b="1" kern="1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ptos" panose="020B0004020202020204" pitchFamily="34" charset="0"/>
                <a:ea typeface="Aptos" panose="020B0004020202020204" pitchFamily="34" charset="0"/>
                <a:cs typeface="Times New Roman" panose="02020603050405020304" pitchFamily="18" charset="0"/>
              </a:rPr>
              <a:t>Estructuras simples.</a:t>
            </a:r>
          </a:p>
          <a:p>
            <a:pPr marL="342900" lvl="0" indent="-342900" algn="just">
              <a:lnSpc>
                <a:spcPct val="115000"/>
              </a:lnSpc>
              <a:spcAft>
                <a:spcPts val="800"/>
              </a:spcAft>
              <a:buSzPts val="1000"/>
              <a:buFont typeface="Symbol" panose="05050102010706020507" pitchFamily="18" charset="2"/>
              <a:buChar char=""/>
              <a:tabLst>
                <a:tab pos="457200" algn="l"/>
              </a:tabLst>
            </a:pPr>
            <a:r>
              <a:rPr lang="es-NI" sz="1600" b="1" kern="1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ptos" panose="020B0004020202020204" pitchFamily="34" charset="0"/>
                <a:ea typeface="Aptos" panose="020B0004020202020204" pitchFamily="34" charset="0"/>
                <a:cs typeface="Times New Roman" panose="02020603050405020304" pitchFamily="18" charset="0"/>
              </a:rPr>
              <a:t>Evita la duplicación de código.</a:t>
            </a:r>
          </a:p>
          <a:p>
            <a:pPr marL="342900" lvl="0" indent="-342900" algn="just">
              <a:lnSpc>
                <a:spcPct val="115000"/>
              </a:lnSpc>
              <a:spcAft>
                <a:spcPts val="800"/>
              </a:spcAft>
              <a:buSzPts val="1000"/>
              <a:buFont typeface="Symbol" panose="05050102010706020507" pitchFamily="18" charset="2"/>
              <a:buChar char=""/>
              <a:tabLst>
                <a:tab pos="457200" algn="l"/>
              </a:tabLst>
            </a:pPr>
            <a:r>
              <a:rPr lang="es-NI" sz="1600" b="1" kern="1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ptos" panose="020B0004020202020204" pitchFamily="34" charset="0"/>
                <a:ea typeface="Aptos" panose="020B0004020202020204" pitchFamily="34" charset="0"/>
                <a:cs typeface="Times New Roman" panose="02020603050405020304" pitchFamily="18" charset="0"/>
              </a:rPr>
              <a:t>Trabajo en equipo</a:t>
            </a:r>
          </a:p>
          <a:p>
            <a:pPr marL="342900" lvl="0" indent="-342900" algn="just">
              <a:lnSpc>
                <a:spcPct val="115000"/>
              </a:lnSpc>
              <a:spcAft>
                <a:spcPts val="800"/>
              </a:spcAft>
              <a:buSzPts val="1000"/>
              <a:buFont typeface="Symbol" panose="05050102010706020507" pitchFamily="18" charset="2"/>
              <a:buChar char=""/>
              <a:tabLst>
                <a:tab pos="457200" algn="l"/>
              </a:tabLst>
            </a:pPr>
            <a:r>
              <a:rPr lang="es-NI" sz="1600" b="1" kern="1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ptos" panose="020B0004020202020204" pitchFamily="34" charset="0"/>
                <a:ea typeface="Aptos" panose="020B0004020202020204" pitchFamily="34" charset="0"/>
                <a:cs typeface="Times New Roman" panose="02020603050405020304" pitchFamily="18" charset="0"/>
              </a:rPr>
              <a:t>Corrección de errores </a:t>
            </a:r>
          </a:p>
          <a:p>
            <a:pPr marL="342900" lvl="0" indent="-342900" algn="just">
              <a:lnSpc>
                <a:spcPct val="115000"/>
              </a:lnSpc>
              <a:spcAft>
                <a:spcPts val="800"/>
              </a:spcAft>
              <a:buSzPts val="1000"/>
              <a:buFont typeface="Symbol" panose="05050102010706020507" pitchFamily="18" charset="2"/>
              <a:buChar char=""/>
              <a:tabLst>
                <a:tab pos="457200" algn="l"/>
              </a:tabLst>
            </a:pPr>
            <a:r>
              <a:rPr lang="es-NI" sz="1600" b="1" kern="1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ptos" panose="020B0004020202020204" pitchFamily="34" charset="0"/>
                <a:ea typeface="Aptos" panose="020B0004020202020204" pitchFamily="34" charset="0"/>
                <a:cs typeface="Times New Roman" panose="02020603050405020304" pitchFamily="18" charset="0"/>
              </a:rPr>
              <a:t>Protección de información.</a:t>
            </a:r>
          </a:p>
          <a:p>
            <a:pPr marL="342900" lvl="0" indent="-342900" algn="just">
              <a:lnSpc>
                <a:spcPct val="115000"/>
              </a:lnSpc>
              <a:spcAft>
                <a:spcPts val="800"/>
              </a:spcAft>
              <a:buSzPts val="1000"/>
              <a:buFont typeface="Symbol" panose="05050102010706020507" pitchFamily="18" charset="2"/>
              <a:buChar char=""/>
              <a:tabLst>
                <a:tab pos="457200" algn="l"/>
              </a:tabLst>
            </a:pPr>
            <a:r>
              <a:rPr lang="es-NI" sz="1600" b="1" kern="1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ptos" panose="020B0004020202020204" pitchFamily="34" charset="0"/>
                <a:ea typeface="Aptos" panose="020B0004020202020204" pitchFamily="34" charset="0"/>
                <a:cs typeface="Times New Roman" panose="02020603050405020304" pitchFamily="18" charset="0"/>
              </a:rPr>
              <a:t>Organización y sencilles.</a:t>
            </a:r>
          </a:p>
        </p:txBody>
      </p:sp>
      <p:pic>
        <p:nvPicPr>
          <p:cNvPr id="8194" name="Picture 2" descr="Vectores e ilustraciones de Checklist para descargar gratis | Freepik">
            <a:extLst>
              <a:ext uri="{FF2B5EF4-FFF2-40B4-BE49-F238E27FC236}">
                <a16:creationId xmlns:a16="http://schemas.microsoft.com/office/drawing/2014/main" id="{3D683B0D-3C77-B9EA-0F5E-5FBC2D23D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855" y="1332282"/>
            <a:ext cx="3721336" cy="2478909"/>
          </a:xfrm>
          <a:prstGeom prst="roundRect">
            <a:avLst>
              <a:gd name="adj" fmla="val 2231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F1B7C8B-5AB9-E6DF-6D3B-53AABDD2E735}"/>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21</a:t>
            </a:fld>
            <a:endParaRPr lang="es-NI" dirty="0">
              <a:solidFill>
                <a:schemeClr val="tx1"/>
              </a:solidFill>
            </a:endParaRPr>
          </a:p>
        </p:txBody>
      </p:sp>
    </p:spTree>
    <p:extLst>
      <p:ext uri="{BB962C8B-B14F-4D97-AF65-F5344CB8AC3E}">
        <p14:creationId xmlns:p14="http://schemas.microsoft.com/office/powerpoint/2010/main" val="1616885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3303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dirty="0"/>
              <a:t>Índice</a:t>
            </a:r>
            <a:endParaRPr lang="es-NI" noProof="0" dirty="0"/>
          </a:p>
        </p:txBody>
      </p:sp>
      <p:sp>
        <p:nvSpPr>
          <p:cNvPr id="855" name="Google Shape;855;p38"/>
          <p:cNvSpPr txBox="1">
            <a:spLocks noGrp="1"/>
          </p:cNvSpPr>
          <p:nvPr>
            <p:ph type="subTitle" idx="9"/>
          </p:nvPr>
        </p:nvSpPr>
        <p:spPr>
          <a:xfrm>
            <a:off x="1660964" y="1151540"/>
            <a:ext cx="1316411" cy="3538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sz="1600" noProof="0" dirty="0"/>
              <a:t>Introducción</a:t>
            </a:r>
          </a:p>
        </p:txBody>
      </p:sp>
      <p:sp>
        <p:nvSpPr>
          <p:cNvPr id="26" name="Google Shape;855;p38">
            <a:extLst>
              <a:ext uri="{FF2B5EF4-FFF2-40B4-BE49-F238E27FC236}">
                <a16:creationId xmlns:a16="http://schemas.microsoft.com/office/drawing/2014/main" id="{56A43A2C-AC02-7BE2-9685-F0794DF1C502}"/>
              </a:ext>
            </a:extLst>
          </p:cNvPr>
          <p:cNvSpPr txBox="1">
            <a:spLocks/>
          </p:cNvSpPr>
          <p:nvPr/>
        </p:nvSpPr>
        <p:spPr>
          <a:xfrm>
            <a:off x="3166378" y="117866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Bibliotecas</a:t>
            </a:r>
          </a:p>
        </p:txBody>
      </p:sp>
      <p:sp>
        <p:nvSpPr>
          <p:cNvPr id="27" name="Google Shape;855;p38">
            <a:extLst>
              <a:ext uri="{FF2B5EF4-FFF2-40B4-BE49-F238E27FC236}">
                <a16:creationId xmlns:a16="http://schemas.microsoft.com/office/drawing/2014/main" id="{39CD78C9-0EA7-C32A-CC14-3E7E7B9B3FFA}"/>
              </a:ext>
            </a:extLst>
          </p:cNvPr>
          <p:cNvSpPr txBox="1">
            <a:spLocks/>
          </p:cNvSpPr>
          <p:nvPr/>
        </p:nvSpPr>
        <p:spPr>
          <a:xfrm>
            <a:off x="4671792" y="1179769"/>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Sintaxis</a:t>
            </a:r>
          </a:p>
        </p:txBody>
      </p:sp>
      <p:sp>
        <p:nvSpPr>
          <p:cNvPr id="28" name="Google Shape;855;p38">
            <a:extLst>
              <a:ext uri="{FF2B5EF4-FFF2-40B4-BE49-F238E27FC236}">
                <a16:creationId xmlns:a16="http://schemas.microsoft.com/office/drawing/2014/main" id="{B1A6E097-32AB-2C97-086A-9638B8384F4B}"/>
              </a:ext>
            </a:extLst>
          </p:cNvPr>
          <p:cNvSpPr txBox="1">
            <a:spLocks/>
          </p:cNvSpPr>
          <p:nvPr/>
        </p:nvSpPr>
        <p:spPr>
          <a:xfrm>
            <a:off x="1660964" y="26289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Ejemplo</a:t>
            </a:r>
          </a:p>
        </p:txBody>
      </p:sp>
      <p:sp>
        <p:nvSpPr>
          <p:cNvPr id="29" name="Google Shape;855;p38">
            <a:extLst>
              <a:ext uri="{FF2B5EF4-FFF2-40B4-BE49-F238E27FC236}">
                <a16:creationId xmlns:a16="http://schemas.microsoft.com/office/drawing/2014/main" id="{2B719F8D-11EE-1B19-F8FC-D6D264DC4D83}"/>
              </a:ext>
            </a:extLst>
          </p:cNvPr>
          <p:cNvSpPr txBox="1">
            <a:spLocks/>
          </p:cNvSpPr>
          <p:nvPr/>
        </p:nvSpPr>
        <p:spPr>
          <a:xfrm>
            <a:off x="3913794" y="3901872"/>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Quiz</a:t>
            </a:r>
          </a:p>
        </p:txBody>
      </p:sp>
      <p:sp>
        <p:nvSpPr>
          <p:cNvPr id="30" name="Google Shape;855;p38">
            <a:extLst>
              <a:ext uri="{FF2B5EF4-FFF2-40B4-BE49-F238E27FC236}">
                <a16:creationId xmlns:a16="http://schemas.microsoft.com/office/drawing/2014/main" id="{4824AA09-53A7-B31D-147A-11A0E8D3101E}"/>
              </a:ext>
            </a:extLst>
          </p:cNvPr>
          <p:cNvSpPr txBox="1">
            <a:spLocks/>
          </p:cNvSpPr>
          <p:nvPr/>
        </p:nvSpPr>
        <p:spPr>
          <a:xfrm>
            <a:off x="6258985"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Preguntas</a:t>
            </a:r>
          </a:p>
        </p:txBody>
      </p:sp>
      <p:sp>
        <p:nvSpPr>
          <p:cNvPr id="31" name="Google Shape;855;p38">
            <a:extLst>
              <a:ext uri="{FF2B5EF4-FFF2-40B4-BE49-F238E27FC236}">
                <a16:creationId xmlns:a16="http://schemas.microsoft.com/office/drawing/2014/main" id="{73630A45-BC9C-693B-B970-5A35DDA94F1B}"/>
              </a:ext>
            </a:extLst>
          </p:cNvPr>
          <p:cNvSpPr txBox="1">
            <a:spLocks/>
          </p:cNvSpPr>
          <p:nvPr/>
        </p:nvSpPr>
        <p:spPr>
          <a:xfrm>
            <a:off x="3166379" y="264767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Poo</a:t>
            </a:r>
          </a:p>
        </p:txBody>
      </p:sp>
      <p:sp>
        <p:nvSpPr>
          <p:cNvPr id="32" name="Google Shape;855;p38">
            <a:extLst>
              <a:ext uri="{FF2B5EF4-FFF2-40B4-BE49-F238E27FC236}">
                <a16:creationId xmlns:a16="http://schemas.microsoft.com/office/drawing/2014/main" id="{F2D526B3-D75E-0D7B-925A-98DB87B384BF}"/>
              </a:ext>
            </a:extLst>
          </p:cNvPr>
          <p:cNvSpPr txBox="1">
            <a:spLocks/>
          </p:cNvSpPr>
          <p:nvPr/>
        </p:nvSpPr>
        <p:spPr>
          <a:xfrm>
            <a:off x="4671793"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Conclusión</a:t>
            </a:r>
          </a:p>
        </p:txBody>
      </p:sp>
      <p:sp>
        <p:nvSpPr>
          <p:cNvPr id="33" name="Google Shape;855;p38">
            <a:extLst>
              <a:ext uri="{FF2B5EF4-FFF2-40B4-BE49-F238E27FC236}">
                <a16:creationId xmlns:a16="http://schemas.microsoft.com/office/drawing/2014/main" id="{60AF2B2A-7730-160F-C087-4D8F8CCB36EB}"/>
              </a:ext>
            </a:extLst>
          </p:cNvPr>
          <p:cNvSpPr txBox="1">
            <a:spLocks/>
          </p:cNvSpPr>
          <p:nvPr/>
        </p:nvSpPr>
        <p:spPr>
          <a:xfrm>
            <a:off x="6258984" y="117866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Método</a:t>
            </a:r>
          </a:p>
        </p:txBody>
      </p:sp>
      <p:pic>
        <p:nvPicPr>
          <p:cNvPr id="2054" name="Picture 6" descr="Java Logo PNG Transparent (1) – Brands Logos">
            <a:extLst>
              <a:ext uri="{FF2B5EF4-FFF2-40B4-BE49-F238E27FC236}">
                <a16:creationId xmlns:a16="http://schemas.microsoft.com/office/drawing/2014/main" id="{EBE7AFBB-BBCE-3843-2EEF-0487E080B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166"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ibliotecas - Iconos gratis de ui">
            <a:extLst>
              <a:ext uri="{FF2B5EF4-FFF2-40B4-BE49-F238E27FC236}">
                <a16:creationId xmlns:a16="http://schemas.microsoft.com/office/drawing/2014/main" id="{5A32C163-0B83-8FB7-4B85-E569566FA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790"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intaxis - Iconos gratis de web">
            <a:extLst>
              <a:ext uri="{FF2B5EF4-FFF2-40B4-BE49-F238E27FC236}">
                <a16:creationId xmlns:a16="http://schemas.microsoft.com/office/drawing/2014/main" id="{8FC7F5CC-77DA-2605-E737-436566E66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78" y="1331908"/>
            <a:ext cx="1007223" cy="100722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intaxis - Iconos gratis de educación">
            <a:extLst>
              <a:ext uri="{FF2B5EF4-FFF2-40B4-BE49-F238E27FC236}">
                <a16:creationId xmlns:a16="http://schemas.microsoft.com/office/drawing/2014/main" id="{00D742BD-3B03-B991-67DC-5994AA67D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221" y="1460810"/>
            <a:ext cx="988741" cy="98874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ava - Iconos gratis de logo">
            <a:extLst>
              <a:ext uri="{FF2B5EF4-FFF2-40B4-BE49-F238E27FC236}">
                <a16:creationId xmlns:a16="http://schemas.microsoft.com/office/drawing/2014/main" id="{E68F012B-7ADA-43F6-2ED5-1E807655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908" y="2980480"/>
            <a:ext cx="1011480"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Qué es la Programación Orientada a Objetos?">
            <a:extLst>
              <a:ext uri="{FF2B5EF4-FFF2-40B4-BE49-F238E27FC236}">
                <a16:creationId xmlns:a16="http://schemas.microsoft.com/office/drawing/2014/main" id="{BF586108-4047-654C-6258-7A1B03F3D2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9629" y="2980479"/>
            <a:ext cx="1181383" cy="886037"/>
          </a:xfrm>
          <a:prstGeom prst="roundRect">
            <a:avLst>
              <a:gd name="adj" fmla="val 3428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8" name="Picture 20" descr="Conclusión - Iconos gratis de tecnología">
            <a:extLst>
              <a:ext uri="{FF2B5EF4-FFF2-40B4-BE49-F238E27FC236}">
                <a16:creationId xmlns:a16="http://schemas.microsoft.com/office/drawing/2014/main" id="{99AB7112-EA32-41FC-F1A7-546B0628B0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7278" y="2955833"/>
            <a:ext cx="899532" cy="89953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urbujas vectoriales con signo de interrogación Iconos de preguntas  aislados en blanco | Vector Premium">
            <a:extLst>
              <a:ext uri="{FF2B5EF4-FFF2-40B4-BE49-F238E27FC236}">
                <a16:creationId xmlns:a16="http://schemas.microsoft.com/office/drawing/2014/main" id="{80ACBFEB-D203-3281-30EB-3DF3F2CD11D6}"/>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8786" r="92652">
                        <a14:foregroundMark x1="44409" y1="40426" x2="51118" y2="37234"/>
                        <a14:foregroundMark x1="46645" y1="33191" x2="48083" y2="59362"/>
                        <a14:foregroundMark x1="51917" y1="30213" x2="51118" y2="39362"/>
                        <a14:foregroundMark x1="19489" y1="50426" x2="26997" y2="51489"/>
                        <a14:foregroundMark x1="24760" y1="49362" x2="22364" y2="45319"/>
                        <a14:foregroundMark x1="22364" y1="52340" x2="23163" y2="69574"/>
                        <a14:foregroundMark x1="23163" y1="49362" x2="26997" y2="66383"/>
                        <a14:foregroundMark x1="12620" y1="54468" x2="8786" y2="56383"/>
                        <a14:foregroundMark x1="51917" y1="69574" x2="66294" y2="47447"/>
                        <a14:foregroundMark x1="51118" y1="66383" x2="36102" y2="42340"/>
                        <a14:foregroundMark x1="31470" y1="37234" x2="40575" y2="57447"/>
                        <a14:foregroundMark x1="32268" y1="37234" x2="48882" y2="67447"/>
                        <a14:foregroundMark x1="44409" y1="37234" x2="49681" y2="66383"/>
                        <a14:foregroundMark x1="51917" y1="51489" x2="53355" y2="57447"/>
                        <a14:foregroundMark x1="56390" y1="53404" x2="56390" y2="53404"/>
                        <a14:foregroundMark x1="58626" y1="48298" x2="60224" y2="45319"/>
                        <a14:foregroundMark x1="61661" y1="37234" x2="61661" y2="37234"/>
                        <a14:foregroundMark x1="61661" y1="30213" x2="61661" y2="30213"/>
                        <a14:foregroundMark x1="61022" y1="26170" x2="61022" y2="26170"/>
                        <a14:foregroundMark x1="58626" y1="24255" x2="58626" y2="24255"/>
                        <a14:foregroundMark x1="52716" y1="24255" x2="50319" y2="24255"/>
                        <a14:foregroundMark x1="48882" y1="24255" x2="45847" y2="24255"/>
                        <a14:foregroundMark x1="40575" y1="26170" x2="40575" y2="26170"/>
                        <a14:foregroundMark x1="36102" y1="27234" x2="36102" y2="27234"/>
                        <a14:foregroundMark x1="31470" y1="30213" x2="29233" y2="33191"/>
                        <a14:foregroundMark x1="28435" y1="36383" x2="67891" y2="24894"/>
                        <a14:foregroundMark x1="67891" y1="24894" x2="50958" y2="64681"/>
                        <a14:foregroundMark x1="50958" y1="64681" x2="64058" y2="41277"/>
                        <a14:foregroundMark x1="73003" y1="60426" x2="89617" y2="57447"/>
                        <a14:foregroundMark x1="51917" y1="36383" x2="51118" y2="33191"/>
                        <a14:foregroundMark x1="51118" y1="33191" x2="45048" y2="48298"/>
                        <a14:foregroundMark x1="49681" y1="36383" x2="50319" y2="48298"/>
                        <a14:foregroundMark x1="56390" y1="37234" x2="50319" y2="54468"/>
                        <a14:foregroundMark x1="52716" y1="42340" x2="51917" y2="48298"/>
                        <a14:foregroundMark x1="57188" y1="39362" x2="57987" y2="44255"/>
                        <a14:foregroundMark x1="54952" y1="39362" x2="50319" y2="50426"/>
                        <a14:foregroundMark x1="49681" y1="50426" x2="51917" y2="48298"/>
                        <a14:foregroundMark x1="63259" y1="40426" x2="61661" y2="50426"/>
                        <a14:foregroundMark x1="62460" y1="41277" x2="61022" y2="46383"/>
                        <a14:foregroundMark x1="61661" y1="32340" x2="60224" y2="42340"/>
                        <a14:foregroundMark x1="61661" y1="33191" x2="59425" y2="39362"/>
                        <a14:foregroundMark x1="60224" y1="27234" x2="57987" y2="36383"/>
                        <a14:foregroundMark x1="61661" y1="33191" x2="58626" y2="41277"/>
                        <a14:foregroundMark x1="60224" y1="33191" x2="58626" y2="47447"/>
                        <a14:foregroundMark x1="61022" y1="39362" x2="53355" y2="63404"/>
                        <a14:foregroundMark x1="54153" y1="34255" x2="55751" y2="39362"/>
                        <a14:foregroundMark x1="55751" y1="39362" x2="58626" y2="57447"/>
                        <a14:foregroundMark x1="62460" y1="42340" x2="64696" y2="39362"/>
                        <a14:foregroundMark x1="80671" y1="57447" x2="82109" y2="69574"/>
                        <a14:foregroundMark x1="77636" y1="54468" x2="81310" y2="54468"/>
                        <a14:foregroundMark x1="79073" y1="75532" x2="79872" y2="61489"/>
                        <a14:foregroundMark x1="81310" y1="66383" x2="75399" y2="68511"/>
                        <a14:foregroundMark x1="73802" y1="57447" x2="76038" y2="59362"/>
                        <a14:foregroundMark x1="76837" y1="48298" x2="77636" y2="54468"/>
                        <a14:foregroundMark x1="79073" y1="63404" x2="78275" y2="65532"/>
                        <a14:foregroundMark x1="76837" y1="51489" x2="76038" y2="54468"/>
                        <a14:foregroundMark x1="90415" y1="61489" x2="92652" y2="70426"/>
                      </a14:backgroundRemoval>
                    </a14:imgEffect>
                  </a14:imgLayer>
                </a14:imgProps>
              </a:ext>
              <a:ext uri="{28A0092B-C50C-407E-A947-70E740481C1C}">
                <a14:useLocalDpi xmlns:a14="http://schemas.microsoft.com/office/drawing/2010/main" val="0"/>
              </a:ext>
            </a:extLst>
          </a:blip>
          <a:srcRect/>
          <a:stretch>
            <a:fillRect/>
          </a:stretch>
        </p:blipFill>
        <p:spPr bwMode="auto">
          <a:xfrm>
            <a:off x="6243586" y="2917757"/>
            <a:ext cx="1347206"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onoces Quizizz? Cuestionarios online para la evaluación digital">
            <a:extLst>
              <a:ext uri="{FF2B5EF4-FFF2-40B4-BE49-F238E27FC236}">
                <a16:creationId xmlns:a16="http://schemas.microsoft.com/office/drawing/2014/main" id="{2831EC60-6F9D-26D5-BBFB-01A6B5FA4B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3793" y="4192765"/>
            <a:ext cx="1316411" cy="691116"/>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6" name="Picture 2" descr="Icono De Check PNG para descargar gratis">
            <a:extLst>
              <a:ext uri="{FF2B5EF4-FFF2-40B4-BE49-F238E27FC236}">
                <a16:creationId xmlns:a16="http://schemas.microsoft.com/office/drawing/2014/main" id="{7F3E5198-CC75-4875-B1B4-8E22AF4604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1986" y="1460810"/>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cono De Check PNG para descargar gratis">
            <a:extLst>
              <a:ext uri="{FF2B5EF4-FFF2-40B4-BE49-F238E27FC236}">
                <a16:creationId xmlns:a16="http://schemas.microsoft.com/office/drawing/2014/main" id="{2EF2F824-54B4-42F5-A397-5F7185CFB7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9211" y="1418497"/>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cono De Check PNG para descargar gratis">
            <a:extLst>
              <a:ext uri="{FF2B5EF4-FFF2-40B4-BE49-F238E27FC236}">
                <a16:creationId xmlns:a16="http://schemas.microsoft.com/office/drawing/2014/main" id="{9736DBEE-3633-49DE-B12F-D7B96BB3295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13578" y="1373097"/>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cono De Check PNG para descargar gratis">
            <a:extLst>
              <a:ext uri="{FF2B5EF4-FFF2-40B4-BE49-F238E27FC236}">
                <a16:creationId xmlns:a16="http://schemas.microsoft.com/office/drawing/2014/main" id="{412CC949-92D6-4FD1-800B-095B5BABE1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4750" y="1399102"/>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cono De Check PNG para descargar gratis">
            <a:extLst>
              <a:ext uri="{FF2B5EF4-FFF2-40B4-BE49-F238E27FC236}">
                <a16:creationId xmlns:a16="http://schemas.microsoft.com/office/drawing/2014/main" id="{F35AB247-FDDA-4DC9-8614-FC03E4D32A5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1160" y="2955833"/>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cono De Check PNG para descargar gratis">
            <a:extLst>
              <a:ext uri="{FF2B5EF4-FFF2-40B4-BE49-F238E27FC236}">
                <a16:creationId xmlns:a16="http://schemas.microsoft.com/office/drawing/2014/main" id="{23335AF6-01D7-426C-AFE6-466C1868C8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3137" y="2914600"/>
            <a:ext cx="1014365" cy="10143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C0FA77-295E-6569-3655-223867AF7ABD}"/>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22</a:t>
            </a:fld>
            <a:endParaRPr lang="es-NI" dirty="0">
              <a:solidFill>
                <a:schemeClr val="tx1"/>
              </a:solidFill>
            </a:endParaRPr>
          </a:p>
        </p:txBody>
      </p:sp>
    </p:spTree>
    <p:extLst>
      <p:ext uri="{BB962C8B-B14F-4D97-AF65-F5344CB8AC3E}">
        <p14:creationId xmlns:p14="http://schemas.microsoft.com/office/powerpoint/2010/main" val="191653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5">
          <a:extLst>
            <a:ext uri="{FF2B5EF4-FFF2-40B4-BE49-F238E27FC236}">
              <a16:creationId xmlns:a16="http://schemas.microsoft.com/office/drawing/2014/main" id="{D4267C4C-8C44-8FC6-A78D-CC04BF2DA2AD}"/>
            </a:ext>
          </a:extLst>
        </p:cNvPr>
        <p:cNvGrpSpPr/>
        <p:nvPr/>
      </p:nvGrpSpPr>
      <p:grpSpPr>
        <a:xfrm>
          <a:off x="0" y="0"/>
          <a:ext cx="0" cy="0"/>
          <a:chOff x="0" y="0"/>
          <a:chExt cx="0" cy="0"/>
        </a:xfrm>
      </p:grpSpPr>
      <p:sp>
        <p:nvSpPr>
          <p:cNvPr id="1146" name="Google Shape;1146;p53">
            <a:extLst>
              <a:ext uri="{FF2B5EF4-FFF2-40B4-BE49-F238E27FC236}">
                <a16:creationId xmlns:a16="http://schemas.microsoft.com/office/drawing/2014/main" id="{6A881E07-4F13-EA36-9A77-37BF30DD7643}"/>
              </a:ext>
            </a:extLst>
          </p:cNvPr>
          <p:cNvSpPr txBox="1">
            <a:spLocks noGrp="1"/>
          </p:cNvSpPr>
          <p:nvPr>
            <p:ph type="title"/>
          </p:nvPr>
        </p:nvSpPr>
        <p:spPr>
          <a:xfrm>
            <a:off x="2202817" y="2021800"/>
            <a:ext cx="4726291" cy="11044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sz="8000" dirty="0"/>
              <a:t>Conclusión</a:t>
            </a:r>
            <a:endParaRPr lang="es-NI" sz="8000" noProof="0" dirty="0"/>
          </a:p>
        </p:txBody>
      </p:sp>
      <p:grpSp>
        <p:nvGrpSpPr>
          <p:cNvPr id="1151" name="Google Shape;1151;p53">
            <a:extLst>
              <a:ext uri="{FF2B5EF4-FFF2-40B4-BE49-F238E27FC236}">
                <a16:creationId xmlns:a16="http://schemas.microsoft.com/office/drawing/2014/main" id="{35E0690A-4DEE-7DFC-A504-AFEAF70B622A}"/>
              </a:ext>
            </a:extLst>
          </p:cNvPr>
          <p:cNvGrpSpPr/>
          <p:nvPr/>
        </p:nvGrpSpPr>
        <p:grpSpPr>
          <a:xfrm rot="10800000" flipH="1">
            <a:off x="7955535" y="-419511"/>
            <a:ext cx="859664" cy="2991249"/>
            <a:chOff x="3117442" y="2754471"/>
            <a:chExt cx="447369" cy="1556645"/>
          </a:xfrm>
        </p:grpSpPr>
        <p:sp>
          <p:nvSpPr>
            <p:cNvPr id="1152" name="Google Shape;1152;p53">
              <a:extLst>
                <a:ext uri="{FF2B5EF4-FFF2-40B4-BE49-F238E27FC236}">
                  <a16:creationId xmlns:a16="http://schemas.microsoft.com/office/drawing/2014/main" id="{C72BB3CA-5976-3A05-D54E-2C654D54EA1C}"/>
                </a:ext>
              </a:extLst>
            </p:cNvPr>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3" name="Google Shape;1153;p53">
              <a:extLst>
                <a:ext uri="{FF2B5EF4-FFF2-40B4-BE49-F238E27FC236}">
                  <a16:creationId xmlns:a16="http://schemas.microsoft.com/office/drawing/2014/main" id="{CFAA470A-6E83-D0F6-989A-3C6D15C4CD9A}"/>
                </a:ext>
              </a:extLst>
            </p:cNvPr>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4" name="Google Shape;1154;p53">
              <a:extLst>
                <a:ext uri="{FF2B5EF4-FFF2-40B4-BE49-F238E27FC236}">
                  <a16:creationId xmlns:a16="http://schemas.microsoft.com/office/drawing/2014/main" id="{3578B7ED-948C-930E-F6A9-CEE9C2BB32B9}"/>
                </a:ext>
              </a:extLst>
            </p:cNvPr>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5" name="Google Shape;1155;p53">
              <a:extLst>
                <a:ext uri="{FF2B5EF4-FFF2-40B4-BE49-F238E27FC236}">
                  <a16:creationId xmlns:a16="http://schemas.microsoft.com/office/drawing/2014/main" id="{3B421D5E-A36C-BA3A-D2D4-9D9BE84C984C}"/>
                </a:ext>
              </a:extLst>
            </p:cNvPr>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6" name="Google Shape;1156;p53">
              <a:extLst>
                <a:ext uri="{FF2B5EF4-FFF2-40B4-BE49-F238E27FC236}">
                  <a16:creationId xmlns:a16="http://schemas.microsoft.com/office/drawing/2014/main" id="{6806DF85-C82F-8D82-F925-344362C820C0}"/>
                </a:ext>
              </a:extLst>
            </p:cNvPr>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7" name="Google Shape;1157;p53">
              <a:extLst>
                <a:ext uri="{FF2B5EF4-FFF2-40B4-BE49-F238E27FC236}">
                  <a16:creationId xmlns:a16="http://schemas.microsoft.com/office/drawing/2014/main" id="{9618D4AC-F75B-7AD7-867A-1E62DF738890}"/>
                </a:ext>
              </a:extLst>
            </p:cNvPr>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58" name="Google Shape;1158;p53">
              <a:extLst>
                <a:ext uri="{FF2B5EF4-FFF2-40B4-BE49-F238E27FC236}">
                  <a16:creationId xmlns:a16="http://schemas.microsoft.com/office/drawing/2014/main" id="{982D16AA-B53B-0997-5A9A-B3F6AAFD0D88}"/>
                </a:ext>
              </a:extLst>
            </p:cNvPr>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59" name="Google Shape;1159;p53">
            <a:extLst>
              <a:ext uri="{FF2B5EF4-FFF2-40B4-BE49-F238E27FC236}">
                <a16:creationId xmlns:a16="http://schemas.microsoft.com/office/drawing/2014/main" id="{A9A51059-19F9-0412-EAAE-8063C484468B}"/>
              </a:ext>
            </a:extLst>
          </p:cNvPr>
          <p:cNvGrpSpPr/>
          <p:nvPr/>
        </p:nvGrpSpPr>
        <p:grpSpPr>
          <a:xfrm rot="-5400000">
            <a:off x="569641" y="3183714"/>
            <a:ext cx="686206" cy="3134263"/>
            <a:chOff x="66225" y="-562502"/>
            <a:chExt cx="686206" cy="3134263"/>
          </a:xfrm>
        </p:grpSpPr>
        <p:grpSp>
          <p:nvGrpSpPr>
            <p:cNvPr id="1160" name="Google Shape;1160;p53">
              <a:extLst>
                <a:ext uri="{FF2B5EF4-FFF2-40B4-BE49-F238E27FC236}">
                  <a16:creationId xmlns:a16="http://schemas.microsoft.com/office/drawing/2014/main" id="{D3EDCC7B-D3D2-5A21-D3BF-FB4400977F35}"/>
                </a:ext>
              </a:extLst>
            </p:cNvPr>
            <p:cNvGrpSpPr/>
            <p:nvPr/>
          </p:nvGrpSpPr>
          <p:grpSpPr>
            <a:xfrm rot="10800000" flipH="1">
              <a:off x="66225" y="-562502"/>
              <a:ext cx="258777" cy="3134263"/>
              <a:chOff x="9" y="2835115"/>
              <a:chExt cx="134668" cy="1631069"/>
            </a:xfrm>
          </p:grpSpPr>
          <p:sp>
            <p:nvSpPr>
              <p:cNvPr id="1161" name="Google Shape;1161;p53">
                <a:extLst>
                  <a:ext uri="{FF2B5EF4-FFF2-40B4-BE49-F238E27FC236}">
                    <a16:creationId xmlns:a16="http://schemas.microsoft.com/office/drawing/2014/main" id="{C8C2D639-B95A-02E7-52C4-657EBC3363A4}"/>
                  </a:ext>
                </a:extLst>
              </p:cNvPr>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2" name="Google Shape;1162;p53">
                <a:extLst>
                  <a:ext uri="{FF2B5EF4-FFF2-40B4-BE49-F238E27FC236}">
                    <a16:creationId xmlns:a16="http://schemas.microsoft.com/office/drawing/2014/main" id="{3060F8F7-F64E-CEE8-2975-9C0F44E42A1E}"/>
                  </a:ext>
                </a:extLst>
              </p:cNvPr>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3" name="Google Shape;1163;p53">
                <a:extLst>
                  <a:ext uri="{FF2B5EF4-FFF2-40B4-BE49-F238E27FC236}">
                    <a16:creationId xmlns:a16="http://schemas.microsoft.com/office/drawing/2014/main" id="{CA41397E-148B-AA44-B08B-4461336E095F}"/>
                  </a:ext>
                </a:extLst>
              </p:cNvPr>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4" name="Google Shape;1164;p53">
                <a:extLst>
                  <a:ext uri="{FF2B5EF4-FFF2-40B4-BE49-F238E27FC236}">
                    <a16:creationId xmlns:a16="http://schemas.microsoft.com/office/drawing/2014/main" id="{ABAB75E8-C1C0-EFC9-302E-183DDC5687EE}"/>
                  </a:ext>
                </a:extLst>
              </p:cNvPr>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nvGrpSpPr>
            <p:cNvPr id="1165" name="Google Shape;1165;p53">
              <a:extLst>
                <a:ext uri="{FF2B5EF4-FFF2-40B4-BE49-F238E27FC236}">
                  <a16:creationId xmlns:a16="http://schemas.microsoft.com/office/drawing/2014/main" id="{82DC4DBA-F80B-CC29-F04D-BA2E0C395FF5}"/>
                </a:ext>
              </a:extLst>
            </p:cNvPr>
            <p:cNvGrpSpPr/>
            <p:nvPr/>
          </p:nvGrpSpPr>
          <p:grpSpPr>
            <a:xfrm rot="10800000" flipH="1">
              <a:off x="360086" y="-444000"/>
              <a:ext cx="392345" cy="2299752"/>
              <a:chOff x="4792514" y="3108715"/>
              <a:chExt cx="204176" cy="1196790"/>
            </a:xfrm>
          </p:grpSpPr>
          <p:sp>
            <p:nvSpPr>
              <p:cNvPr id="1166" name="Google Shape;1166;p53">
                <a:extLst>
                  <a:ext uri="{FF2B5EF4-FFF2-40B4-BE49-F238E27FC236}">
                    <a16:creationId xmlns:a16="http://schemas.microsoft.com/office/drawing/2014/main" id="{1C223A4A-3B36-94AB-A6FC-A9C5965682CB}"/>
                  </a:ext>
                </a:extLst>
              </p:cNvPr>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7" name="Google Shape;1167;p53">
                <a:extLst>
                  <a:ext uri="{FF2B5EF4-FFF2-40B4-BE49-F238E27FC236}">
                    <a16:creationId xmlns:a16="http://schemas.microsoft.com/office/drawing/2014/main" id="{044BF467-279D-1B2E-9F3B-FF9DF1D826F2}"/>
                  </a:ext>
                </a:extLst>
              </p:cNvPr>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68" name="Google Shape;1168;p53">
                <a:extLst>
                  <a:ext uri="{FF2B5EF4-FFF2-40B4-BE49-F238E27FC236}">
                    <a16:creationId xmlns:a16="http://schemas.microsoft.com/office/drawing/2014/main" id="{8792D876-3458-3291-BB1A-A1094D507A75}"/>
                  </a:ext>
                </a:extLst>
              </p:cNvPr>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grpSp>
      <p:grpSp>
        <p:nvGrpSpPr>
          <p:cNvPr id="1169" name="Google Shape;1169;p53">
            <a:extLst>
              <a:ext uri="{FF2B5EF4-FFF2-40B4-BE49-F238E27FC236}">
                <a16:creationId xmlns:a16="http://schemas.microsoft.com/office/drawing/2014/main" id="{C9AAD93E-E19F-4518-D09C-7E190F8D3A3D}"/>
              </a:ext>
            </a:extLst>
          </p:cNvPr>
          <p:cNvGrpSpPr/>
          <p:nvPr/>
        </p:nvGrpSpPr>
        <p:grpSpPr>
          <a:xfrm rot="10800000">
            <a:off x="385333" y="3"/>
            <a:ext cx="788988" cy="2549637"/>
            <a:chOff x="2474121" y="2891575"/>
            <a:chExt cx="439279" cy="1419541"/>
          </a:xfrm>
        </p:grpSpPr>
        <p:sp>
          <p:nvSpPr>
            <p:cNvPr id="1170" name="Google Shape;1170;p53">
              <a:extLst>
                <a:ext uri="{FF2B5EF4-FFF2-40B4-BE49-F238E27FC236}">
                  <a16:creationId xmlns:a16="http://schemas.microsoft.com/office/drawing/2014/main" id="{E3C208B3-C9C6-10DD-2870-F77C442D4EA0}"/>
                </a:ext>
              </a:extLst>
            </p:cNvPr>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1" name="Google Shape;1171;p53">
              <a:extLst>
                <a:ext uri="{FF2B5EF4-FFF2-40B4-BE49-F238E27FC236}">
                  <a16:creationId xmlns:a16="http://schemas.microsoft.com/office/drawing/2014/main" id="{44133834-9B42-63F1-F1AB-C91A0C84D893}"/>
                </a:ext>
              </a:extLst>
            </p:cNvPr>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2" name="Google Shape;1172;p53">
              <a:extLst>
                <a:ext uri="{FF2B5EF4-FFF2-40B4-BE49-F238E27FC236}">
                  <a16:creationId xmlns:a16="http://schemas.microsoft.com/office/drawing/2014/main" id="{50E2291B-090A-A663-245F-786842A6C77F}"/>
                </a:ext>
              </a:extLst>
            </p:cNvPr>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3" name="Google Shape;1173;p53">
              <a:extLst>
                <a:ext uri="{FF2B5EF4-FFF2-40B4-BE49-F238E27FC236}">
                  <a16:creationId xmlns:a16="http://schemas.microsoft.com/office/drawing/2014/main" id="{527CBD01-B2ED-0368-092A-387F04839CF1}"/>
                </a:ext>
              </a:extLst>
            </p:cNvPr>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4" name="Google Shape;1174;p53">
              <a:extLst>
                <a:ext uri="{FF2B5EF4-FFF2-40B4-BE49-F238E27FC236}">
                  <a16:creationId xmlns:a16="http://schemas.microsoft.com/office/drawing/2014/main" id="{C832FC2B-4A67-FC8E-286C-05D3F410C5D5}"/>
                </a:ext>
              </a:extLst>
            </p:cNvPr>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5" name="Google Shape;1175;p53">
              <a:extLst>
                <a:ext uri="{FF2B5EF4-FFF2-40B4-BE49-F238E27FC236}">
                  <a16:creationId xmlns:a16="http://schemas.microsoft.com/office/drawing/2014/main" id="{68C4AB47-268C-1E3B-CA34-556EB11A7E02}"/>
                </a:ext>
              </a:extLst>
            </p:cNvPr>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6" name="Google Shape;1176;p53">
              <a:extLst>
                <a:ext uri="{FF2B5EF4-FFF2-40B4-BE49-F238E27FC236}">
                  <a16:creationId xmlns:a16="http://schemas.microsoft.com/office/drawing/2014/main" id="{61794101-749F-E28E-09CA-3B60E305519A}"/>
                </a:ext>
              </a:extLst>
            </p:cNvPr>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sp>
          <p:nvSpPr>
            <p:cNvPr id="1177" name="Google Shape;1177;p53">
              <a:extLst>
                <a:ext uri="{FF2B5EF4-FFF2-40B4-BE49-F238E27FC236}">
                  <a16:creationId xmlns:a16="http://schemas.microsoft.com/office/drawing/2014/main" id="{D6574CC7-AD66-0C0C-5100-B8ED3ADDAA59}"/>
                </a:ext>
              </a:extLst>
            </p:cNvPr>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NI" noProof="0" dirty="0"/>
            </a:p>
          </p:txBody>
        </p:sp>
      </p:grpSp>
      <p:sp>
        <p:nvSpPr>
          <p:cNvPr id="2" name="Rectangle 1">
            <a:extLst>
              <a:ext uri="{FF2B5EF4-FFF2-40B4-BE49-F238E27FC236}">
                <a16:creationId xmlns:a16="http://schemas.microsoft.com/office/drawing/2014/main" id="{94ABB0F9-15FB-5DAC-8A6B-8FE36FE55573}"/>
              </a:ext>
            </a:extLst>
          </p:cNvPr>
          <p:cNvSpPr/>
          <p:nvPr/>
        </p:nvSpPr>
        <p:spPr>
          <a:xfrm>
            <a:off x="1529521" y="1857648"/>
            <a:ext cx="6072885" cy="1428178"/>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3" name="TextBox 2">
            <a:extLst>
              <a:ext uri="{FF2B5EF4-FFF2-40B4-BE49-F238E27FC236}">
                <a16:creationId xmlns:a16="http://schemas.microsoft.com/office/drawing/2014/main" id="{426ED36F-73F3-E02E-4513-9DF00BB9DB9B}"/>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23</a:t>
            </a:fld>
            <a:endParaRPr lang="es-NI" dirty="0">
              <a:solidFill>
                <a:schemeClr val="tx1"/>
              </a:solidFill>
            </a:endParaRPr>
          </a:p>
        </p:txBody>
      </p:sp>
    </p:spTree>
    <p:extLst>
      <p:ext uri="{BB962C8B-B14F-4D97-AF65-F5344CB8AC3E}">
        <p14:creationId xmlns:p14="http://schemas.microsoft.com/office/powerpoint/2010/main" val="57582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6">
          <a:extLst>
            <a:ext uri="{FF2B5EF4-FFF2-40B4-BE49-F238E27FC236}">
              <a16:creationId xmlns:a16="http://schemas.microsoft.com/office/drawing/2014/main" id="{702EE555-2BB0-163B-B098-34CAFD8FEC1E}"/>
            </a:ext>
          </a:extLst>
        </p:cNvPr>
        <p:cNvGrpSpPr/>
        <p:nvPr/>
      </p:nvGrpSpPr>
      <p:grpSpPr>
        <a:xfrm>
          <a:off x="0" y="0"/>
          <a:ext cx="0" cy="0"/>
          <a:chOff x="0" y="0"/>
          <a:chExt cx="0" cy="0"/>
        </a:xfrm>
      </p:grpSpPr>
      <p:sp>
        <p:nvSpPr>
          <p:cNvPr id="950" name="Google Shape;950;p46">
            <a:extLst>
              <a:ext uri="{FF2B5EF4-FFF2-40B4-BE49-F238E27FC236}">
                <a16:creationId xmlns:a16="http://schemas.microsoft.com/office/drawing/2014/main" id="{F3633482-DC30-D2C3-2B8C-B11FF2771967}"/>
              </a:ext>
            </a:extLst>
          </p:cNvPr>
          <p:cNvSpPr txBox="1">
            <a:spLocks noGrp="1"/>
          </p:cNvSpPr>
          <p:nvPr>
            <p:ph type="title"/>
          </p:nvPr>
        </p:nvSpPr>
        <p:spPr>
          <a:xfrm>
            <a:off x="2491090" y="366967"/>
            <a:ext cx="41618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Preguntas y Respuestas</a:t>
            </a:r>
          </a:p>
        </p:txBody>
      </p:sp>
      <p:pic>
        <p:nvPicPr>
          <p:cNvPr id="11266" name="Picture 2" descr="Categoría «Duda» de imágenes, fotos de stock e ilustraciones libres de  regalías | Shutterstock">
            <a:extLst>
              <a:ext uri="{FF2B5EF4-FFF2-40B4-BE49-F238E27FC236}">
                <a16:creationId xmlns:a16="http://schemas.microsoft.com/office/drawing/2014/main" id="{95A664CF-DC04-AE08-BB65-700A5CC9C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95" y="1392784"/>
            <a:ext cx="4938410" cy="255974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 name="TextBox 1">
            <a:extLst>
              <a:ext uri="{FF2B5EF4-FFF2-40B4-BE49-F238E27FC236}">
                <a16:creationId xmlns:a16="http://schemas.microsoft.com/office/drawing/2014/main" id="{D31A7698-BF42-531C-68A7-2DA74A368A2A}"/>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24</a:t>
            </a:fld>
            <a:endParaRPr lang="es-NI" dirty="0">
              <a:solidFill>
                <a:schemeClr val="tx1"/>
              </a:solidFill>
            </a:endParaRPr>
          </a:p>
        </p:txBody>
      </p:sp>
    </p:spTree>
    <p:extLst>
      <p:ext uri="{BB962C8B-B14F-4D97-AF65-F5344CB8AC3E}">
        <p14:creationId xmlns:p14="http://schemas.microsoft.com/office/powerpoint/2010/main" val="835802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6">
          <a:extLst>
            <a:ext uri="{FF2B5EF4-FFF2-40B4-BE49-F238E27FC236}">
              <a16:creationId xmlns:a16="http://schemas.microsoft.com/office/drawing/2014/main" id="{A11A81D4-D3FB-9744-EDC2-2B58B1359FD8}"/>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05194A5-9F8F-4EDD-57EC-6E0753222F75}"/>
              </a:ext>
            </a:extLst>
          </p:cNvPr>
          <p:cNvSpPr/>
          <p:nvPr/>
        </p:nvSpPr>
        <p:spPr>
          <a:xfrm>
            <a:off x="1093911" y="1594111"/>
            <a:ext cx="6956176" cy="1773044"/>
          </a:xfrm>
          <a:prstGeom prst="roundRect">
            <a:avLst/>
          </a:prstGeom>
          <a:noFill/>
          <a:ln w="57150">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950" name="Google Shape;950;p46">
            <a:extLst>
              <a:ext uri="{FF2B5EF4-FFF2-40B4-BE49-F238E27FC236}">
                <a16:creationId xmlns:a16="http://schemas.microsoft.com/office/drawing/2014/main" id="{00C589DA-AD9E-4585-6D0A-2AAF7BFB3FA3}"/>
              </a:ext>
            </a:extLst>
          </p:cNvPr>
          <p:cNvSpPr txBox="1">
            <a:spLocks noGrp="1"/>
          </p:cNvSpPr>
          <p:nvPr>
            <p:ph type="title"/>
          </p:nvPr>
        </p:nvSpPr>
        <p:spPr>
          <a:xfrm>
            <a:off x="1216575" y="1738565"/>
            <a:ext cx="6621640" cy="14841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sz="8800" i="1" dirty="0">
                <a:solidFill>
                  <a:schemeClr val="tx1">
                    <a:lumMod val="75000"/>
                  </a:schemeClr>
                </a:solidFill>
                <a:effectLst>
                  <a:outerShdw blurRad="38100" dist="38100" dir="2700000" algn="tl">
                    <a:srgbClr val="000000">
                      <a:alpha val="43137"/>
                    </a:srgbClr>
                  </a:outerShdw>
                </a:effectLst>
              </a:rPr>
              <a:t>Hora del Quiz!!</a:t>
            </a:r>
            <a:endParaRPr lang="es-NI" sz="8800" i="1" noProof="0" dirty="0">
              <a:solidFill>
                <a:schemeClr val="tx1">
                  <a:lumMod val="75000"/>
                </a:schemeClr>
              </a:solidFill>
              <a:effectLst>
                <a:outerShdw blurRad="38100" dist="38100" dir="2700000" algn="tl">
                  <a:srgbClr val="000000">
                    <a:alpha val="43137"/>
                  </a:srgbClr>
                </a:outerShdw>
              </a:effectLst>
            </a:endParaRPr>
          </a:p>
        </p:txBody>
      </p:sp>
      <p:pic>
        <p:nvPicPr>
          <p:cNvPr id="13316" name="Picture 4" descr="Icono de reloj en estilo cómic aislado sobre fondo blanco | Vector Premium">
            <a:extLst>
              <a:ext uri="{FF2B5EF4-FFF2-40B4-BE49-F238E27FC236}">
                <a16:creationId xmlns:a16="http://schemas.microsoft.com/office/drawing/2014/main" id="{72B04A73-9A64-81D6-9411-82B04413FD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20503">
            <a:off x="233035" y="267869"/>
            <a:ext cx="1721754" cy="172175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3318" name="Picture 6" descr="Descarga gratis del PSD Marcas de verificación bien y el mal | FreeImages">
            <a:extLst>
              <a:ext uri="{FF2B5EF4-FFF2-40B4-BE49-F238E27FC236}">
                <a16:creationId xmlns:a16="http://schemas.microsoft.com/office/drawing/2014/main" id="{B0527C51-879C-A229-F19C-1E516F51A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9650">
            <a:off x="7223540" y="3178540"/>
            <a:ext cx="1653094" cy="1242356"/>
          </a:xfrm>
          <a:prstGeom prst="roundRect">
            <a:avLst>
              <a:gd name="adj" fmla="val 4533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CDD74ED-F4BB-4D09-6D7E-9DC70F002B28}"/>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25</a:t>
            </a:fld>
            <a:endParaRPr lang="es-NI" dirty="0">
              <a:solidFill>
                <a:schemeClr val="tx1"/>
              </a:solidFill>
            </a:endParaRPr>
          </a:p>
        </p:txBody>
      </p:sp>
    </p:spTree>
    <p:extLst>
      <p:ext uri="{BB962C8B-B14F-4D97-AF65-F5344CB8AC3E}">
        <p14:creationId xmlns:p14="http://schemas.microsoft.com/office/powerpoint/2010/main" val="299766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3303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dirty="0"/>
              <a:t>Índice</a:t>
            </a:r>
            <a:endParaRPr lang="es-NI" noProof="0" dirty="0"/>
          </a:p>
        </p:txBody>
      </p:sp>
      <p:sp>
        <p:nvSpPr>
          <p:cNvPr id="855" name="Google Shape;855;p38"/>
          <p:cNvSpPr txBox="1">
            <a:spLocks noGrp="1"/>
          </p:cNvSpPr>
          <p:nvPr>
            <p:ph type="subTitle" idx="9"/>
          </p:nvPr>
        </p:nvSpPr>
        <p:spPr>
          <a:xfrm>
            <a:off x="1660964" y="1151540"/>
            <a:ext cx="1316411" cy="3538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sz="1600" noProof="0" dirty="0"/>
              <a:t>Introducción</a:t>
            </a:r>
          </a:p>
        </p:txBody>
      </p:sp>
      <p:sp>
        <p:nvSpPr>
          <p:cNvPr id="26" name="Google Shape;855;p38">
            <a:extLst>
              <a:ext uri="{FF2B5EF4-FFF2-40B4-BE49-F238E27FC236}">
                <a16:creationId xmlns:a16="http://schemas.microsoft.com/office/drawing/2014/main" id="{56A43A2C-AC02-7BE2-9685-F0794DF1C502}"/>
              </a:ext>
            </a:extLst>
          </p:cNvPr>
          <p:cNvSpPr txBox="1">
            <a:spLocks/>
          </p:cNvSpPr>
          <p:nvPr/>
        </p:nvSpPr>
        <p:spPr>
          <a:xfrm>
            <a:off x="3166378" y="117866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Bibliotecas</a:t>
            </a:r>
          </a:p>
        </p:txBody>
      </p:sp>
      <p:sp>
        <p:nvSpPr>
          <p:cNvPr id="27" name="Google Shape;855;p38">
            <a:extLst>
              <a:ext uri="{FF2B5EF4-FFF2-40B4-BE49-F238E27FC236}">
                <a16:creationId xmlns:a16="http://schemas.microsoft.com/office/drawing/2014/main" id="{39CD78C9-0EA7-C32A-CC14-3E7E7B9B3FFA}"/>
              </a:ext>
            </a:extLst>
          </p:cNvPr>
          <p:cNvSpPr txBox="1">
            <a:spLocks/>
          </p:cNvSpPr>
          <p:nvPr/>
        </p:nvSpPr>
        <p:spPr>
          <a:xfrm>
            <a:off x="4671792" y="1179769"/>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Sintaxis</a:t>
            </a:r>
          </a:p>
        </p:txBody>
      </p:sp>
      <p:sp>
        <p:nvSpPr>
          <p:cNvPr id="28" name="Google Shape;855;p38">
            <a:extLst>
              <a:ext uri="{FF2B5EF4-FFF2-40B4-BE49-F238E27FC236}">
                <a16:creationId xmlns:a16="http://schemas.microsoft.com/office/drawing/2014/main" id="{B1A6E097-32AB-2C97-086A-9638B8384F4B}"/>
              </a:ext>
            </a:extLst>
          </p:cNvPr>
          <p:cNvSpPr txBox="1">
            <a:spLocks/>
          </p:cNvSpPr>
          <p:nvPr/>
        </p:nvSpPr>
        <p:spPr>
          <a:xfrm>
            <a:off x="1660964" y="26289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Ejemplo</a:t>
            </a:r>
          </a:p>
        </p:txBody>
      </p:sp>
      <p:sp>
        <p:nvSpPr>
          <p:cNvPr id="29" name="Google Shape;855;p38">
            <a:extLst>
              <a:ext uri="{FF2B5EF4-FFF2-40B4-BE49-F238E27FC236}">
                <a16:creationId xmlns:a16="http://schemas.microsoft.com/office/drawing/2014/main" id="{2B719F8D-11EE-1B19-F8FC-D6D264DC4D83}"/>
              </a:ext>
            </a:extLst>
          </p:cNvPr>
          <p:cNvSpPr txBox="1">
            <a:spLocks/>
          </p:cNvSpPr>
          <p:nvPr/>
        </p:nvSpPr>
        <p:spPr>
          <a:xfrm>
            <a:off x="3913794" y="3901872"/>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Quiz</a:t>
            </a:r>
          </a:p>
        </p:txBody>
      </p:sp>
      <p:sp>
        <p:nvSpPr>
          <p:cNvPr id="30" name="Google Shape;855;p38">
            <a:extLst>
              <a:ext uri="{FF2B5EF4-FFF2-40B4-BE49-F238E27FC236}">
                <a16:creationId xmlns:a16="http://schemas.microsoft.com/office/drawing/2014/main" id="{4824AA09-53A7-B31D-147A-11A0E8D3101E}"/>
              </a:ext>
            </a:extLst>
          </p:cNvPr>
          <p:cNvSpPr txBox="1">
            <a:spLocks/>
          </p:cNvSpPr>
          <p:nvPr/>
        </p:nvSpPr>
        <p:spPr>
          <a:xfrm>
            <a:off x="6258985"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Preguntas</a:t>
            </a:r>
          </a:p>
        </p:txBody>
      </p:sp>
      <p:sp>
        <p:nvSpPr>
          <p:cNvPr id="31" name="Google Shape;855;p38">
            <a:extLst>
              <a:ext uri="{FF2B5EF4-FFF2-40B4-BE49-F238E27FC236}">
                <a16:creationId xmlns:a16="http://schemas.microsoft.com/office/drawing/2014/main" id="{73630A45-BC9C-693B-B970-5A35DDA94F1B}"/>
              </a:ext>
            </a:extLst>
          </p:cNvPr>
          <p:cNvSpPr txBox="1">
            <a:spLocks/>
          </p:cNvSpPr>
          <p:nvPr/>
        </p:nvSpPr>
        <p:spPr>
          <a:xfrm>
            <a:off x="3166379" y="264767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Poo</a:t>
            </a:r>
          </a:p>
        </p:txBody>
      </p:sp>
      <p:sp>
        <p:nvSpPr>
          <p:cNvPr id="32" name="Google Shape;855;p38">
            <a:extLst>
              <a:ext uri="{FF2B5EF4-FFF2-40B4-BE49-F238E27FC236}">
                <a16:creationId xmlns:a16="http://schemas.microsoft.com/office/drawing/2014/main" id="{F2D526B3-D75E-0D7B-925A-98DB87B384BF}"/>
              </a:ext>
            </a:extLst>
          </p:cNvPr>
          <p:cNvSpPr txBox="1">
            <a:spLocks/>
          </p:cNvSpPr>
          <p:nvPr/>
        </p:nvSpPr>
        <p:spPr>
          <a:xfrm>
            <a:off x="4671793"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Conclusión</a:t>
            </a:r>
          </a:p>
        </p:txBody>
      </p:sp>
      <p:sp>
        <p:nvSpPr>
          <p:cNvPr id="33" name="Google Shape;855;p38">
            <a:extLst>
              <a:ext uri="{FF2B5EF4-FFF2-40B4-BE49-F238E27FC236}">
                <a16:creationId xmlns:a16="http://schemas.microsoft.com/office/drawing/2014/main" id="{60AF2B2A-7730-160F-C087-4D8F8CCB36EB}"/>
              </a:ext>
            </a:extLst>
          </p:cNvPr>
          <p:cNvSpPr txBox="1">
            <a:spLocks/>
          </p:cNvSpPr>
          <p:nvPr/>
        </p:nvSpPr>
        <p:spPr>
          <a:xfrm>
            <a:off x="6258984" y="117866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Método</a:t>
            </a:r>
          </a:p>
        </p:txBody>
      </p:sp>
      <p:pic>
        <p:nvPicPr>
          <p:cNvPr id="2054" name="Picture 6" descr="Java Logo PNG Transparent (1) – Brands Logos">
            <a:extLst>
              <a:ext uri="{FF2B5EF4-FFF2-40B4-BE49-F238E27FC236}">
                <a16:creationId xmlns:a16="http://schemas.microsoft.com/office/drawing/2014/main" id="{EBE7AFBB-BBCE-3843-2EEF-0487E080B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166"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ibliotecas - Iconos gratis de ui">
            <a:extLst>
              <a:ext uri="{FF2B5EF4-FFF2-40B4-BE49-F238E27FC236}">
                <a16:creationId xmlns:a16="http://schemas.microsoft.com/office/drawing/2014/main" id="{5A32C163-0B83-8FB7-4B85-E569566FA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790"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intaxis - Iconos gratis de web">
            <a:extLst>
              <a:ext uri="{FF2B5EF4-FFF2-40B4-BE49-F238E27FC236}">
                <a16:creationId xmlns:a16="http://schemas.microsoft.com/office/drawing/2014/main" id="{8FC7F5CC-77DA-2605-E737-436566E66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78" y="1331908"/>
            <a:ext cx="1007223" cy="100722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intaxis - Iconos gratis de educación">
            <a:extLst>
              <a:ext uri="{FF2B5EF4-FFF2-40B4-BE49-F238E27FC236}">
                <a16:creationId xmlns:a16="http://schemas.microsoft.com/office/drawing/2014/main" id="{00D742BD-3B03-B991-67DC-5994AA67D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221" y="1460810"/>
            <a:ext cx="988741" cy="98874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ava - Iconos gratis de logo">
            <a:extLst>
              <a:ext uri="{FF2B5EF4-FFF2-40B4-BE49-F238E27FC236}">
                <a16:creationId xmlns:a16="http://schemas.microsoft.com/office/drawing/2014/main" id="{E68F012B-7ADA-43F6-2ED5-1E807655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908" y="2980480"/>
            <a:ext cx="1011480"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Qué es la Programación Orientada a Objetos?">
            <a:extLst>
              <a:ext uri="{FF2B5EF4-FFF2-40B4-BE49-F238E27FC236}">
                <a16:creationId xmlns:a16="http://schemas.microsoft.com/office/drawing/2014/main" id="{BF586108-4047-654C-6258-7A1B03F3D2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9629" y="2980479"/>
            <a:ext cx="1181383" cy="886037"/>
          </a:xfrm>
          <a:prstGeom prst="roundRect">
            <a:avLst>
              <a:gd name="adj" fmla="val 3428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8" name="Picture 20" descr="Conclusión - Iconos gratis de tecnología">
            <a:extLst>
              <a:ext uri="{FF2B5EF4-FFF2-40B4-BE49-F238E27FC236}">
                <a16:creationId xmlns:a16="http://schemas.microsoft.com/office/drawing/2014/main" id="{99AB7112-EA32-41FC-F1A7-546B0628B0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7278" y="2955833"/>
            <a:ext cx="899532" cy="89953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urbujas vectoriales con signo de interrogación Iconos de preguntas  aislados en blanco | Vector Premium">
            <a:extLst>
              <a:ext uri="{FF2B5EF4-FFF2-40B4-BE49-F238E27FC236}">
                <a16:creationId xmlns:a16="http://schemas.microsoft.com/office/drawing/2014/main" id="{80ACBFEB-D203-3281-30EB-3DF3F2CD11D6}"/>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8786" r="92652">
                        <a14:foregroundMark x1="44409" y1="40426" x2="51118" y2="37234"/>
                        <a14:foregroundMark x1="46645" y1="33191" x2="48083" y2="59362"/>
                        <a14:foregroundMark x1="51917" y1="30213" x2="51118" y2="39362"/>
                        <a14:foregroundMark x1="19489" y1="50426" x2="26997" y2="51489"/>
                        <a14:foregroundMark x1="24760" y1="49362" x2="22364" y2="45319"/>
                        <a14:foregroundMark x1="22364" y1="52340" x2="23163" y2="69574"/>
                        <a14:foregroundMark x1="23163" y1="49362" x2="26997" y2="66383"/>
                        <a14:foregroundMark x1="12620" y1="54468" x2="8786" y2="56383"/>
                        <a14:foregroundMark x1="51917" y1="69574" x2="66294" y2="47447"/>
                        <a14:foregroundMark x1="51118" y1="66383" x2="36102" y2="42340"/>
                        <a14:foregroundMark x1="31470" y1="37234" x2="40575" y2="57447"/>
                        <a14:foregroundMark x1="32268" y1="37234" x2="48882" y2="67447"/>
                        <a14:foregroundMark x1="44409" y1="37234" x2="49681" y2="66383"/>
                        <a14:foregroundMark x1="51917" y1="51489" x2="53355" y2="57447"/>
                        <a14:foregroundMark x1="56390" y1="53404" x2="56390" y2="53404"/>
                        <a14:foregroundMark x1="58626" y1="48298" x2="60224" y2="45319"/>
                        <a14:foregroundMark x1="61661" y1="37234" x2="61661" y2="37234"/>
                        <a14:foregroundMark x1="61661" y1="30213" x2="61661" y2="30213"/>
                        <a14:foregroundMark x1="61022" y1="26170" x2="61022" y2="26170"/>
                        <a14:foregroundMark x1="58626" y1="24255" x2="58626" y2="24255"/>
                        <a14:foregroundMark x1="52716" y1="24255" x2="50319" y2="24255"/>
                        <a14:foregroundMark x1="48882" y1="24255" x2="45847" y2="24255"/>
                        <a14:foregroundMark x1="40575" y1="26170" x2="40575" y2="26170"/>
                        <a14:foregroundMark x1="36102" y1="27234" x2="36102" y2="27234"/>
                        <a14:foregroundMark x1="31470" y1="30213" x2="29233" y2="33191"/>
                        <a14:foregroundMark x1="28435" y1="36383" x2="67891" y2="24894"/>
                        <a14:foregroundMark x1="67891" y1="24894" x2="50958" y2="64681"/>
                        <a14:foregroundMark x1="50958" y1="64681" x2="64058" y2="41277"/>
                        <a14:foregroundMark x1="73003" y1="60426" x2="89617" y2="57447"/>
                        <a14:foregroundMark x1="51917" y1="36383" x2="51118" y2="33191"/>
                        <a14:foregroundMark x1="51118" y1="33191" x2="45048" y2="48298"/>
                        <a14:foregroundMark x1="49681" y1="36383" x2="50319" y2="48298"/>
                        <a14:foregroundMark x1="56390" y1="37234" x2="50319" y2="54468"/>
                        <a14:foregroundMark x1="52716" y1="42340" x2="51917" y2="48298"/>
                        <a14:foregroundMark x1="57188" y1="39362" x2="57987" y2="44255"/>
                        <a14:foregroundMark x1="54952" y1="39362" x2="50319" y2="50426"/>
                        <a14:foregroundMark x1="49681" y1="50426" x2="51917" y2="48298"/>
                        <a14:foregroundMark x1="63259" y1="40426" x2="61661" y2="50426"/>
                        <a14:foregroundMark x1="62460" y1="41277" x2="61022" y2="46383"/>
                        <a14:foregroundMark x1="61661" y1="32340" x2="60224" y2="42340"/>
                        <a14:foregroundMark x1="61661" y1="33191" x2="59425" y2="39362"/>
                        <a14:foregroundMark x1="60224" y1="27234" x2="57987" y2="36383"/>
                        <a14:foregroundMark x1="61661" y1="33191" x2="58626" y2="41277"/>
                        <a14:foregroundMark x1="60224" y1="33191" x2="58626" y2="47447"/>
                        <a14:foregroundMark x1="61022" y1="39362" x2="53355" y2="63404"/>
                        <a14:foregroundMark x1="54153" y1="34255" x2="55751" y2="39362"/>
                        <a14:foregroundMark x1="55751" y1="39362" x2="58626" y2="57447"/>
                        <a14:foregroundMark x1="62460" y1="42340" x2="64696" y2="39362"/>
                        <a14:foregroundMark x1="80671" y1="57447" x2="82109" y2="69574"/>
                        <a14:foregroundMark x1="77636" y1="54468" x2="81310" y2="54468"/>
                        <a14:foregroundMark x1="79073" y1="75532" x2="79872" y2="61489"/>
                        <a14:foregroundMark x1="81310" y1="66383" x2="75399" y2="68511"/>
                        <a14:foregroundMark x1="73802" y1="57447" x2="76038" y2="59362"/>
                        <a14:foregroundMark x1="76837" y1="48298" x2="77636" y2="54468"/>
                        <a14:foregroundMark x1="79073" y1="63404" x2="78275" y2="65532"/>
                        <a14:foregroundMark x1="76837" y1="51489" x2="76038" y2="54468"/>
                        <a14:foregroundMark x1="90415" y1="61489" x2="92652" y2="70426"/>
                      </a14:backgroundRemoval>
                    </a14:imgEffect>
                  </a14:imgLayer>
                </a14:imgProps>
              </a:ext>
              <a:ext uri="{28A0092B-C50C-407E-A947-70E740481C1C}">
                <a14:useLocalDpi xmlns:a14="http://schemas.microsoft.com/office/drawing/2010/main" val="0"/>
              </a:ext>
            </a:extLst>
          </a:blip>
          <a:srcRect/>
          <a:stretch>
            <a:fillRect/>
          </a:stretch>
        </p:blipFill>
        <p:spPr bwMode="auto">
          <a:xfrm>
            <a:off x="6243586" y="2917757"/>
            <a:ext cx="1347206"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onoces Quizizz? Cuestionarios online para la evaluación digital">
            <a:extLst>
              <a:ext uri="{FF2B5EF4-FFF2-40B4-BE49-F238E27FC236}">
                <a16:creationId xmlns:a16="http://schemas.microsoft.com/office/drawing/2014/main" id="{2831EC60-6F9D-26D5-BBFB-01A6B5FA4B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3793" y="4192765"/>
            <a:ext cx="1316411" cy="691116"/>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6" name="Picture 2" descr="Icono De Check PNG para descargar gratis">
            <a:extLst>
              <a:ext uri="{FF2B5EF4-FFF2-40B4-BE49-F238E27FC236}">
                <a16:creationId xmlns:a16="http://schemas.microsoft.com/office/drawing/2014/main" id="{7F3E5198-CC75-4875-B1B4-8E22AF4604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1986" y="1460810"/>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cono De Check PNG para descargar gratis">
            <a:extLst>
              <a:ext uri="{FF2B5EF4-FFF2-40B4-BE49-F238E27FC236}">
                <a16:creationId xmlns:a16="http://schemas.microsoft.com/office/drawing/2014/main" id="{2EF2F824-54B4-42F5-A397-5F7185CFB7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9211" y="1418497"/>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cono De Check PNG para descargar gratis">
            <a:extLst>
              <a:ext uri="{FF2B5EF4-FFF2-40B4-BE49-F238E27FC236}">
                <a16:creationId xmlns:a16="http://schemas.microsoft.com/office/drawing/2014/main" id="{9736DBEE-3633-49DE-B12F-D7B96BB3295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13578" y="1373097"/>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cono De Check PNG para descargar gratis">
            <a:extLst>
              <a:ext uri="{FF2B5EF4-FFF2-40B4-BE49-F238E27FC236}">
                <a16:creationId xmlns:a16="http://schemas.microsoft.com/office/drawing/2014/main" id="{412CC949-92D6-4FD1-800B-095B5BABE1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4750" y="1399102"/>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cono De Check PNG para descargar gratis">
            <a:extLst>
              <a:ext uri="{FF2B5EF4-FFF2-40B4-BE49-F238E27FC236}">
                <a16:creationId xmlns:a16="http://schemas.microsoft.com/office/drawing/2014/main" id="{F35AB247-FDDA-4DC9-8614-FC03E4D32A5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1160" y="2955833"/>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Icono De Check PNG para descargar gratis">
            <a:extLst>
              <a:ext uri="{FF2B5EF4-FFF2-40B4-BE49-F238E27FC236}">
                <a16:creationId xmlns:a16="http://schemas.microsoft.com/office/drawing/2014/main" id="{23335AF6-01D7-426C-AFE6-466C1868C88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3137" y="2914600"/>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Icono De Check PNG para descargar gratis">
            <a:extLst>
              <a:ext uri="{FF2B5EF4-FFF2-40B4-BE49-F238E27FC236}">
                <a16:creationId xmlns:a16="http://schemas.microsoft.com/office/drawing/2014/main" id="{C97A0979-823D-4E12-940E-00A14B7CB1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67731" y="2887507"/>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Icono De Check PNG para descargar gratis">
            <a:extLst>
              <a:ext uri="{FF2B5EF4-FFF2-40B4-BE49-F238E27FC236}">
                <a16:creationId xmlns:a16="http://schemas.microsoft.com/office/drawing/2014/main" id="{3B1C31D8-9A7D-4370-BFC9-7562A5423A4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4815" y="4031140"/>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cono De Check PNG para descargar gratis">
            <a:extLst>
              <a:ext uri="{FF2B5EF4-FFF2-40B4-BE49-F238E27FC236}">
                <a16:creationId xmlns:a16="http://schemas.microsoft.com/office/drawing/2014/main" id="{082F20B9-95A4-44A6-94A1-E78AB9B9585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31577" y="2902609"/>
            <a:ext cx="1014365" cy="10143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ACD6D2B-4C47-BCF7-D94A-985B340E3410}"/>
              </a:ext>
            </a:extLst>
          </p:cNvPr>
          <p:cNvSpPr txBox="1"/>
          <p:nvPr/>
        </p:nvSpPr>
        <p:spPr>
          <a:xfrm>
            <a:off x="8423944" y="4638908"/>
            <a:ext cx="396671" cy="312234"/>
          </a:xfrm>
          <a:prstGeom prst="rect">
            <a:avLst/>
          </a:prstGeom>
          <a:noFill/>
        </p:spPr>
        <p:txBody>
          <a:bodyPr wrap="square" rtlCol="0">
            <a:spAutoFit/>
          </a:bodyPr>
          <a:lstStyle/>
          <a:p>
            <a:fld id="{51F3097D-A150-43A7-9773-47A8B486FF8C}" type="slidenum">
              <a:rPr lang="es-NI" smtClean="0">
                <a:solidFill>
                  <a:schemeClr val="tx1"/>
                </a:solidFill>
              </a:rPr>
              <a:t>26</a:t>
            </a:fld>
            <a:endParaRPr lang="es-NI" dirty="0">
              <a:solidFill>
                <a:schemeClr val="tx1"/>
              </a:solidFill>
            </a:endParaRPr>
          </a:p>
        </p:txBody>
      </p:sp>
    </p:spTree>
    <p:extLst>
      <p:ext uri="{BB962C8B-B14F-4D97-AF65-F5344CB8AC3E}">
        <p14:creationId xmlns:p14="http://schemas.microsoft.com/office/powerpoint/2010/main" val="8893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3303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dirty="0"/>
              <a:t>Índice</a:t>
            </a:r>
            <a:endParaRPr lang="es-NI" noProof="0" dirty="0"/>
          </a:p>
        </p:txBody>
      </p:sp>
      <p:sp>
        <p:nvSpPr>
          <p:cNvPr id="855" name="Google Shape;855;p38"/>
          <p:cNvSpPr txBox="1">
            <a:spLocks noGrp="1"/>
          </p:cNvSpPr>
          <p:nvPr>
            <p:ph type="subTitle" idx="9"/>
          </p:nvPr>
        </p:nvSpPr>
        <p:spPr>
          <a:xfrm>
            <a:off x="1660964" y="1151540"/>
            <a:ext cx="1316411" cy="3538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sz="1600" noProof="0" dirty="0"/>
              <a:t>Introducción</a:t>
            </a:r>
          </a:p>
        </p:txBody>
      </p:sp>
      <p:sp>
        <p:nvSpPr>
          <p:cNvPr id="26" name="Google Shape;855;p38">
            <a:extLst>
              <a:ext uri="{FF2B5EF4-FFF2-40B4-BE49-F238E27FC236}">
                <a16:creationId xmlns:a16="http://schemas.microsoft.com/office/drawing/2014/main" id="{56A43A2C-AC02-7BE2-9685-F0794DF1C502}"/>
              </a:ext>
            </a:extLst>
          </p:cNvPr>
          <p:cNvSpPr txBox="1">
            <a:spLocks/>
          </p:cNvSpPr>
          <p:nvPr/>
        </p:nvSpPr>
        <p:spPr>
          <a:xfrm>
            <a:off x="3166378" y="117866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Bibliotecas</a:t>
            </a:r>
          </a:p>
        </p:txBody>
      </p:sp>
      <p:sp>
        <p:nvSpPr>
          <p:cNvPr id="27" name="Google Shape;855;p38">
            <a:extLst>
              <a:ext uri="{FF2B5EF4-FFF2-40B4-BE49-F238E27FC236}">
                <a16:creationId xmlns:a16="http://schemas.microsoft.com/office/drawing/2014/main" id="{39CD78C9-0EA7-C32A-CC14-3E7E7B9B3FFA}"/>
              </a:ext>
            </a:extLst>
          </p:cNvPr>
          <p:cNvSpPr txBox="1">
            <a:spLocks/>
          </p:cNvSpPr>
          <p:nvPr/>
        </p:nvSpPr>
        <p:spPr>
          <a:xfrm>
            <a:off x="4671792" y="1179769"/>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Sintaxis</a:t>
            </a:r>
          </a:p>
        </p:txBody>
      </p:sp>
      <p:sp>
        <p:nvSpPr>
          <p:cNvPr id="28" name="Google Shape;855;p38">
            <a:extLst>
              <a:ext uri="{FF2B5EF4-FFF2-40B4-BE49-F238E27FC236}">
                <a16:creationId xmlns:a16="http://schemas.microsoft.com/office/drawing/2014/main" id="{B1A6E097-32AB-2C97-086A-9638B8384F4B}"/>
              </a:ext>
            </a:extLst>
          </p:cNvPr>
          <p:cNvSpPr txBox="1">
            <a:spLocks/>
          </p:cNvSpPr>
          <p:nvPr/>
        </p:nvSpPr>
        <p:spPr>
          <a:xfrm>
            <a:off x="1660964" y="26289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Ejemplo</a:t>
            </a:r>
          </a:p>
        </p:txBody>
      </p:sp>
      <p:sp>
        <p:nvSpPr>
          <p:cNvPr id="29" name="Google Shape;855;p38">
            <a:extLst>
              <a:ext uri="{FF2B5EF4-FFF2-40B4-BE49-F238E27FC236}">
                <a16:creationId xmlns:a16="http://schemas.microsoft.com/office/drawing/2014/main" id="{2B719F8D-11EE-1B19-F8FC-D6D264DC4D83}"/>
              </a:ext>
            </a:extLst>
          </p:cNvPr>
          <p:cNvSpPr txBox="1">
            <a:spLocks/>
          </p:cNvSpPr>
          <p:nvPr/>
        </p:nvSpPr>
        <p:spPr>
          <a:xfrm>
            <a:off x="3913794" y="3901872"/>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Quiz</a:t>
            </a:r>
          </a:p>
        </p:txBody>
      </p:sp>
      <p:sp>
        <p:nvSpPr>
          <p:cNvPr id="30" name="Google Shape;855;p38">
            <a:extLst>
              <a:ext uri="{FF2B5EF4-FFF2-40B4-BE49-F238E27FC236}">
                <a16:creationId xmlns:a16="http://schemas.microsoft.com/office/drawing/2014/main" id="{4824AA09-53A7-B31D-147A-11A0E8D3101E}"/>
              </a:ext>
            </a:extLst>
          </p:cNvPr>
          <p:cNvSpPr txBox="1">
            <a:spLocks/>
          </p:cNvSpPr>
          <p:nvPr/>
        </p:nvSpPr>
        <p:spPr>
          <a:xfrm>
            <a:off x="6258985"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Preguntas</a:t>
            </a:r>
          </a:p>
        </p:txBody>
      </p:sp>
      <p:sp>
        <p:nvSpPr>
          <p:cNvPr id="31" name="Google Shape;855;p38">
            <a:extLst>
              <a:ext uri="{FF2B5EF4-FFF2-40B4-BE49-F238E27FC236}">
                <a16:creationId xmlns:a16="http://schemas.microsoft.com/office/drawing/2014/main" id="{73630A45-BC9C-693B-B970-5A35DDA94F1B}"/>
              </a:ext>
            </a:extLst>
          </p:cNvPr>
          <p:cNvSpPr txBox="1">
            <a:spLocks/>
          </p:cNvSpPr>
          <p:nvPr/>
        </p:nvSpPr>
        <p:spPr>
          <a:xfrm>
            <a:off x="3166379" y="264767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Poo</a:t>
            </a:r>
          </a:p>
        </p:txBody>
      </p:sp>
      <p:sp>
        <p:nvSpPr>
          <p:cNvPr id="32" name="Google Shape;855;p38">
            <a:extLst>
              <a:ext uri="{FF2B5EF4-FFF2-40B4-BE49-F238E27FC236}">
                <a16:creationId xmlns:a16="http://schemas.microsoft.com/office/drawing/2014/main" id="{F2D526B3-D75E-0D7B-925A-98DB87B384BF}"/>
              </a:ext>
            </a:extLst>
          </p:cNvPr>
          <p:cNvSpPr txBox="1">
            <a:spLocks/>
          </p:cNvSpPr>
          <p:nvPr/>
        </p:nvSpPr>
        <p:spPr>
          <a:xfrm>
            <a:off x="4671793"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Conclusión</a:t>
            </a:r>
          </a:p>
        </p:txBody>
      </p:sp>
      <p:sp>
        <p:nvSpPr>
          <p:cNvPr id="33" name="Google Shape;855;p38">
            <a:extLst>
              <a:ext uri="{FF2B5EF4-FFF2-40B4-BE49-F238E27FC236}">
                <a16:creationId xmlns:a16="http://schemas.microsoft.com/office/drawing/2014/main" id="{60AF2B2A-7730-160F-C087-4D8F8CCB36EB}"/>
              </a:ext>
            </a:extLst>
          </p:cNvPr>
          <p:cNvSpPr txBox="1">
            <a:spLocks/>
          </p:cNvSpPr>
          <p:nvPr/>
        </p:nvSpPr>
        <p:spPr>
          <a:xfrm>
            <a:off x="6258984" y="117866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Método</a:t>
            </a:r>
          </a:p>
        </p:txBody>
      </p:sp>
      <p:pic>
        <p:nvPicPr>
          <p:cNvPr id="2054" name="Picture 6" descr="Java Logo PNG Transparent (1) – Brands Logos">
            <a:extLst>
              <a:ext uri="{FF2B5EF4-FFF2-40B4-BE49-F238E27FC236}">
                <a16:creationId xmlns:a16="http://schemas.microsoft.com/office/drawing/2014/main" id="{EBE7AFBB-BBCE-3843-2EEF-0487E080B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166"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ibliotecas - Iconos gratis de ui">
            <a:extLst>
              <a:ext uri="{FF2B5EF4-FFF2-40B4-BE49-F238E27FC236}">
                <a16:creationId xmlns:a16="http://schemas.microsoft.com/office/drawing/2014/main" id="{5A32C163-0B83-8FB7-4B85-E569566FA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790"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intaxis - Iconos gratis de web">
            <a:extLst>
              <a:ext uri="{FF2B5EF4-FFF2-40B4-BE49-F238E27FC236}">
                <a16:creationId xmlns:a16="http://schemas.microsoft.com/office/drawing/2014/main" id="{8FC7F5CC-77DA-2605-E737-436566E66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78" y="1331908"/>
            <a:ext cx="1007223" cy="100722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intaxis - Iconos gratis de educación">
            <a:extLst>
              <a:ext uri="{FF2B5EF4-FFF2-40B4-BE49-F238E27FC236}">
                <a16:creationId xmlns:a16="http://schemas.microsoft.com/office/drawing/2014/main" id="{00D742BD-3B03-B991-67DC-5994AA67D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221" y="1460810"/>
            <a:ext cx="988741" cy="98874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ava - Iconos gratis de logo">
            <a:extLst>
              <a:ext uri="{FF2B5EF4-FFF2-40B4-BE49-F238E27FC236}">
                <a16:creationId xmlns:a16="http://schemas.microsoft.com/office/drawing/2014/main" id="{E68F012B-7ADA-43F6-2ED5-1E807655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908" y="2980480"/>
            <a:ext cx="1011480"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Qué es la Programación Orientada a Objetos?">
            <a:extLst>
              <a:ext uri="{FF2B5EF4-FFF2-40B4-BE49-F238E27FC236}">
                <a16:creationId xmlns:a16="http://schemas.microsoft.com/office/drawing/2014/main" id="{BF586108-4047-654C-6258-7A1B03F3D2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9629" y="2980479"/>
            <a:ext cx="1181383" cy="886037"/>
          </a:xfrm>
          <a:prstGeom prst="roundRect">
            <a:avLst>
              <a:gd name="adj" fmla="val 3428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8" name="Picture 20" descr="Conclusión - Iconos gratis de tecnología">
            <a:extLst>
              <a:ext uri="{FF2B5EF4-FFF2-40B4-BE49-F238E27FC236}">
                <a16:creationId xmlns:a16="http://schemas.microsoft.com/office/drawing/2014/main" id="{99AB7112-EA32-41FC-F1A7-546B0628B0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7278" y="2955833"/>
            <a:ext cx="899532" cy="89953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urbujas vectoriales con signo de interrogación Iconos de preguntas  aislados en blanco | Vector Premium">
            <a:extLst>
              <a:ext uri="{FF2B5EF4-FFF2-40B4-BE49-F238E27FC236}">
                <a16:creationId xmlns:a16="http://schemas.microsoft.com/office/drawing/2014/main" id="{80ACBFEB-D203-3281-30EB-3DF3F2CD11D6}"/>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8786" r="92652">
                        <a14:foregroundMark x1="44409" y1="40426" x2="51118" y2="37234"/>
                        <a14:foregroundMark x1="46645" y1="33191" x2="48083" y2="59362"/>
                        <a14:foregroundMark x1="51917" y1="30213" x2="51118" y2="39362"/>
                        <a14:foregroundMark x1="19489" y1="50426" x2="26997" y2="51489"/>
                        <a14:foregroundMark x1="24760" y1="49362" x2="22364" y2="45319"/>
                        <a14:foregroundMark x1="22364" y1="52340" x2="23163" y2="69574"/>
                        <a14:foregroundMark x1="23163" y1="49362" x2="26997" y2="66383"/>
                        <a14:foregroundMark x1="12620" y1="54468" x2="8786" y2="56383"/>
                        <a14:foregroundMark x1="51917" y1="69574" x2="66294" y2="47447"/>
                        <a14:foregroundMark x1="51118" y1="66383" x2="36102" y2="42340"/>
                        <a14:foregroundMark x1="31470" y1="37234" x2="40575" y2="57447"/>
                        <a14:foregroundMark x1="32268" y1="37234" x2="48882" y2="67447"/>
                        <a14:foregroundMark x1="44409" y1="37234" x2="49681" y2="66383"/>
                        <a14:foregroundMark x1="51917" y1="51489" x2="53355" y2="57447"/>
                        <a14:foregroundMark x1="56390" y1="53404" x2="56390" y2="53404"/>
                        <a14:foregroundMark x1="58626" y1="48298" x2="60224" y2="45319"/>
                        <a14:foregroundMark x1="61661" y1="37234" x2="61661" y2="37234"/>
                        <a14:foregroundMark x1="61661" y1="30213" x2="61661" y2="30213"/>
                        <a14:foregroundMark x1="61022" y1="26170" x2="61022" y2="26170"/>
                        <a14:foregroundMark x1="58626" y1="24255" x2="58626" y2="24255"/>
                        <a14:foregroundMark x1="52716" y1="24255" x2="50319" y2="24255"/>
                        <a14:foregroundMark x1="48882" y1="24255" x2="45847" y2="24255"/>
                        <a14:foregroundMark x1="40575" y1="26170" x2="40575" y2="26170"/>
                        <a14:foregroundMark x1="36102" y1="27234" x2="36102" y2="27234"/>
                        <a14:foregroundMark x1="31470" y1="30213" x2="29233" y2="33191"/>
                        <a14:foregroundMark x1="28435" y1="36383" x2="67891" y2="24894"/>
                        <a14:foregroundMark x1="67891" y1="24894" x2="50958" y2="64681"/>
                        <a14:foregroundMark x1="50958" y1="64681" x2="64058" y2="41277"/>
                        <a14:foregroundMark x1="73003" y1="60426" x2="89617" y2="57447"/>
                        <a14:foregroundMark x1="51917" y1="36383" x2="51118" y2="33191"/>
                        <a14:foregroundMark x1="51118" y1="33191" x2="45048" y2="48298"/>
                        <a14:foregroundMark x1="49681" y1="36383" x2="50319" y2="48298"/>
                        <a14:foregroundMark x1="56390" y1="37234" x2="50319" y2="54468"/>
                        <a14:foregroundMark x1="52716" y1="42340" x2="51917" y2="48298"/>
                        <a14:foregroundMark x1="57188" y1="39362" x2="57987" y2="44255"/>
                        <a14:foregroundMark x1="54952" y1="39362" x2="50319" y2="50426"/>
                        <a14:foregroundMark x1="49681" y1="50426" x2="51917" y2="48298"/>
                        <a14:foregroundMark x1="63259" y1="40426" x2="61661" y2="50426"/>
                        <a14:foregroundMark x1="62460" y1="41277" x2="61022" y2="46383"/>
                        <a14:foregroundMark x1="61661" y1="32340" x2="60224" y2="42340"/>
                        <a14:foregroundMark x1="61661" y1="33191" x2="59425" y2="39362"/>
                        <a14:foregroundMark x1="60224" y1="27234" x2="57987" y2="36383"/>
                        <a14:foregroundMark x1="61661" y1="33191" x2="58626" y2="41277"/>
                        <a14:foregroundMark x1="60224" y1="33191" x2="58626" y2="47447"/>
                        <a14:foregroundMark x1="61022" y1="39362" x2="53355" y2="63404"/>
                        <a14:foregroundMark x1="54153" y1="34255" x2="55751" y2="39362"/>
                        <a14:foregroundMark x1="55751" y1="39362" x2="58626" y2="57447"/>
                        <a14:foregroundMark x1="62460" y1="42340" x2="64696" y2="39362"/>
                        <a14:foregroundMark x1="80671" y1="57447" x2="82109" y2="69574"/>
                        <a14:foregroundMark x1="77636" y1="54468" x2="81310" y2="54468"/>
                        <a14:foregroundMark x1="79073" y1="75532" x2="79872" y2="61489"/>
                        <a14:foregroundMark x1="81310" y1="66383" x2="75399" y2="68511"/>
                        <a14:foregroundMark x1="73802" y1="57447" x2="76038" y2="59362"/>
                        <a14:foregroundMark x1="76837" y1="48298" x2="77636" y2="54468"/>
                        <a14:foregroundMark x1="79073" y1="63404" x2="78275" y2="65532"/>
                        <a14:foregroundMark x1="76837" y1="51489" x2="76038" y2="54468"/>
                        <a14:foregroundMark x1="90415" y1="61489" x2="92652" y2="70426"/>
                      </a14:backgroundRemoval>
                    </a14:imgEffect>
                  </a14:imgLayer>
                </a14:imgProps>
              </a:ext>
              <a:ext uri="{28A0092B-C50C-407E-A947-70E740481C1C}">
                <a14:useLocalDpi xmlns:a14="http://schemas.microsoft.com/office/drawing/2010/main" val="0"/>
              </a:ext>
            </a:extLst>
          </a:blip>
          <a:srcRect/>
          <a:stretch>
            <a:fillRect/>
          </a:stretch>
        </p:blipFill>
        <p:spPr bwMode="auto">
          <a:xfrm>
            <a:off x="6243586" y="2917757"/>
            <a:ext cx="1347206"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onoces Quizizz? Cuestionarios online para la evaluación digital">
            <a:extLst>
              <a:ext uri="{FF2B5EF4-FFF2-40B4-BE49-F238E27FC236}">
                <a16:creationId xmlns:a16="http://schemas.microsoft.com/office/drawing/2014/main" id="{2831EC60-6F9D-26D5-BBFB-01A6B5FA4B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3793" y="4192765"/>
            <a:ext cx="1316411" cy="691116"/>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C2EA7FE-E01F-5D27-67B4-FAE9999579F3}"/>
              </a:ext>
            </a:extLst>
          </p:cNvPr>
          <p:cNvSpPr txBox="1"/>
          <p:nvPr/>
        </p:nvSpPr>
        <p:spPr>
          <a:xfrm>
            <a:off x="8519532" y="4638908"/>
            <a:ext cx="301083" cy="312234"/>
          </a:xfrm>
          <a:prstGeom prst="rect">
            <a:avLst/>
          </a:prstGeom>
          <a:noFill/>
        </p:spPr>
        <p:txBody>
          <a:bodyPr wrap="square" rtlCol="0">
            <a:spAutoFit/>
          </a:bodyPr>
          <a:lstStyle/>
          <a:p>
            <a:fld id="{51F3097D-A150-43A7-9773-47A8B486FF8C}" type="slidenum">
              <a:rPr lang="es-NI" smtClean="0">
                <a:solidFill>
                  <a:schemeClr val="tx1"/>
                </a:solidFill>
              </a:rPr>
              <a:t>3</a:t>
            </a:fld>
            <a:endParaRPr lang="es-NI"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9"/>
          <p:cNvSpPr txBox="1">
            <a:spLocks noGrp="1"/>
          </p:cNvSpPr>
          <p:nvPr>
            <p:ph type="title"/>
          </p:nvPr>
        </p:nvSpPr>
        <p:spPr>
          <a:xfrm>
            <a:off x="713225" y="324980"/>
            <a:ext cx="412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NI" noProof="0" dirty="0"/>
              <a:t>Introducción</a:t>
            </a:r>
          </a:p>
        </p:txBody>
      </p:sp>
      <p:graphicFrame>
        <p:nvGraphicFramePr>
          <p:cNvPr id="6" name="Table 5">
            <a:extLst>
              <a:ext uri="{FF2B5EF4-FFF2-40B4-BE49-F238E27FC236}">
                <a16:creationId xmlns:a16="http://schemas.microsoft.com/office/drawing/2014/main" id="{11C97B4B-10F7-F1A0-9F27-52AC65D0E7D4}"/>
              </a:ext>
            </a:extLst>
          </p:cNvPr>
          <p:cNvGraphicFramePr>
            <a:graphicFrameLocks noGrp="1"/>
          </p:cNvGraphicFramePr>
          <p:nvPr>
            <p:extLst>
              <p:ext uri="{D42A27DB-BD31-4B8C-83A1-F6EECF244321}">
                <p14:modId xmlns:p14="http://schemas.microsoft.com/office/powerpoint/2010/main" val="1507779958"/>
              </p:ext>
            </p:extLst>
          </p:nvPr>
        </p:nvGraphicFramePr>
        <p:xfrm>
          <a:off x="713225" y="1275730"/>
          <a:ext cx="6096000" cy="2303812"/>
        </p:xfrm>
        <a:graphic>
          <a:graphicData uri="http://schemas.openxmlformats.org/drawingml/2006/table">
            <a:tbl>
              <a:tblPr firstRow="1" bandRow="1">
                <a:tableStyleId>{72833802-FEF1-4C79-8D5D-14CF1EAF98D9}</a:tableStyleId>
              </a:tblPr>
              <a:tblGrid>
                <a:gridCol w="2032000">
                  <a:extLst>
                    <a:ext uri="{9D8B030D-6E8A-4147-A177-3AD203B41FA5}">
                      <a16:colId xmlns:a16="http://schemas.microsoft.com/office/drawing/2014/main" val="1901516772"/>
                    </a:ext>
                  </a:extLst>
                </a:gridCol>
                <a:gridCol w="2032000">
                  <a:extLst>
                    <a:ext uri="{9D8B030D-6E8A-4147-A177-3AD203B41FA5}">
                      <a16:colId xmlns:a16="http://schemas.microsoft.com/office/drawing/2014/main" val="676669887"/>
                    </a:ext>
                  </a:extLst>
                </a:gridCol>
                <a:gridCol w="2032000">
                  <a:extLst>
                    <a:ext uri="{9D8B030D-6E8A-4147-A177-3AD203B41FA5}">
                      <a16:colId xmlns:a16="http://schemas.microsoft.com/office/drawing/2014/main" val="2616354385"/>
                    </a:ext>
                  </a:extLst>
                </a:gridCol>
              </a:tblGrid>
              <a:tr h="363640">
                <a:tc>
                  <a:txBody>
                    <a:bodyPr/>
                    <a:lstStyle/>
                    <a:p>
                      <a:pPr algn="ctr"/>
                      <a:r>
                        <a:rPr lang="es-NI" dirty="0"/>
                        <a:t>¿Qué es?</a:t>
                      </a:r>
                    </a:p>
                  </a:txBody>
                  <a:tcPr anchor="ctr"/>
                </a:tc>
                <a:tc>
                  <a:txBody>
                    <a:bodyPr/>
                    <a:lstStyle/>
                    <a:p>
                      <a:pPr algn="ctr"/>
                      <a:r>
                        <a:rPr lang="es-NI" dirty="0"/>
                        <a:t>¿Para que sirve?</a:t>
                      </a:r>
                    </a:p>
                  </a:txBody>
                  <a:tcPr anchor="ctr"/>
                </a:tc>
                <a:tc>
                  <a:txBody>
                    <a:bodyPr/>
                    <a:lstStyle/>
                    <a:p>
                      <a:pPr algn="ctr"/>
                      <a:r>
                        <a:rPr lang="es-NI" dirty="0"/>
                        <a:t>Compatibilidad.</a:t>
                      </a:r>
                    </a:p>
                  </a:txBody>
                  <a:tcPr anchor="ctr"/>
                </a:tc>
                <a:extLst>
                  <a:ext uri="{0D108BD9-81ED-4DB2-BD59-A6C34878D82A}">
                    <a16:rowId xmlns:a16="http://schemas.microsoft.com/office/drawing/2014/main" val="4238989578"/>
                  </a:ext>
                </a:extLst>
              </a:tr>
              <a:tr h="1940172">
                <a:tc>
                  <a:txBody>
                    <a:bodyPr/>
                    <a:lstStyle/>
                    <a:p>
                      <a:r>
                        <a:rPr lang="es-NI" dirty="0"/>
                        <a:t>Java es un lenguaje de programacion orientada a objetos creado en 1995. </a:t>
                      </a:r>
                    </a:p>
                  </a:txBody>
                  <a:tcPr/>
                </a:tc>
                <a:tc>
                  <a:txBody>
                    <a:bodyPr/>
                    <a:lstStyle/>
                    <a:p>
                      <a:pPr algn="l"/>
                      <a:r>
                        <a:rPr lang="es-NI" dirty="0"/>
                        <a:t>Es utilizado para la creación de software en múltiples plataformas, como videojuegos, paginas web, macrodatos, software empresarial, etc.</a:t>
                      </a:r>
                    </a:p>
                  </a:txBody>
                  <a:tcPr/>
                </a:tc>
                <a:tc>
                  <a:txBody>
                    <a:bodyPr/>
                    <a:lstStyle/>
                    <a:p>
                      <a:pPr marL="285750" indent="-285750" algn="l">
                        <a:buClr>
                          <a:schemeClr val="tx1"/>
                        </a:buClr>
                        <a:buFont typeface="Arial" panose="020B0604020202020204" pitchFamily="34" charset="0"/>
                        <a:buChar char="•"/>
                      </a:pPr>
                      <a:r>
                        <a:rPr lang="es-NI" dirty="0"/>
                        <a:t>Windows</a:t>
                      </a:r>
                    </a:p>
                    <a:p>
                      <a:pPr marL="285750" indent="-285750" algn="l">
                        <a:buClr>
                          <a:schemeClr val="tx1"/>
                        </a:buClr>
                        <a:buFont typeface="Arial" panose="020B0604020202020204" pitchFamily="34" charset="0"/>
                        <a:buChar char="•"/>
                      </a:pPr>
                      <a:r>
                        <a:rPr lang="es-NI" dirty="0"/>
                        <a:t>Linux</a:t>
                      </a:r>
                    </a:p>
                    <a:p>
                      <a:pPr marL="285750" indent="-285750" algn="l">
                        <a:buClr>
                          <a:schemeClr val="tx1"/>
                        </a:buClr>
                        <a:buFont typeface="Arial" panose="020B0604020202020204" pitchFamily="34" charset="0"/>
                        <a:buChar char="•"/>
                      </a:pPr>
                      <a:r>
                        <a:rPr lang="es-NI" dirty="0"/>
                        <a:t>MacOS</a:t>
                      </a:r>
                    </a:p>
                    <a:p>
                      <a:pPr marL="285750" indent="-285750" algn="l">
                        <a:buClr>
                          <a:schemeClr val="tx1"/>
                        </a:buClr>
                        <a:buFont typeface="Arial" panose="020B0604020202020204" pitchFamily="34" charset="0"/>
                        <a:buChar char="•"/>
                      </a:pPr>
                      <a:r>
                        <a:rPr lang="es-NI" dirty="0"/>
                        <a:t>IOS</a:t>
                      </a:r>
                    </a:p>
                    <a:p>
                      <a:pPr marL="285750" indent="-285750" algn="l">
                        <a:buClr>
                          <a:schemeClr val="tx1"/>
                        </a:buClr>
                        <a:buFont typeface="Arial" panose="020B0604020202020204" pitchFamily="34" charset="0"/>
                        <a:buChar char="•"/>
                      </a:pPr>
                      <a:r>
                        <a:rPr lang="es-NI" dirty="0"/>
                        <a:t>Android</a:t>
                      </a:r>
                    </a:p>
                  </a:txBody>
                  <a:tcPr/>
                </a:tc>
                <a:extLst>
                  <a:ext uri="{0D108BD9-81ED-4DB2-BD59-A6C34878D82A}">
                    <a16:rowId xmlns:a16="http://schemas.microsoft.com/office/drawing/2014/main" val="3051572128"/>
                  </a:ext>
                </a:extLst>
              </a:tr>
            </a:tbl>
          </a:graphicData>
        </a:graphic>
      </p:graphicFrame>
      <p:cxnSp>
        <p:nvCxnSpPr>
          <p:cNvPr id="8" name="Straight Connector 7">
            <a:extLst>
              <a:ext uri="{FF2B5EF4-FFF2-40B4-BE49-F238E27FC236}">
                <a16:creationId xmlns:a16="http://schemas.microsoft.com/office/drawing/2014/main" id="{0EB3CDF6-81EA-B378-628C-B1EC6D8494D7}"/>
              </a:ext>
            </a:extLst>
          </p:cNvPr>
          <p:cNvCxnSpPr/>
          <p:nvPr/>
        </p:nvCxnSpPr>
        <p:spPr>
          <a:xfrm>
            <a:off x="2732049" y="1639229"/>
            <a:ext cx="0" cy="1940313"/>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54D9905D-02A8-F4F5-8A41-999DB9D660A6}"/>
              </a:ext>
            </a:extLst>
          </p:cNvPr>
          <p:cNvCxnSpPr/>
          <p:nvPr/>
        </p:nvCxnSpPr>
        <p:spPr>
          <a:xfrm>
            <a:off x="4756867" y="1639229"/>
            <a:ext cx="0" cy="1940313"/>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098" name="Picture 26" descr="Eclipse IDE SVG and transparent PNG icons | TechIcons">
            <a:extLst>
              <a:ext uri="{FF2B5EF4-FFF2-40B4-BE49-F238E27FC236}">
                <a16:creationId xmlns:a16="http://schemas.microsoft.com/office/drawing/2014/main" id="{5E392531-71CB-AF8B-7A6E-ED5D98C59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335" y="3762815"/>
            <a:ext cx="1055705" cy="10557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108" name="Picture 36" descr="Blog | Payara | NetBeans">
            <a:extLst>
              <a:ext uri="{FF2B5EF4-FFF2-40B4-BE49-F238E27FC236}">
                <a16:creationId xmlns:a16="http://schemas.microsoft.com/office/drawing/2014/main" id="{4CEB803B-C7BC-F3AE-C084-AADFAC438C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61" r="68249"/>
          <a:stretch/>
        </p:blipFill>
        <p:spPr bwMode="auto">
          <a:xfrm>
            <a:off x="5753520" y="3688492"/>
            <a:ext cx="1055705" cy="12629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4C33C69-11F7-5F70-AA4A-31582A0295B4}"/>
              </a:ext>
            </a:extLst>
          </p:cNvPr>
          <p:cNvSpPr txBox="1"/>
          <p:nvPr/>
        </p:nvSpPr>
        <p:spPr>
          <a:xfrm>
            <a:off x="8519532" y="4638908"/>
            <a:ext cx="301083" cy="312234"/>
          </a:xfrm>
          <a:prstGeom prst="rect">
            <a:avLst/>
          </a:prstGeom>
          <a:noFill/>
        </p:spPr>
        <p:txBody>
          <a:bodyPr wrap="square" rtlCol="0">
            <a:spAutoFit/>
          </a:bodyPr>
          <a:lstStyle/>
          <a:p>
            <a:fld id="{51F3097D-A150-43A7-9773-47A8B486FF8C}" type="slidenum">
              <a:rPr lang="es-NI" smtClean="0">
                <a:solidFill>
                  <a:schemeClr val="tx1"/>
                </a:solidFill>
              </a:rPr>
              <a:t>4</a:t>
            </a:fld>
            <a:endParaRPr lang="es-NI"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3303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dirty="0"/>
              <a:t>Índice</a:t>
            </a:r>
            <a:endParaRPr lang="es-NI" noProof="0" dirty="0"/>
          </a:p>
        </p:txBody>
      </p:sp>
      <p:sp>
        <p:nvSpPr>
          <p:cNvPr id="855" name="Google Shape;855;p38"/>
          <p:cNvSpPr txBox="1">
            <a:spLocks noGrp="1"/>
          </p:cNvSpPr>
          <p:nvPr>
            <p:ph type="subTitle" idx="9"/>
          </p:nvPr>
        </p:nvSpPr>
        <p:spPr>
          <a:xfrm>
            <a:off x="1660964" y="1151540"/>
            <a:ext cx="1316411" cy="3538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sz="1600" noProof="0" dirty="0"/>
              <a:t>Introducción</a:t>
            </a:r>
          </a:p>
        </p:txBody>
      </p:sp>
      <p:sp>
        <p:nvSpPr>
          <p:cNvPr id="26" name="Google Shape;855;p38">
            <a:extLst>
              <a:ext uri="{FF2B5EF4-FFF2-40B4-BE49-F238E27FC236}">
                <a16:creationId xmlns:a16="http://schemas.microsoft.com/office/drawing/2014/main" id="{56A43A2C-AC02-7BE2-9685-F0794DF1C502}"/>
              </a:ext>
            </a:extLst>
          </p:cNvPr>
          <p:cNvSpPr txBox="1">
            <a:spLocks/>
          </p:cNvSpPr>
          <p:nvPr/>
        </p:nvSpPr>
        <p:spPr>
          <a:xfrm>
            <a:off x="3166378" y="117866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Bibliotecas</a:t>
            </a:r>
          </a:p>
        </p:txBody>
      </p:sp>
      <p:sp>
        <p:nvSpPr>
          <p:cNvPr id="27" name="Google Shape;855;p38">
            <a:extLst>
              <a:ext uri="{FF2B5EF4-FFF2-40B4-BE49-F238E27FC236}">
                <a16:creationId xmlns:a16="http://schemas.microsoft.com/office/drawing/2014/main" id="{39CD78C9-0EA7-C32A-CC14-3E7E7B9B3FFA}"/>
              </a:ext>
            </a:extLst>
          </p:cNvPr>
          <p:cNvSpPr txBox="1">
            <a:spLocks/>
          </p:cNvSpPr>
          <p:nvPr/>
        </p:nvSpPr>
        <p:spPr>
          <a:xfrm>
            <a:off x="4671792" y="1179769"/>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Sintaxis</a:t>
            </a:r>
          </a:p>
        </p:txBody>
      </p:sp>
      <p:sp>
        <p:nvSpPr>
          <p:cNvPr id="28" name="Google Shape;855;p38">
            <a:extLst>
              <a:ext uri="{FF2B5EF4-FFF2-40B4-BE49-F238E27FC236}">
                <a16:creationId xmlns:a16="http://schemas.microsoft.com/office/drawing/2014/main" id="{B1A6E097-32AB-2C97-086A-9638B8384F4B}"/>
              </a:ext>
            </a:extLst>
          </p:cNvPr>
          <p:cNvSpPr txBox="1">
            <a:spLocks/>
          </p:cNvSpPr>
          <p:nvPr/>
        </p:nvSpPr>
        <p:spPr>
          <a:xfrm>
            <a:off x="1660964" y="26289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Ejemplo</a:t>
            </a:r>
          </a:p>
        </p:txBody>
      </p:sp>
      <p:sp>
        <p:nvSpPr>
          <p:cNvPr id="29" name="Google Shape;855;p38">
            <a:extLst>
              <a:ext uri="{FF2B5EF4-FFF2-40B4-BE49-F238E27FC236}">
                <a16:creationId xmlns:a16="http://schemas.microsoft.com/office/drawing/2014/main" id="{2B719F8D-11EE-1B19-F8FC-D6D264DC4D83}"/>
              </a:ext>
            </a:extLst>
          </p:cNvPr>
          <p:cNvSpPr txBox="1">
            <a:spLocks/>
          </p:cNvSpPr>
          <p:nvPr/>
        </p:nvSpPr>
        <p:spPr>
          <a:xfrm>
            <a:off x="3913794" y="3901872"/>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Quiz</a:t>
            </a:r>
          </a:p>
        </p:txBody>
      </p:sp>
      <p:sp>
        <p:nvSpPr>
          <p:cNvPr id="30" name="Google Shape;855;p38">
            <a:extLst>
              <a:ext uri="{FF2B5EF4-FFF2-40B4-BE49-F238E27FC236}">
                <a16:creationId xmlns:a16="http://schemas.microsoft.com/office/drawing/2014/main" id="{4824AA09-53A7-B31D-147A-11A0E8D3101E}"/>
              </a:ext>
            </a:extLst>
          </p:cNvPr>
          <p:cNvSpPr txBox="1">
            <a:spLocks/>
          </p:cNvSpPr>
          <p:nvPr/>
        </p:nvSpPr>
        <p:spPr>
          <a:xfrm>
            <a:off x="6258985"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Preguntas</a:t>
            </a:r>
          </a:p>
        </p:txBody>
      </p:sp>
      <p:sp>
        <p:nvSpPr>
          <p:cNvPr id="31" name="Google Shape;855;p38">
            <a:extLst>
              <a:ext uri="{FF2B5EF4-FFF2-40B4-BE49-F238E27FC236}">
                <a16:creationId xmlns:a16="http://schemas.microsoft.com/office/drawing/2014/main" id="{73630A45-BC9C-693B-B970-5A35DDA94F1B}"/>
              </a:ext>
            </a:extLst>
          </p:cNvPr>
          <p:cNvSpPr txBox="1">
            <a:spLocks/>
          </p:cNvSpPr>
          <p:nvPr/>
        </p:nvSpPr>
        <p:spPr>
          <a:xfrm>
            <a:off x="3166379" y="264767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Poo</a:t>
            </a:r>
          </a:p>
        </p:txBody>
      </p:sp>
      <p:sp>
        <p:nvSpPr>
          <p:cNvPr id="32" name="Google Shape;855;p38">
            <a:extLst>
              <a:ext uri="{FF2B5EF4-FFF2-40B4-BE49-F238E27FC236}">
                <a16:creationId xmlns:a16="http://schemas.microsoft.com/office/drawing/2014/main" id="{F2D526B3-D75E-0D7B-925A-98DB87B384BF}"/>
              </a:ext>
            </a:extLst>
          </p:cNvPr>
          <p:cNvSpPr txBox="1">
            <a:spLocks/>
          </p:cNvSpPr>
          <p:nvPr/>
        </p:nvSpPr>
        <p:spPr>
          <a:xfrm>
            <a:off x="4671793"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Conclusión</a:t>
            </a:r>
          </a:p>
        </p:txBody>
      </p:sp>
      <p:sp>
        <p:nvSpPr>
          <p:cNvPr id="33" name="Google Shape;855;p38">
            <a:extLst>
              <a:ext uri="{FF2B5EF4-FFF2-40B4-BE49-F238E27FC236}">
                <a16:creationId xmlns:a16="http://schemas.microsoft.com/office/drawing/2014/main" id="{60AF2B2A-7730-160F-C087-4D8F8CCB36EB}"/>
              </a:ext>
            </a:extLst>
          </p:cNvPr>
          <p:cNvSpPr txBox="1">
            <a:spLocks/>
          </p:cNvSpPr>
          <p:nvPr/>
        </p:nvSpPr>
        <p:spPr>
          <a:xfrm>
            <a:off x="6258984" y="117866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Método</a:t>
            </a:r>
          </a:p>
        </p:txBody>
      </p:sp>
      <p:pic>
        <p:nvPicPr>
          <p:cNvPr id="2054" name="Picture 6" descr="Java Logo PNG Transparent (1) – Brands Logos">
            <a:extLst>
              <a:ext uri="{FF2B5EF4-FFF2-40B4-BE49-F238E27FC236}">
                <a16:creationId xmlns:a16="http://schemas.microsoft.com/office/drawing/2014/main" id="{EBE7AFBB-BBCE-3843-2EEF-0487E080B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166"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ibliotecas - Iconos gratis de ui">
            <a:extLst>
              <a:ext uri="{FF2B5EF4-FFF2-40B4-BE49-F238E27FC236}">
                <a16:creationId xmlns:a16="http://schemas.microsoft.com/office/drawing/2014/main" id="{5A32C163-0B83-8FB7-4B85-E569566FA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790"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intaxis - Iconos gratis de web">
            <a:extLst>
              <a:ext uri="{FF2B5EF4-FFF2-40B4-BE49-F238E27FC236}">
                <a16:creationId xmlns:a16="http://schemas.microsoft.com/office/drawing/2014/main" id="{8FC7F5CC-77DA-2605-E737-436566E66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78" y="1331908"/>
            <a:ext cx="1007223" cy="100722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intaxis - Iconos gratis de educación">
            <a:extLst>
              <a:ext uri="{FF2B5EF4-FFF2-40B4-BE49-F238E27FC236}">
                <a16:creationId xmlns:a16="http://schemas.microsoft.com/office/drawing/2014/main" id="{00D742BD-3B03-B991-67DC-5994AA67D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221" y="1460810"/>
            <a:ext cx="988741" cy="98874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ava - Iconos gratis de logo">
            <a:extLst>
              <a:ext uri="{FF2B5EF4-FFF2-40B4-BE49-F238E27FC236}">
                <a16:creationId xmlns:a16="http://schemas.microsoft.com/office/drawing/2014/main" id="{E68F012B-7ADA-43F6-2ED5-1E807655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908" y="2980480"/>
            <a:ext cx="1011480"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Qué es la Programación Orientada a Objetos?">
            <a:extLst>
              <a:ext uri="{FF2B5EF4-FFF2-40B4-BE49-F238E27FC236}">
                <a16:creationId xmlns:a16="http://schemas.microsoft.com/office/drawing/2014/main" id="{BF586108-4047-654C-6258-7A1B03F3D2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9629" y="2980479"/>
            <a:ext cx="1181383" cy="886037"/>
          </a:xfrm>
          <a:prstGeom prst="roundRect">
            <a:avLst>
              <a:gd name="adj" fmla="val 3428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8" name="Picture 20" descr="Conclusión - Iconos gratis de tecnología">
            <a:extLst>
              <a:ext uri="{FF2B5EF4-FFF2-40B4-BE49-F238E27FC236}">
                <a16:creationId xmlns:a16="http://schemas.microsoft.com/office/drawing/2014/main" id="{99AB7112-EA32-41FC-F1A7-546B0628B0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7278" y="2955833"/>
            <a:ext cx="899532" cy="89953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urbujas vectoriales con signo de interrogación Iconos de preguntas  aislados en blanco | Vector Premium">
            <a:extLst>
              <a:ext uri="{FF2B5EF4-FFF2-40B4-BE49-F238E27FC236}">
                <a16:creationId xmlns:a16="http://schemas.microsoft.com/office/drawing/2014/main" id="{80ACBFEB-D203-3281-30EB-3DF3F2CD11D6}"/>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8786" r="92652">
                        <a14:foregroundMark x1="44409" y1="40426" x2="51118" y2="37234"/>
                        <a14:foregroundMark x1="46645" y1="33191" x2="48083" y2="59362"/>
                        <a14:foregroundMark x1="51917" y1="30213" x2="51118" y2="39362"/>
                        <a14:foregroundMark x1="19489" y1="50426" x2="26997" y2="51489"/>
                        <a14:foregroundMark x1="24760" y1="49362" x2="22364" y2="45319"/>
                        <a14:foregroundMark x1="22364" y1="52340" x2="23163" y2="69574"/>
                        <a14:foregroundMark x1="23163" y1="49362" x2="26997" y2="66383"/>
                        <a14:foregroundMark x1="12620" y1="54468" x2="8786" y2="56383"/>
                        <a14:foregroundMark x1="51917" y1="69574" x2="66294" y2="47447"/>
                        <a14:foregroundMark x1="51118" y1="66383" x2="36102" y2="42340"/>
                        <a14:foregroundMark x1="31470" y1="37234" x2="40575" y2="57447"/>
                        <a14:foregroundMark x1="32268" y1="37234" x2="48882" y2="67447"/>
                        <a14:foregroundMark x1="44409" y1="37234" x2="49681" y2="66383"/>
                        <a14:foregroundMark x1="51917" y1="51489" x2="53355" y2="57447"/>
                        <a14:foregroundMark x1="56390" y1="53404" x2="56390" y2="53404"/>
                        <a14:foregroundMark x1="58626" y1="48298" x2="60224" y2="45319"/>
                        <a14:foregroundMark x1="61661" y1="37234" x2="61661" y2="37234"/>
                        <a14:foregroundMark x1="61661" y1="30213" x2="61661" y2="30213"/>
                        <a14:foregroundMark x1="61022" y1="26170" x2="61022" y2="26170"/>
                        <a14:foregroundMark x1="58626" y1="24255" x2="58626" y2="24255"/>
                        <a14:foregroundMark x1="52716" y1="24255" x2="50319" y2="24255"/>
                        <a14:foregroundMark x1="48882" y1="24255" x2="45847" y2="24255"/>
                        <a14:foregroundMark x1="40575" y1="26170" x2="40575" y2="26170"/>
                        <a14:foregroundMark x1="36102" y1="27234" x2="36102" y2="27234"/>
                        <a14:foregroundMark x1="31470" y1="30213" x2="29233" y2="33191"/>
                        <a14:foregroundMark x1="28435" y1="36383" x2="67891" y2="24894"/>
                        <a14:foregroundMark x1="67891" y1="24894" x2="50958" y2="64681"/>
                        <a14:foregroundMark x1="50958" y1="64681" x2="64058" y2="41277"/>
                        <a14:foregroundMark x1="73003" y1="60426" x2="89617" y2="57447"/>
                        <a14:foregroundMark x1="51917" y1="36383" x2="51118" y2="33191"/>
                        <a14:foregroundMark x1="51118" y1="33191" x2="45048" y2="48298"/>
                        <a14:foregroundMark x1="49681" y1="36383" x2="50319" y2="48298"/>
                        <a14:foregroundMark x1="56390" y1="37234" x2="50319" y2="54468"/>
                        <a14:foregroundMark x1="52716" y1="42340" x2="51917" y2="48298"/>
                        <a14:foregroundMark x1="57188" y1="39362" x2="57987" y2="44255"/>
                        <a14:foregroundMark x1="54952" y1="39362" x2="50319" y2="50426"/>
                        <a14:foregroundMark x1="49681" y1="50426" x2="51917" y2="48298"/>
                        <a14:foregroundMark x1="63259" y1="40426" x2="61661" y2="50426"/>
                        <a14:foregroundMark x1="62460" y1="41277" x2="61022" y2="46383"/>
                        <a14:foregroundMark x1="61661" y1="32340" x2="60224" y2="42340"/>
                        <a14:foregroundMark x1="61661" y1="33191" x2="59425" y2="39362"/>
                        <a14:foregroundMark x1="60224" y1="27234" x2="57987" y2="36383"/>
                        <a14:foregroundMark x1="61661" y1="33191" x2="58626" y2="41277"/>
                        <a14:foregroundMark x1="60224" y1="33191" x2="58626" y2="47447"/>
                        <a14:foregroundMark x1="61022" y1="39362" x2="53355" y2="63404"/>
                        <a14:foregroundMark x1="54153" y1="34255" x2="55751" y2="39362"/>
                        <a14:foregroundMark x1="55751" y1="39362" x2="58626" y2="57447"/>
                        <a14:foregroundMark x1="62460" y1="42340" x2="64696" y2="39362"/>
                        <a14:foregroundMark x1="80671" y1="57447" x2="82109" y2="69574"/>
                        <a14:foregroundMark x1="77636" y1="54468" x2="81310" y2="54468"/>
                        <a14:foregroundMark x1="79073" y1="75532" x2="79872" y2="61489"/>
                        <a14:foregroundMark x1="81310" y1="66383" x2="75399" y2="68511"/>
                        <a14:foregroundMark x1="73802" y1="57447" x2="76038" y2="59362"/>
                        <a14:foregroundMark x1="76837" y1="48298" x2="77636" y2="54468"/>
                        <a14:foregroundMark x1="79073" y1="63404" x2="78275" y2="65532"/>
                        <a14:foregroundMark x1="76837" y1="51489" x2="76038" y2="54468"/>
                        <a14:foregroundMark x1="90415" y1="61489" x2="92652" y2="70426"/>
                      </a14:backgroundRemoval>
                    </a14:imgEffect>
                  </a14:imgLayer>
                </a14:imgProps>
              </a:ext>
              <a:ext uri="{28A0092B-C50C-407E-A947-70E740481C1C}">
                <a14:useLocalDpi xmlns:a14="http://schemas.microsoft.com/office/drawing/2010/main" val="0"/>
              </a:ext>
            </a:extLst>
          </a:blip>
          <a:srcRect/>
          <a:stretch>
            <a:fillRect/>
          </a:stretch>
        </p:blipFill>
        <p:spPr bwMode="auto">
          <a:xfrm>
            <a:off x="6243586" y="2917757"/>
            <a:ext cx="1347206"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onoces Quizizz? Cuestionarios online para la evaluación digital">
            <a:extLst>
              <a:ext uri="{FF2B5EF4-FFF2-40B4-BE49-F238E27FC236}">
                <a16:creationId xmlns:a16="http://schemas.microsoft.com/office/drawing/2014/main" id="{2831EC60-6F9D-26D5-BBFB-01A6B5FA4B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3793" y="4192765"/>
            <a:ext cx="1316411" cy="691116"/>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6" name="Picture 2" descr="Icono De Check PNG para descargar gratis">
            <a:extLst>
              <a:ext uri="{FF2B5EF4-FFF2-40B4-BE49-F238E27FC236}">
                <a16:creationId xmlns:a16="http://schemas.microsoft.com/office/drawing/2014/main" id="{7F3E5198-CC75-4875-B1B4-8E22AF4604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1986" y="1460810"/>
            <a:ext cx="1014365" cy="10143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C6D134-39D1-672B-E9DA-2E67045433FB}"/>
              </a:ext>
            </a:extLst>
          </p:cNvPr>
          <p:cNvSpPr txBox="1"/>
          <p:nvPr/>
        </p:nvSpPr>
        <p:spPr>
          <a:xfrm>
            <a:off x="8519532" y="4638908"/>
            <a:ext cx="301083" cy="312234"/>
          </a:xfrm>
          <a:prstGeom prst="rect">
            <a:avLst/>
          </a:prstGeom>
          <a:noFill/>
        </p:spPr>
        <p:txBody>
          <a:bodyPr wrap="square" rtlCol="0">
            <a:spAutoFit/>
          </a:bodyPr>
          <a:lstStyle/>
          <a:p>
            <a:fld id="{51F3097D-A150-43A7-9773-47A8B486FF8C}" type="slidenum">
              <a:rPr lang="es-NI" smtClean="0">
                <a:solidFill>
                  <a:schemeClr val="tx1"/>
                </a:solidFill>
              </a:rPr>
              <a:t>5</a:t>
            </a:fld>
            <a:endParaRPr lang="es-NI" dirty="0">
              <a:solidFill>
                <a:schemeClr val="tx1"/>
              </a:solidFill>
            </a:endParaRPr>
          </a:p>
        </p:txBody>
      </p:sp>
    </p:spTree>
    <p:extLst>
      <p:ext uri="{BB962C8B-B14F-4D97-AF65-F5344CB8AC3E}">
        <p14:creationId xmlns:p14="http://schemas.microsoft.com/office/powerpoint/2010/main" val="378460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Bibliotecas</a:t>
            </a:r>
          </a:p>
        </p:txBody>
      </p:sp>
      <p:sp>
        <p:nvSpPr>
          <p:cNvPr id="871" name="Google Shape;871;p40"/>
          <p:cNvSpPr txBox="1">
            <a:spLocks noGrp="1"/>
          </p:cNvSpPr>
          <p:nvPr>
            <p:ph type="subTitle" idx="1"/>
          </p:nvPr>
        </p:nvSpPr>
        <p:spPr>
          <a:xfrm>
            <a:off x="1092297" y="1999688"/>
            <a:ext cx="1023758" cy="20903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tx1"/>
              </a:buClr>
              <a:buFont typeface="Arial" panose="020B0604020202020204" pitchFamily="34" charset="0"/>
              <a:buChar char="•"/>
            </a:pPr>
            <a:r>
              <a:rPr lang="es-NI" dirty="0" err="1">
                <a:latin typeface="Aptos" panose="020B0004020202020204" pitchFamily="34" charset="0"/>
              </a:rPr>
              <a:t>Math</a:t>
            </a:r>
            <a:r>
              <a:rPr lang="es-NI" dirty="0">
                <a:latin typeface="Aptos" panose="020B0004020202020204" pitchFamily="34" charset="0"/>
              </a:rPr>
              <a:t>.</a:t>
            </a:r>
          </a:p>
          <a:p>
            <a:pPr marL="285750" lvl="0" indent="-285750" algn="l" rtl="0">
              <a:spcBef>
                <a:spcPts val="0"/>
              </a:spcBef>
              <a:spcAft>
                <a:spcPts val="0"/>
              </a:spcAft>
              <a:buClr>
                <a:schemeClr val="tx1"/>
              </a:buClr>
              <a:buFont typeface="Arial" panose="020B0604020202020204" pitchFamily="34" charset="0"/>
              <a:buChar char="•"/>
            </a:pPr>
            <a:r>
              <a:rPr lang="es-NI" dirty="0" err="1">
                <a:latin typeface="Aptos" panose="020B0004020202020204" pitchFamily="34" charset="0"/>
              </a:rPr>
              <a:t>Util</a:t>
            </a:r>
            <a:endParaRPr lang="es-NI" dirty="0">
              <a:latin typeface="Aptos" panose="020B0004020202020204" pitchFamily="34" charset="0"/>
            </a:endParaRPr>
          </a:p>
          <a:p>
            <a:pPr marL="285750" lvl="0" indent="-285750" algn="l" rtl="0">
              <a:spcBef>
                <a:spcPts val="0"/>
              </a:spcBef>
              <a:spcAft>
                <a:spcPts val="0"/>
              </a:spcAft>
              <a:buClr>
                <a:schemeClr val="tx1"/>
              </a:buClr>
              <a:buFont typeface="Arial" panose="020B0604020202020204" pitchFamily="34" charset="0"/>
              <a:buChar char="•"/>
            </a:pPr>
            <a:r>
              <a:rPr lang="es-NI" noProof="0" dirty="0" err="1">
                <a:latin typeface="Aptos" panose="020B0004020202020204" pitchFamily="34" charset="0"/>
              </a:rPr>
              <a:t>Io</a:t>
            </a:r>
            <a:endParaRPr lang="es-NI" noProof="0" dirty="0">
              <a:latin typeface="Aptos" panose="020B0004020202020204" pitchFamily="34" charset="0"/>
            </a:endParaRPr>
          </a:p>
          <a:p>
            <a:pPr marL="285750" lvl="0" indent="-285750" algn="l" rtl="0">
              <a:spcBef>
                <a:spcPts val="0"/>
              </a:spcBef>
              <a:spcAft>
                <a:spcPts val="0"/>
              </a:spcAft>
              <a:buClr>
                <a:schemeClr val="tx1"/>
              </a:buClr>
              <a:buFont typeface="Arial" panose="020B0604020202020204" pitchFamily="34" charset="0"/>
              <a:buChar char="•"/>
            </a:pPr>
            <a:r>
              <a:rPr lang="es-NI" dirty="0" err="1">
                <a:latin typeface="Aptos" panose="020B0004020202020204" pitchFamily="34" charset="0"/>
              </a:rPr>
              <a:t>Nio</a:t>
            </a:r>
            <a:endParaRPr lang="es-NI" dirty="0">
              <a:latin typeface="Aptos" panose="020B0004020202020204" pitchFamily="34" charset="0"/>
            </a:endParaRPr>
          </a:p>
          <a:p>
            <a:pPr marL="285750" lvl="0" indent="-285750" algn="l" rtl="0">
              <a:spcBef>
                <a:spcPts val="0"/>
              </a:spcBef>
              <a:spcAft>
                <a:spcPts val="0"/>
              </a:spcAft>
              <a:buClr>
                <a:schemeClr val="tx1"/>
              </a:buClr>
              <a:buFont typeface="Arial" panose="020B0604020202020204" pitchFamily="34" charset="0"/>
              <a:buChar char="•"/>
            </a:pPr>
            <a:r>
              <a:rPr lang="es-NI" noProof="0" dirty="0">
                <a:latin typeface="Aptos" panose="020B0004020202020204" pitchFamily="34" charset="0"/>
              </a:rPr>
              <a:t>Net</a:t>
            </a:r>
          </a:p>
          <a:p>
            <a:pPr marL="285750" lvl="0" indent="-285750" algn="l" rtl="0">
              <a:spcBef>
                <a:spcPts val="0"/>
              </a:spcBef>
              <a:spcAft>
                <a:spcPts val="0"/>
              </a:spcAft>
              <a:buClr>
                <a:schemeClr val="tx1"/>
              </a:buClr>
              <a:buFont typeface="Arial" panose="020B0604020202020204" pitchFamily="34" charset="0"/>
              <a:buChar char="•"/>
            </a:pPr>
            <a:r>
              <a:rPr lang="es-NI" dirty="0" err="1">
                <a:latin typeface="Aptos" panose="020B0004020202020204" pitchFamily="34" charset="0"/>
              </a:rPr>
              <a:t>Sql</a:t>
            </a:r>
            <a:endParaRPr lang="es-NI" dirty="0">
              <a:latin typeface="Aptos" panose="020B0004020202020204" pitchFamily="34" charset="0"/>
            </a:endParaRPr>
          </a:p>
          <a:p>
            <a:pPr marL="285750" lvl="0" indent="-285750" algn="l" rtl="0">
              <a:spcBef>
                <a:spcPts val="0"/>
              </a:spcBef>
              <a:spcAft>
                <a:spcPts val="0"/>
              </a:spcAft>
              <a:buClr>
                <a:schemeClr val="tx1"/>
              </a:buClr>
              <a:buFont typeface="Arial" panose="020B0604020202020204" pitchFamily="34" charset="0"/>
              <a:buChar char="•"/>
            </a:pPr>
            <a:r>
              <a:rPr lang="es-NI" noProof="0" dirty="0" err="1">
                <a:latin typeface="Aptos" panose="020B0004020202020204" pitchFamily="34" charset="0"/>
              </a:rPr>
              <a:t>Awt</a:t>
            </a:r>
            <a:endParaRPr lang="es-NI" noProof="0" dirty="0">
              <a:latin typeface="Aptos" panose="020B0004020202020204" pitchFamily="34" charset="0"/>
            </a:endParaRPr>
          </a:p>
          <a:p>
            <a:pPr marL="285750" lvl="0" indent="-285750" algn="l" rtl="0">
              <a:spcBef>
                <a:spcPts val="0"/>
              </a:spcBef>
              <a:spcAft>
                <a:spcPts val="0"/>
              </a:spcAft>
              <a:buClr>
                <a:schemeClr val="tx1"/>
              </a:buClr>
              <a:buFont typeface="Arial" panose="020B0604020202020204" pitchFamily="34" charset="0"/>
              <a:buChar char="•"/>
            </a:pPr>
            <a:r>
              <a:rPr lang="es-NI" dirty="0">
                <a:latin typeface="Aptos" panose="020B0004020202020204" pitchFamily="34" charset="0"/>
              </a:rPr>
              <a:t>Time</a:t>
            </a:r>
          </a:p>
        </p:txBody>
      </p:sp>
      <p:sp>
        <p:nvSpPr>
          <p:cNvPr id="872" name="Google Shape;872;p40"/>
          <p:cNvSpPr txBox="1">
            <a:spLocks noGrp="1"/>
          </p:cNvSpPr>
          <p:nvPr>
            <p:ph type="subTitle" idx="2"/>
          </p:nvPr>
        </p:nvSpPr>
        <p:spPr>
          <a:xfrm>
            <a:off x="1098090" y="1169391"/>
            <a:ext cx="3358770" cy="8661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NI" noProof="0" dirty="0">
                <a:latin typeface="Aptos" panose="020B0004020202020204" pitchFamily="34" charset="0"/>
              </a:rPr>
              <a:t>Son un conjunto de clases y métodos predefinidos que permiten funciones sin necesidad de que se creen desde cero.</a:t>
            </a:r>
          </a:p>
          <a:p>
            <a:pPr marL="0" lvl="0" indent="0" algn="l" rtl="0">
              <a:spcBef>
                <a:spcPts val="0"/>
              </a:spcBef>
              <a:spcAft>
                <a:spcPts val="0"/>
              </a:spcAft>
              <a:buNone/>
            </a:pPr>
            <a:endParaRPr lang="es-NI" dirty="0">
              <a:latin typeface="Aptos" panose="020B0004020202020204" pitchFamily="34" charset="0"/>
            </a:endParaRPr>
          </a:p>
          <a:p>
            <a:pPr marL="0" lvl="0" indent="0" algn="l" rtl="0">
              <a:spcBef>
                <a:spcPts val="0"/>
              </a:spcBef>
              <a:spcAft>
                <a:spcPts val="0"/>
              </a:spcAft>
              <a:buNone/>
            </a:pPr>
            <a:endParaRPr lang="es-NI" noProof="0" dirty="0">
              <a:latin typeface="Aptos" panose="020B0004020202020204" pitchFamily="34" charset="0"/>
            </a:endParaRPr>
          </a:p>
        </p:txBody>
      </p:sp>
      <p:pic>
        <p:nvPicPr>
          <p:cNvPr id="4098" name="Picture 2" descr="Folder Icon Vectores, Iconos, Gráficos y Fondos para Descargar Gratis">
            <a:extLst>
              <a:ext uri="{FF2B5EF4-FFF2-40B4-BE49-F238E27FC236}">
                <a16:creationId xmlns:a16="http://schemas.microsoft.com/office/drawing/2014/main" id="{A8A75BE0-1DF0-D31E-78A4-5AF3DB246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141" y="1191389"/>
            <a:ext cx="866166" cy="866166"/>
          </a:xfrm>
          <a:prstGeom prst="roundRect">
            <a:avLst>
              <a:gd name="adj" fmla="val 3532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cxnSp>
        <p:nvCxnSpPr>
          <p:cNvPr id="3" name="Connector: Elbow 2">
            <a:extLst>
              <a:ext uri="{FF2B5EF4-FFF2-40B4-BE49-F238E27FC236}">
                <a16:creationId xmlns:a16="http://schemas.microsoft.com/office/drawing/2014/main" id="{07464518-314B-B767-E759-6FF5DED306BC}"/>
              </a:ext>
            </a:extLst>
          </p:cNvPr>
          <p:cNvCxnSpPr>
            <a:cxnSpLocks/>
          </p:cNvCxnSpPr>
          <p:nvPr/>
        </p:nvCxnSpPr>
        <p:spPr>
          <a:xfrm>
            <a:off x="5594016" y="1601864"/>
            <a:ext cx="1676579" cy="795648"/>
          </a:xfrm>
          <a:prstGeom prst="bentConnector3">
            <a:avLst>
              <a:gd name="adj1" fmla="val 99884"/>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00" name="Picture 4" descr="Código - Iconos gratis de computadora">
            <a:extLst>
              <a:ext uri="{FF2B5EF4-FFF2-40B4-BE49-F238E27FC236}">
                <a16:creationId xmlns:a16="http://schemas.microsoft.com/office/drawing/2014/main" id="{823B436C-998B-969F-518C-C963187037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117" b="15108"/>
          <a:stretch/>
        </p:blipFill>
        <p:spPr bwMode="auto">
          <a:xfrm>
            <a:off x="6489486" y="2614264"/>
            <a:ext cx="1562217" cy="10744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8DAB76-5845-201E-22B0-DCAC9FDB5A79}"/>
              </a:ext>
            </a:extLst>
          </p:cNvPr>
          <p:cNvSpPr txBox="1"/>
          <p:nvPr/>
        </p:nvSpPr>
        <p:spPr>
          <a:xfrm>
            <a:off x="8519532" y="4638908"/>
            <a:ext cx="301083" cy="312234"/>
          </a:xfrm>
          <a:prstGeom prst="rect">
            <a:avLst/>
          </a:prstGeom>
          <a:noFill/>
        </p:spPr>
        <p:txBody>
          <a:bodyPr wrap="square" rtlCol="0">
            <a:spAutoFit/>
          </a:bodyPr>
          <a:lstStyle/>
          <a:p>
            <a:fld id="{51F3097D-A150-43A7-9773-47A8B486FF8C}" type="slidenum">
              <a:rPr lang="es-NI" smtClean="0">
                <a:solidFill>
                  <a:schemeClr val="tx1"/>
                </a:solidFill>
              </a:rPr>
              <a:t>6</a:t>
            </a:fld>
            <a:endParaRPr lang="es-NI"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3303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dirty="0"/>
              <a:t>Índice</a:t>
            </a:r>
            <a:endParaRPr lang="es-NI" noProof="0" dirty="0"/>
          </a:p>
        </p:txBody>
      </p:sp>
      <p:sp>
        <p:nvSpPr>
          <p:cNvPr id="855" name="Google Shape;855;p38"/>
          <p:cNvSpPr txBox="1">
            <a:spLocks noGrp="1"/>
          </p:cNvSpPr>
          <p:nvPr>
            <p:ph type="subTitle" idx="9"/>
          </p:nvPr>
        </p:nvSpPr>
        <p:spPr>
          <a:xfrm>
            <a:off x="1660964" y="1151540"/>
            <a:ext cx="1316411" cy="3538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NI" sz="1600" noProof="0" dirty="0"/>
              <a:t>Introducción</a:t>
            </a:r>
          </a:p>
        </p:txBody>
      </p:sp>
      <p:sp>
        <p:nvSpPr>
          <p:cNvPr id="26" name="Google Shape;855;p38">
            <a:extLst>
              <a:ext uri="{FF2B5EF4-FFF2-40B4-BE49-F238E27FC236}">
                <a16:creationId xmlns:a16="http://schemas.microsoft.com/office/drawing/2014/main" id="{56A43A2C-AC02-7BE2-9685-F0794DF1C502}"/>
              </a:ext>
            </a:extLst>
          </p:cNvPr>
          <p:cNvSpPr txBox="1">
            <a:spLocks/>
          </p:cNvSpPr>
          <p:nvPr/>
        </p:nvSpPr>
        <p:spPr>
          <a:xfrm>
            <a:off x="3166378" y="117866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Bibliotecas</a:t>
            </a:r>
          </a:p>
        </p:txBody>
      </p:sp>
      <p:sp>
        <p:nvSpPr>
          <p:cNvPr id="27" name="Google Shape;855;p38">
            <a:extLst>
              <a:ext uri="{FF2B5EF4-FFF2-40B4-BE49-F238E27FC236}">
                <a16:creationId xmlns:a16="http://schemas.microsoft.com/office/drawing/2014/main" id="{39CD78C9-0EA7-C32A-CC14-3E7E7B9B3FFA}"/>
              </a:ext>
            </a:extLst>
          </p:cNvPr>
          <p:cNvSpPr txBox="1">
            <a:spLocks/>
          </p:cNvSpPr>
          <p:nvPr/>
        </p:nvSpPr>
        <p:spPr>
          <a:xfrm>
            <a:off x="4671792" y="1179769"/>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Sintaxis</a:t>
            </a:r>
          </a:p>
        </p:txBody>
      </p:sp>
      <p:sp>
        <p:nvSpPr>
          <p:cNvPr id="28" name="Google Shape;855;p38">
            <a:extLst>
              <a:ext uri="{FF2B5EF4-FFF2-40B4-BE49-F238E27FC236}">
                <a16:creationId xmlns:a16="http://schemas.microsoft.com/office/drawing/2014/main" id="{B1A6E097-32AB-2C97-086A-9638B8384F4B}"/>
              </a:ext>
            </a:extLst>
          </p:cNvPr>
          <p:cNvSpPr txBox="1">
            <a:spLocks/>
          </p:cNvSpPr>
          <p:nvPr/>
        </p:nvSpPr>
        <p:spPr>
          <a:xfrm>
            <a:off x="1660964" y="26289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Ejemplo</a:t>
            </a:r>
          </a:p>
        </p:txBody>
      </p:sp>
      <p:sp>
        <p:nvSpPr>
          <p:cNvPr id="29" name="Google Shape;855;p38">
            <a:extLst>
              <a:ext uri="{FF2B5EF4-FFF2-40B4-BE49-F238E27FC236}">
                <a16:creationId xmlns:a16="http://schemas.microsoft.com/office/drawing/2014/main" id="{2B719F8D-11EE-1B19-F8FC-D6D264DC4D83}"/>
              </a:ext>
            </a:extLst>
          </p:cNvPr>
          <p:cNvSpPr txBox="1">
            <a:spLocks/>
          </p:cNvSpPr>
          <p:nvPr/>
        </p:nvSpPr>
        <p:spPr>
          <a:xfrm>
            <a:off x="3913794" y="3901872"/>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Quiz</a:t>
            </a:r>
          </a:p>
        </p:txBody>
      </p:sp>
      <p:sp>
        <p:nvSpPr>
          <p:cNvPr id="30" name="Google Shape;855;p38">
            <a:extLst>
              <a:ext uri="{FF2B5EF4-FFF2-40B4-BE49-F238E27FC236}">
                <a16:creationId xmlns:a16="http://schemas.microsoft.com/office/drawing/2014/main" id="{4824AA09-53A7-B31D-147A-11A0E8D3101E}"/>
              </a:ext>
            </a:extLst>
          </p:cNvPr>
          <p:cNvSpPr txBox="1">
            <a:spLocks/>
          </p:cNvSpPr>
          <p:nvPr/>
        </p:nvSpPr>
        <p:spPr>
          <a:xfrm>
            <a:off x="6258985"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Preguntas</a:t>
            </a:r>
          </a:p>
        </p:txBody>
      </p:sp>
      <p:sp>
        <p:nvSpPr>
          <p:cNvPr id="31" name="Google Shape;855;p38">
            <a:extLst>
              <a:ext uri="{FF2B5EF4-FFF2-40B4-BE49-F238E27FC236}">
                <a16:creationId xmlns:a16="http://schemas.microsoft.com/office/drawing/2014/main" id="{73630A45-BC9C-693B-B970-5A35DDA94F1B}"/>
              </a:ext>
            </a:extLst>
          </p:cNvPr>
          <p:cNvSpPr txBox="1">
            <a:spLocks/>
          </p:cNvSpPr>
          <p:nvPr/>
        </p:nvSpPr>
        <p:spPr>
          <a:xfrm>
            <a:off x="3166379" y="2647675"/>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Poo</a:t>
            </a:r>
          </a:p>
        </p:txBody>
      </p:sp>
      <p:sp>
        <p:nvSpPr>
          <p:cNvPr id="32" name="Google Shape;855;p38">
            <a:extLst>
              <a:ext uri="{FF2B5EF4-FFF2-40B4-BE49-F238E27FC236}">
                <a16:creationId xmlns:a16="http://schemas.microsoft.com/office/drawing/2014/main" id="{F2D526B3-D75E-0D7B-925A-98DB87B384BF}"/>
              </a:ext>
            </a:extLst>
          </p:cNvPr>
          <p:cNvSpPr txBox="1">
            <a:spLocks/>
          </p:cNvSpPr>
          <p:nvPr/>
        </p:nvSpPr>
        <p:spPr>
          <a:xfrm>
            <a:off x="4671793" y="265621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Conclusión</a:t>
            </a:r>
          </a:p>
        </p:txBody>
      </p:sp>
      <p:sp>
        <p:nvSpPr>
          <p:cNvPr id="33" name="Google Shape;855;p38">
            <a:extLst>
              <a:ext uri="{FF2B5EF4-FFF2-40B4-BE49-F238E27FC236}">
                <a16:creationId xmlns:a16="http://schemas.microsoft.com/office/drawing/2014/main" id="{60AF2B2A-7730-160F-C087-4D8F8CCB36EB}"/>
              </a:ext>
            </a:extLst>
          </p:cNvPr>
          <p:cNvSpPr txBox="1">
            <a:spLocks/>
          </p:cNvSpPr>
          <p:nvPr/>
        </p:nvSpPr>
        <p:spPr>
          <a:xfrm>
            <a:off x="6258984" y="1178664"/>
            <a:ext cx="1316411" cy="3538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s-NI" sz="1600" dirty="0"/>
              <a:t>Método</a:t>
            </a:r>
          </a:p>
        </p:txBody>
      </p:sp>
      <p:pic>
        <p:nvPicPr>
          <p:cNvPr id="2054" name="Picture 6" descr="Java Logo PNG Transparent (1) – Brands Logos">
            <a:extLst>
              <a:ext uri="{FF2B5EF4-FFF2-40B4-BE49-F238E27FC236}">
                <a16:creationId xmlns:a16="http://schemas.microsoft.com/office/drawing/2014/main" id="{EBE7AFBB-BBCE-3843-2EEF-0487E080B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166"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ibliotecas - Iconos gratis de ui">
            <a:extLst>
              <a:ext uri="{FF2B5EF4-FFF2-40B4-BE49-F238E27FC236}">
                <a16:creationId xmlns:a16="http://schemas.microsoft.com/office/drawing/2014/main" id="{5A32C163-0B83-8FB7-4B85-E569566FA7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790" y="1391973"/>
            <a:ext cx="1007222" cy="10072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intaxis - Iconos gratis de web">
            <a:extLst>
              <a:ext uri="{FF2B5EF4-FFF2-40B4-BE49-F238E27FC236}">
                <a16:creationId xmlns:a16="http://schemas.microsoft.com/office/drawing/2014/main" id="{8FC7F5CC-77DA-2605-E737-436566E66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578" y="1331908"/>
            <a:ext cx="1007223" cy="100722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intaxis - Iconos gratis de educación">
            <a:extLst>
              <a:ext uri="{FF2B5EF4-FFF2-40B4-BE49-F238E27FC236}">
                <a16:creationId xmlns:a16="http://schemas.microsoft.com/office/drawing/2014/main" id="{00D742BD-3B03-B991-67DC-5994AA67D9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221" y="1460810"/>
            <a:ext cx="988741" cy="98874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ava - Iconos gratis de logo">
            <a:extLst>
              <a:ext uri="{FF2B5EF4-FFF2-40B4-BE49-F238E27FC236}">
                <a16:creationId xmlns:a16="http://schemas.microsoft.com/office/drawing/2014/main" id="{E68F012B-7ADA-43F6-2ED5-1E807655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4908" y="2980480"/>
            <a:ext cx="1011480"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Qué es la Programación Orientada a Objetos?">
            <a:extLst>
              <a:ext uri="{FF2B5EF4-FFF2-40B4-BE49-F238E27FC236}">
                <a16:creationId xmlns:a16="http://schemas.microsoft.com/office/drawing/2014/main" id="{BF586108-4047-654C-6258-7A1B03F3D2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9629" y="2980479"/>
            <a:ext cx="1181383" cy="886037"/>
          </a:xfrm>
          <a:prstGeom prst="roundRect">
            <a:avLst>
              <a:gd name="adj" fmla="val 3428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8" name="Picture 20" descr="Conclusión - Iconos gratis de tecnología">
            <a:extLst>
              <a:ext uri="{FF2B5EF4-FFF2-40B4-BE49-F238E27FC236}">
                <a16:creationId xmlns:a16="http://schemas.microsoft.com/office/drawing/2014/main" id="{99AB7112-EA32-41FC-F1A7-546B0628B0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7278" y="2955833"/>
            <a:ext cx="899532" cy="89953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urbujas vectoriales con signo de interrogación Iconos de preguntas  aislados en blanco | Vector Premium">
            <a:extLst>
              <a:ext uri="{FF2B5EF4-FFF2-40B4-BE49-F238E27FC236}">
                <a16:creationId xmlns:a16="http://schemas.microsoft.com/office/drawing/2014/main" id="{80ACBFEB-D203-3281-30EB-3DF3F2CD11D6}"/>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8786" r="92652">
                        <a14:foregroundMark x1="44409" y1="40426" x2="51118" y2="37234"/>
                        <a14:foregroundMark x1="46645" y1="33191" x2="48083" y2="59362"/>
                        <a14:foregroundMark x1="51917" y1="30213" x2="51118" y2="39362"/>
                        <a14:foregroundMark x1="19489" y1="50426" x2="26997" y2="51489"/>
                        <a14:foregroundMark x1="24760" y1="49362" x2="22364" y2="45319"/>
                        <a14:foregroundMark x1="22364" y1="52340" x2="23163" y2="69574"/>
                        <a14:foregroundMark x1="23163" y1="49362" x2="26997" y2="66383"/>
                        <a14:foregroundMark x1="12620" y1="54468" x2="8786" y2="56383"/>
                        <a14:foregroundMark x1="51917" y1="69574" x2="66294" y2="47447"/>
                        <a14:foregroundMark x1="51118" y1="66383" x2="36102" y2="42340"/>
                        <a14:foregroundMark x1="31470" y1="37234" x2="40575" y2="57447"/>
                        <a14:foregroundMark x1="32268" y1="37234" x2="48882" y2="67447"/>
                        <a14:foregroundMark x1="44409" y1="37234" x2="49681" y2="66383"/>
                        <a14:foregroundMark x1="51917" y1="51489" x2="53355" y2="57447"/>
                        <a14:foregroundMark x1="56390" y1="53404" x2="56390" y2="53404"/>
                        <a14:foregroundMark x1="58626" y1="48298" x2="60224" y2="45319"/>
                        <a14:foregroundMark x1="61661" y1="37234" x2="61661" y2="37234"/>
                        <a14:foregroundMark x1="61661" y1="30213" x2="61661" y2="30213"/>
                        <a14:foregroundMark x1="61022" y1="26170" x2="61022" y2="26170"/>
                        <a14:foregroundMark x1="58626" y1="24255" x2="58626" y2="24255"/>
                        <a14:foregroundMark x1="52716" y1="24255" x2="50319" y2="24255"/>
                        <a14:foregroundMark x1="48882" y1="24255" x2="45847" y2="24255"/>
                        <a14:foregroundMark x1="40575" y1="26170" x2="40575" y2="26170"/>
                        <a14:foregroundMark x1="36102" y1="27234" x2="36102" y2="27234"/>
                        <a14:foregroundMark x1="31470" y1="30213" x2="29233" y2="33191"/>
                        <a14:foregroundMark x1="28435" y1="36383" x2="67891" y2="24894"/>
                        <a14:foregroundMark x1="67891" y1="24894" x2="50958" y2="64681"/>
                        <a14:foregroundMark x1="50958" y1="64681" x2="64058" y2="41277"/>
                        <a14:foregroundMark x1="73003" y1="60426" x2="89617" y2="57447"/>
                        <a14:foregroundMark x1="51917" y1="36383" x2="51118" y2="33191"/>
                        <a14:foregroundMark x1="51118" y1="33191" x2="45048" y2="48298"/>
                        <a14:foregroundMark x1="49681" y1="36383" x2="50319" y2="48298"/>
                        <a14:foregroundMark x1="56390" y1="37234" x2="50319" y2="54468"/>
                        <a14:foregroundMark x1="52716" y1="42340" x2="51917" y2="48298"/>
                        <a14:foregroundMark x1="57188" y1="39362" x2="57987" y2="44255"/>
                        <a14:foregroundMark x1="54952" y1="39362" x2="50319" y2="50426"/>
                        <a14:foregroundMark x1="49681" y1="50426" x2="51917" y2="48298"/>
                        <a14:foregroundMark x1="63259" y1="40426" x2="61661" y2="50426"/>
                        <a14:foregroundMark x1="62460" y1="41277" x2="61022" y2="46383"/>
                        <a14:foregroundMark x1="61661" y1="32340" x2="60224" y2="42340"/>
                        <a14:foregroundMark x1="61661" y1="33191" x2="59425" y2="39362"/>
                        <a14:foregroundMark x1="60224" y1="27234" x2="57987" y2="36383"/>
                        <a14:foregroundMark x1="61661" y1="33191" x2="58626" y2="41277"/>
                        <a14:foregroundMark x1="60224" y1="33191" x2="58626" y2="47447"/>
                        <a14:foregroundMark x1="61022" y1="39362" x2="53355" y2="63404"/>
                        <a14:foregroundMark x1="54153" y1="34255" x2="55751" y2="39362"/>
                        <a14:foregroundMark x1="55751" y1="39362" x2="58626" y2="57447"/>
                        <a14:foregroundMark x1="62460" y1="42340" x2="64696" y2="39362"/>
                        <a14:foregroundMark x1="80671" y1="57447" x2="82109" y2="69574"/>
                        <a14:foregroundMark x1="77636" y1="54468" x2="81310" y2="54468"/>
                        <a14:foregroundMark x1="79073" y1="75532" x2="79872" y2="61489"/>
                        <a14:foregroundMark x1="81310" y1="66383" x2="75399" y2="68511"/>
                        <a14:foregroundMark x1="73802" y1="57447" x2="76038" y2="59362"/>
                        <a14:foregroundMark x1="76837" y1="48298" x2="77636" y2="54468"/>
                        <a14:foregroundMark x1="79073" y1="63404" x2="78275" y2="65532"/>
                        <a14:foregroundMark x1="76837" y1="51489" x2="76038" y2="54468"/>
                        <a14:foregroundMark x1="90415" y1="61489" x2="92652" y2="70426"/>
                      </a14:backgroundRemoval>
                    </a14:imgEffect>
                  </a14:imgLayer>
                </a14:imgProps>
              </a:ext>
              <a:ext uri="{28A0092B-C50C-407E-A947-70E740481C1C}">
                <a14:useLocalDpi xmlns:a14="http://schemas.microsoft.com/office/drawing/2010/main" val="0"/>
              </a:ext>
            </a:extLst>
          </a:blip>
          <a:srcRect/>
          <a:stretch>
            <a:fillRect/>
          </a:stretch>
        </p:blipFill>
        <p:spPr bwMode="auto">
          <a:xfrm>
            <a:off x="6243586" y="2917757"/>
            <a:ext cx="1347206" cy="101148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Conoces Quizizz? Cuestionarios online para la evaluación digital">
            <a:extLst>
              <a:ext uri="{FF2B5EF4-FFF2-40B4-BE49-F238E27FC236}">
                <a16:creationId xmlns:a16="http://schemas.microsoft.com/office/drawing/2014/main" id="{2831EC60-6F9D-26D5-BBFB-01A6B5FA4B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3793" y="4192765"/>
            <a:ext cx="1316411" cy="691116"/>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6" name="Picture 2" descr="Icono De Check PNG para descargar gratis">
            <a:extLst>
              <a:ext uri="{FF2B5EF4-FFF2-40B4-BE49-F238E27FC236}">
                <a16:creationId xmlns:a16="http://schemas.microsoft.com/office/drawing/2014/main" id="{7F3E5198-CC75-4875-B1B4-8E22AF46040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1986" y="1460810"/>
            <a:ext cx="1014365" cy="101436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cono De Check PNG para descargar gratis">
            <a:extLst>
              <a:ext uri="{FF2B5EF4-FFF2-40B4-BE49-F238E27FC236}">
                <a16:creationId xmlns:a16="http://schemas.microsoft.com/office/drawing/2014/main" id="{2EF2F824-54B4-42F5-A397-5F7185CFB7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9211" y="1418497"/>
            <a:ext cx="1014365" cy="10143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A794E6-6D75-49B0-41B0-63B9A7DCBF3E}"/>
              </a:ext>
            </a:extLst>
          </p:cNvPr>
          <p:cNvSpPr txBox="1"/>
          <p:nvPr/>
        </p:nvSpPr>
        <p:spPr>
          <a:xfrm>
            <a:off x="8519532" y="4638908"/>
            <a:ext cx="301083" cy="312234"/>
          </a:xfrm>
          <a:prstGeom prst="rect">
            <a:avLst/>
          </a:prstGeom>
          <a:noFill/>
        </p:spPr>
        <p:txBody>
          <a:bodyPr wrap="square" rtlCol="0">
            <a:spAutoFit/>
          </a:bodyPr>
          <a:lstStyle/>
          <a:p>
            <a:fld id="{51F3097D-A150-43A7-9773-47A8B486FF8C}" type="slidenum">
              <a:rPr lang="es-NI" smtClean="0">
                <a:solidFill>
                  <a:schemeClr val="tx1"/>
                </a:solidFill>
              </a:rPr>
              <a:t>7</a:t>
            </a:fld>
            <a:endParaRPr lang="es-NI" dirty="0">
              <a:solidFill>
                <a:schemeClr val="tx1"/>
              </a:solidFill>
            </a:endParaRPr>
          </a:p>
        </p:txBody>
      </p:sp>
    </p:spTree>
    <p:extLst>
      <p:ext uri="{BB962C8B-B14F-4D97-AF65-F5344CB8AC3E}">
        <p14:creationId xmlns:p14="http://schemas.microsoft.com/office/powerpoint/2010/main" val="78944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720000" y="445025"/>
            <a:ext cx="15436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NI" noProof="0" dirty="0"/>
              <a:t>Sintaxis</a:t>
            </a:r>
          </a:p>
        </p:txBody>
      </p:sp>
      <p:sp>
        <p:nvSpPr>
          <p:cNvPr id="878" name="Google Shape;878;p41"/>
          <p:cNvSpPr txBox="1">
            <a:spLocks noGrp="1"/>
          </p:cNvSpPr>
          <p:nvPr>
            <p:ph type="subTitle" idx="1"/>
          </p:nvPr>
        </p:nvSpPr>
        <p:spPr>
          <a:xfrm>
            <a:off x="720000" y="1017725"/>
            <a:ext cx="3951000" cy="215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s-NI" sz="1600" noProof="0" dirty="0">
                <a:latin typeface="Aptos" panose="020B0004020202020204" pitchFamily="34" charset="0"/>
              </a:rPr>
              <a:t>Import</a:t>
            </a:r>
          </a:p>
          <a:p>
            <a:pPr marL="285750" lvl="0" indent="-285750" algn="l" rtl="0">
              <a:spcBef>
                <a:spcPts val="0"/>
              </a:spcBef>
              <a:spcAft>
                <a:spcPts val="0"/>
              </a:spcAft>
              <a:buClr>
                <a:schemeClr val="dk1"/>
              </a:buClr>
              <a:buSzPts val="1100"/>
              <a:buFont typeface="Arial" panose="020B0604020202020204" pitchFamily="34" charset="0"/>
              <a:buChar char="•"/>
            </a:pPr>
            <a:r>
              <a:rPr lang="es-NI" sz="1600" dirty="0">
                <a:latin typeface="Aptos" panose="020B0004020202020204" pitchFamily="34" charset="0"/>
              </a:rPr>
              <a:t>Class</a:t>
            </a:r>
          </a:p>
          <a:p>
            <a:pPr marL="285750" lvl="0" indent="-285750" algn="l" rtl="0">
              <a:spcBef>
                <a:spcPts val="0"/>
              </a:spcBef>
              <a:spcAft>
                <a:spcPts val="0"/>
              </a:spcAft>
              <a:buClr>
                <a:schemeClr val="dk1"/>
              </a:buClr>
              <a:buSzPts val="1100"/>
              <a:buFont typeface="Arial" panose="020B0604020202020204" pitchFamily="34" charset="0"/>
              <a:buChar char="•"/>
            </a:pPr>
            <a:r>
              <a:rPr lang="es-NI" sz="1600" noProof="0" dirty="0">
                <a:latin typeface="Aptos" panose="020B0004020202020204" pitchFamily="34" charset="0"/>
              </a:rPr>
              <a:t>Void main</a:t>
            </a:r>
          </a:p>
          <a:p>
            <a:pPr marL="285750" lvl="0" indent="-285750" algn="l" rtl="0">
              <a:spcBef>
                <a:spcPts val="0"/>
              </a:spcBef>
              <a:spcAft>
                <a:spcPts val="0"/>
              </a:spcAft>
              <a:buClr>
                <a:schemeClr val="dk1"/>
              </a:buClr>
              <a:buSzPts val="1100"/>
              <a:buFont typeface="Arial" panose="020B0604020202020204" pitchFamily="34" charset="0"/>
              <a:buChar char="•"/>
            </a:pPr>
            <a:r>
              <a:rPr lang="es-NI" sz="1600" dirty="0">
                <a:latin typeface="Aptos" panose="020B0004020202020204" pitchFamily="34" charset="0"/>
              </a:rPr>
              <a:t>Declaración de variables</a:t>
            </a:r>
            <a:endParaRPr lang="es-NI" sz="1600" noProof="0" dirty="0">
              <a:latin typeface="Aptos" panose="020B0004020202020204" pitchFamily="34"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s-NI" sz="1600" dirty="0">
                <a:latin typeface="Aptos" panose="020B0004020202020204" pitchFamily="34" charset="0"/>
              </a:rPr>
              <a:t>Cuerpo del código</a:t>
            </a:r>
          </a:p>
          <a:p>
            <a:pPr marL="0" lvl="0" indent="0" algn="l" rtl="0">
              <a:spcBef>
                <a:spcPts val="0"/>
              </a:spcBef>
              <a:spcAft>
                <a:spcPts val="0"/>
              </a:spcAft>
              <a:buClr>
                <a:schemeClr val="dk1"/>
              </a:buClr>
              <a:buSzPts val="1100"/>
              <a:buNone/>
            </a:pPr>
            <a:endParaRPr lang="es-NI" sz="1600" dirty="0">
              <a:latin typeface="Aptos" panose="020B0004020202020204" pitchFamily="34" charset="0"/>
            </a:endParaRPr>
          </a:p>
          <a:p>
            <a:pPr marL="285750" lvl="0" indent="-285750" algn="l" rtl="0">
              <a:spcBef>
                <a:spcPts val="0"/>
              </a:spcBef>
              <a:spcAft>
                <a:spcPts val="0"/>
              </a:spcAft>
              <a:buClr>
                <a:schemeClr val="dk1"/>
              </a:buClr>
              <a:buSzPts val="1100"/>
              <a:buFont typeface="Arial" panose="020B0604020202020204" pitchFamily="34" charset="0"/>
              <a:buChar char="•"/>
            </a:pPr>
            <a:endParaRPr lang="es-NI" sz="1600" dirty="0">
              <a:latin typeface="Aptos" panose="020B0004020202020204" pitchFamily="34" charset="0"/>
            </a:endParaRPr>
          </a:p>
          <a:p>
            <a:pPr marL="285750" lvl="0" indent="-285750" algn="l" rtl="0">
              <a:spcBef>
                <a:spcPts val="0"/>
              </a:spcBef>
              <a:spcAft>
                <a:spcPts val="0"/>
              </a:spcAft>
              <a:buClr>
                <a:schemeClr val="dk1"/>
              </a:buClr>
              <a:buSzPts val="1100"/>
              <a:buFont typeface="Arial" panose="020B0604020202020204" pitchFamily="34" charset="0"/>
              <a:buChar char="•"/>
            </a:pPr>
            <a:endParaRPr lang="es-NI" sz="1600" noProof="0" dirty="0">
              <a:latin typeface="Aptos" panose="020B0004020202020204" pitchFamily="34" charset="0"/>
            </a:endParaRPr>
          </a:p>
        </p:txBody>
      </p:sp>
      <p:sp>
        <p:nvSpPr>
          <p:cNvPr id="4" name="Rectangle 3">
            <a:extLst>
              <a:ext uri="{FF2B5EF4-FFF2-40B4-BE49-F238E27FC236}">
                <a16:creationId xmlns:a16="http://schemas.microsoft.com/office/drawing/2014/main" id="{DA4F6655-D299-592B-07BE-A0E6EEA42795}"/>
              </a:ext>
            </a:extLst>
          </p:cNvPr>
          <p:cNvSpPr/>
          <p:nvPr/>
        </p:nvSpPr>
        <p:spPr>
          <a:xfrm>
            <a:off x="684132" y="3202445"/>
            <a:ext cx="2877712"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tx1"/>
                </a:solidFill>
                <a:effectLst>
                  <a:outerShdw blurRad="12700" dist="38100" dir="2700000" algn="tl" rotWithShape="0">
                    <a:schemeClr val="bg1">
                      <a:lumMod val="50000"/>
                    </a:schemeClr>
                  </a:outerShdw>
                </a:effectLst>
              </a:rPr>
              <a:t>Ejemplo</a:t>
            </a:r>
          </a:p>
        </p:txBody>
      </p:sp>
      <p:pic>
        <p:nvPicPr>
          <p:cNvPr id="5122" name="Picture 2" descr="Icono de codificación 3D o código de programa o código de sintaxis con html  y css | Imagen Premium generada con IA">
            <a:extLst>
              <a:ext uri="{FF2B5EF4-FFF2-40B4-BE49-F238E27FC236}">
                <a16:creationId xmlns:a16="http://schemas.microsoft.com/office/drawing/2014/main" id="{EF467C0A-B07E-B6F5-38E6-BF497A3AB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335" y="1340916"/>
            <a:ext cx="2405909" cy="2405909"/>
          </a:xfrm>
          <a:prstGeom prst="roundRect">
            <a:avLst>
              <a:gd name="adj" fmla="val 3032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5953F5-D787-6D58-AE29-EB1039412467}"/>
              </a:ext>
            </a:extLst>
          </p:cNvPr>
          <p:cNvSpPr txBox="1"/>
          <p:nvPr/>
        </p:nvSpPr>
        <p:spPr>
          <a:xfrm>
            <a:off x="8519532" y="4638908"/>
            <a:ext cx="301083" cy="312234"/>
          </a:xfrm>
          <a:prstGeom prst="rect">
            <a:avLst/>
          </a:prstGeom>
          <a:noFill/>
        </p:spPr>
        <p:txBody>
          <a:bodyPr wrap="square" rtlCol="0">
            <a:spAutoFit/>
          </a:bodyPr>
          <a:lstStyle/>
          <a:p>
            <a:fld id="{51F3097D-A150-43A7-9773-47A8B486FF8C}" type="slidenum">
              <a:rPr lang="es-NI" smtClean="0">
                <a:solidFill>
                  <a:schemeClr val="tx1"/>
                </a:solidFill>
              </a:rPr>
              <a:t>8</a:t>
            </a:fld>
            <a:endParaRPr lang="es-NI"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NI" noProof="0" dirty="0"/>
              <a:t>Métodos</a:t>
            </a:r>
          </a:p>
        </p:txBody>
      </p:sp>
      <p:pic>
        <p:nvPicPr>
          <p:cNvPr id="8" name="Imagen 1">
            <a:extLst>
              <a:ext uri="{FF2B5EF4-FFF2-40B4-BE49-F238E27FC236}">
                <a16:creationId xmlns:a16="http://schemas.microsoft.com/office/drawing/2014/main" id="{FA46D269-3CBB-AA6B-E0C9-3D438967E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514" y="2247674"/>
            <a:ext cx="4597400" cy="2164715"/>
          </a:xfrm>
          <a:prstGeom prst="rect">
            <a:avLst/>
          </a:prstGeom>
        </p:spPr>
      </p:pic>
      <p:sp>
        <p:nvSpPr>
          <p:cNvPr id="10" name="TextBox 9">
            <a:extLst>
              <a:ext uri="{FF2B5EF4-FFF2-40B4-BE49-F238E27FC236}">
                <a16:creationId xmlns:a16="http://schemas.microsoft.com/office/drawing/2014/main" id="{8DA57611-70C2-70A2-EFE5-9C4FB6CA4556}"/>
              </a:ext>
            </a:extLst>
          </p:cNvPr>
          <p:cNvSpPr txBox="1"/>
          <p:nvPr/>
        </p:nvSpPr>
        <p:spPr>
          <a:xfrm>
            <a:off x="1527717" y="1017725"/>
            <a:ext cx="5898995" cy="1004186"/>
          </a:xfrm>
          <a:prstGeom prst="rect">
            <a:avLst/>
          </a:prstGeom>
          <a:noFill/>
        </p:spPr>
        <p:txBody>
          <a:bodyPr wrap="square">
            <a:spAutoFit/>
          </a:bodyPr>
          <a:lstStyle/>
          <a:p>
            <a:pPr algn="ctr">
              <a:lnSpc>
                <a:spcPct val="107000"/>
              </a:lnSpc>
              <a:spcAft>
                <a:spcPts val="800"/>
              </a:spcAft>
            </a:pPr>
            <a:r>
              <a:rPr lang="es-ES"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métodos en Java son bloques de código que se agrupan para realizar una tarea específica, y son fundamentales para estructurar y reutilizar el código en Java. Para que el concepto quede más claro, es lo mismo que utilizar funciones en otros lenguajes los cuales no están orientados a objetos.</a:t>
            </a:r>
            <a:endParaRPr lang="es-NI"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4B35F64C-7C0A-8F48-FC17-E281B8024877}"/>
              </a:ext>
            </a:extLst>
          </p:cNvPr>
          <p:cNvSpPr txBox="1"/>
          <p:nvPr/>
        </p:nvSpPr>
        <p:spPr>
          <a:xfrm>
            <a:off x="8519532" y="4638908"/>
            <a:ext cx="301083" cy="312234"/>
          </a:xfrm>
          <a:prstGeom prst="rect">
            <a:avLst/>
          </a:prstGeom>
          <a:noFill/>
        </p:spPr>
        <p:txBody>
          <a:bodyPr wrap="square" rtlCol="0">
            <a:spAutoFit/>
          </a:bodyPr>
          <a:lstStyle/>
          <a:p>
            <a:fld id="{51F3097D-A150-43A7-9773-47A8B486FF8C}" type="slidenum">
              <a:rPr lang="es-NI" smtClean="0">
                <a:solidFill>
                  <a:schemeClr val="tx1"/>
                </a:solidFill>
              </a:rPr>
              <a:t>9</a:t>
            </a:fld>
            <a:endParaRPr lang="es-NI" dirty="0">
              <a:solidFill>
                <a:schemeClr val="tx1"/>
              </a:solidFill>
            </a:endParaRPr>
          </a:p>
        </p:txBody>
      </p:sp>
    </p:spTree>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573</Words>
  <Application>Microsoft Office PowerPoint</Application>
  <PresentationFormat>On-screen Show (16:9)</PresentationFormat>
  <Paragraphs>186</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Aptos</vt:lpstr>
      <vt:lpstr>Anton</vt:lpstr>
      <vt:lpstr>Open Sans</vt:lpstr>
      <vt:lpstr>Symbol</vt:lpstr>
      <vt:lpstr>Arial</vt:lpstr>
      <vt:lpstr>Nunito Light</vt:lpstr>
      <vt:lpstr>Bebas Neue</vt:lpstr>
      <vt:lpstr>Catamaran</vt:lpstr>
      <vt:lpstr>Calibri</vt:lpstr>
      <vt:lpstr>Java Programming Workshop by Slidesgo</vt:lpstr>
      <vt:lpstr>Lenguaje de programacion Java</vt:lpstr>
      <vt:lpstr>Presentan</vt:lpstr>
      <vt:lpstr>Índice</vt:lpstr>
      <vt:lpstr>Introducción</vt:lpstr>
      <vt:lpstr>Índice</vt:lpstr>
      <vt:lpstr>Bibliotecas</vt:lpstr>
      <vt:lpstr>Índice</vt:lpstr>
      <vt:lpstr>Sintaxis</vt:lpstr>
      <vt:lpstr>Métodos</vt:lpstr>
      <vt:lpstr>Componentes</vt:lpstr>
      <vt:lpstr>Tipos</vt:lpstr>
      <vt:lpstr>Llamada de Métodos</vt:lpstr>
      <vt:lpstr>Parámetros de un Método</vt:lpstr>
      <vt:lpstr>Método recursivo</vt:lpstr>
      <vt:lpstr>Hola Mundo!</vt:lpstr>
      <vt:lpstr>Índice</vt:lpstr>
      <vt:lpstr>POO en Java</vt:lpstr>
      <vt:lpstr>Claves de POO</vt:lpstr>
      <vt:lpstr>Clases, objetos e instancias</vt:lpstr>
      <vt:lpstr>Pilares del POO</vt:lpstr>
      <vt:lpstr>Beneficios</vt:lpstr>
      <vt:lpstr>Índice</vt:lpstr>
      <vt:lpstr>Conclusión</vt:lpstr>
      <vt:lpstr>Preguntas y Respuestas</vt:lpstr>
      <vt:lpstr>Hora del Quiz!!</vt:lpstr>
      <vt:lpstr>Índice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 de programacion Java</dc:title>
  <dc:creator>Mars03R .</dc:creator>
  <cp:lastModifiedBy>Mars03R .</cp:lastModifiedBy>
  <cp:revision>10</cp:revision>
  <dcterms:modified xsi:type="dcterms:W3CDTF">2024-11-11T04:42:07Z</dcterms:modified>
</cp:coreProperties>
</file>