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48" r:id="rId3"/>
    <p:sldId id="452" r:id="rId5"/>
    <p:sldId id="473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74" r:id="rId24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07E"/>
    <a:srgbClr val="000000"/>
    <a:srgbClr val="595959"/>
    <a:srgbClr val="8FAADC"/>
    <a:srgbClr val="282828"/>
    <a:srgbClr val="2C2C2C"/>
    <a:srgbClr val="2B2D2C"/>
    <a:srgbClr val="090D0E"/>
    <a:srgbClr val="111516"/>
    <a:srgbClr val="2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3083" autoAdjust="0"/>
  </p:normalViewPr>
  <p:slideViewPr>
    <p:cSldViewPr snapToGrid="0">
      <p:cViewPr varScale="1">
        <p:scale>
          <a:sx n="84" d="100"/>
          <a:sy n="84" d="100"/>
        </p:scale>
        <p:origin x="13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8600" y="-269875"/>
            <a:ext cx="10515600" cy="1325563"/>
          </a:xfrm>
        </p:spPr>
        <p:txBody>
          <a:bodyPr/>
          <a:lstStyle/>
          <a:p>
            <a:r>
              <a:rPr lang="zh-CN" altLang="en-US"/>
              <a:t>单击此处书写本页主题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9545" y="-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>
                <a:sym typeface="+mn-ea"/>
              </a:rPr>
              <a:t>单击此处书写本页主题</a:t>
            </a:r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E0B07E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29305" y="2212990"/>
            <a:ext cx="737616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集合</a:t>
            </a:r>
            <a:endParaRPr lang="zh-CN" altLang="en-US" sz="4000" b="1" spc="200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lt"/>
            </a:endParaRPr>
          </a:p>
          <a:p>
            <a:pPr defTabSz="914400">
              <a:defRPr/>
            </a:pP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   </a:t>
            </a:r>
            <a:endParaRPr lang="zh-CN" altLang="en-US" sz="4000" b="1" spc="200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23565" y="2009775"/>
            <a:ext cx="0" cy="2244725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090D0E"/>
                </a:gs>
                <a:gs pos="99000">
                  <a:srgbClr val="21222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LOGO透明度27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52070" y="737870"/>
            <a:ext cx="2690495" cy="51454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4" name="Group 4"/>
          <p:cNvGrpSpPr/>
          <p:nvPr/>
        </p:nvGrpSpPr>
        <p:grpSpPr>
          <a:xfrm>
            <a:off x="3402330" y="3552825"/>
            <a:ext cx="1916430" cy="352627"/>
            <a:chOff x="4878401" y="4088368"/>
            <a:chExt cx="2435198" cy="610302"/>
          </a:xfrm>
          <a:solidFill>
            <a:srgbClr val="E0B07E"/>
          </a:solidFill>
        </p:grpSpPr>
        <p:sp>
          <p:nvSpPr>
            <p:cNvPr id="25" name="Rounded Rectangle 5"/>
            <p:cNvSpPr/>
            <p:nvPr/>
          </p:nvSpPr>
          <p:spPr>
            <a:xfrm>
              <a:off x="4878401" y="4088368"/>
              <a:ext cx="2435198" cy="609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5394173" y="4115094"/>
              <a:ext cx="1403654" cy="5835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120E0D"/>
                  </a:solidFill>
                  <a:latin typeface="思源黑体" panose="020B0400000000000000" charset="-122"/>
                  <a:ea typeface="思源黑体" panose="020B0400000000000000" charset="-122"/>
                  <a:cs typeface="Calibri" panose="020F0502020204030204" pitchFamily="34" charset="0"/>
                </a:rPr>
                <a:t>波波老师</a:t>
              </a:r>
              <a:endParaRPr lang="zh-CN" altLang="en-US" sz="1600" dirty="0">
                <a:solidFill>
                  <a:srgbClr val="120E0D"/>
                </a:solidFill>
                <a:latin typeface="思源黑体" panose="020B0400000000000000" charset="-122"/>
                <a:ea typeface="思源黑体" panose="020B0400000000000000" charset="-122"/>
                <a:cs typeface="Calibri" panose="020F050202020403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Set接口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</a:t>
            </a:r>
            <a:r>
              <a:rPr lang="zh-CN" sz="2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一个不包含重复元素的 collection。更确切地讲，set 不包含满足 `e1.equals(e2)` 的元素对 </a:t>
            </a:r>
            <a:endParaRPr lang="zh-CN" sz="2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`e1` 和 `e2`，并且最多包含一个 null 元素 </a:t>
            </a:r>
            <a:endParaRPr lang="zh-CN" sz="2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748" y="3442653"/>
            <a:ext cx="22002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HashSet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概述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此类实现 Set 接口，由哈希表（实际上是一个 HashMap 实例）支持。它不保证 set 的迭代顺序；特别是它不保证该顺序恒久不变。此类允许使用 null 元素。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特点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底层数据结构是 哈希表，HashSet的本质是一个"没有重复元素"的集合，它是通过HashMap实现的。HashSet中含有一个HashMap类型的成员变量map，在HashSet中操作函数，实际上都是通过map实现的。所以了解了HashMap就了解了HashSet。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9665" y="3448050"/>
            <a:ext cx="4603115" cy="319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830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TreeSet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概述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基于TreeMap的 NavigableSet实现。使用元素的自然顺序对元素进行排序，或者根据创建 set 时提供的 Comparator进行排序，具体取决于使用的构造方法。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特点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1. TreeSet 是一个有序的并且可排序的集合，它继承于AbstractSet抽象类，实现了NavigableSet&lt;E&gt;, Cloneable, java.io.Serializable接口。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2. TreeSet是基于TreeMap实现的。TreeSet中的元素支持2种排序方式：自然排序 或者 根据创建TreeSet 时提供的 Comparator 进行排序。这取决于使用的构造方法。同样的了解了TreeMap就了解了TreeSet。 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3720465"/>
            <a:ext cx="5504180" cy="240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999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Map接口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Map集合的特点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1.能够存储唯一的列的数据(唯一，不可重复) Set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2.能够存储可以重复的数据(可重复) List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3.值的顺序取决于键的顺序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4.键和值都是可以存储null元素的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TreeMap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TreeMap底层的实现原理是红黑树，所以我们要搞清楚TreeMap的底层原理，那么前提条件就是必须要搞清楚红黑树的原理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2411413"/>
            <a:ext cx="527304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1707515"/>
            <a:ext cx="4601845" cy="471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HashMap</a:t>
            </a:r>
            <a:endParaRPr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468" y="2716848"/>
            <a:ext cx="464375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HashMap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底层结构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Jdk1.7及以前是采用数组+链表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Jdk1.8之后 采用数组+链表  或者  数组+红黑树方式进行元素的存储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存储在hashMap集合中的元素都将是一个Map.Entry的内部接口的实现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3199448"/>
            <a:ext cx="5881370" cy="305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4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pic>
        <p:nvPicPr>
          <p:cNvPr id="45" name="图片 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580" y="608330"/>
            <a:ext cx="5040630" cy="5450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4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红黑树 </a:t>
            </a:r>
            <a:r>
              <a:rPr lang="en-US" alt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插入场景3.2.1：插入结点是其父结点的左子结点</a:t>
            </a:r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733" y="2733040"/>
            <a:ext cx="5271135" cy="245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红黑树 </a:t>
            </a:r>
            <a:r>
              <a:rPr lang="en-US" alt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插入场景3.3：叔叔结点不存在或为黑结点，并且插入结点的父亲结点是祖父结点的右子结点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2831148"/>
            <a:ext cx="5273040" cy="2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3" y="3271520"/>
            <a:ext cx="5268595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948055"/>
            <a:ext cx="7282815" cy="5083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4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红黑树 </a:t>
            </a:r>
            <a:r>
              <a:rPr lang="en-US" alt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插入场景3.1：叔叔结点存在并且为红结点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从红黑树性质4可以，祖父结点肯定为黑结点，因为不可以同时存在两个相连的红结点。那么此时该插入子树的红黑层数的情况是：黑红红。显然最简单的处理方式是把其改为：红黑红。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68" y="2935605"/>
            <a:ext cx="5273675" cy="24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85" y="2957513"/>
            <a:ext cx="5271770" cy="2437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Collection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接口</a:t>
            </a:r>
            <a:endParaRPr lang="zh-CN" altLang="en-US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1511300"/>
            <a:ext cx="7467600" cy="420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3.Map接口介绍</a:t>
            </a:r>
            <a:endParaRPr lang="en-US" alt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2889250"/>
            <a:ext cx="4514850" cy="168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两大派系相互之间的关系</a:t>
            </a:r>
            <a:endParaRPr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HashSet本质上是一个HashMap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TreeSet本质上是一个NavigableMap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pPr lvl="1"/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源码课论证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2778760"/>
            <a:ext cx="7555230" cy="329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 advClick="0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List接口</a:t>
            </a:r>
            <a:endParaRPr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ArrayList源码分析</a:t>
            </a:r>
            <a:endParaRPr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3001328"/>
            <a:ext cx="5267960" cy="2496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FailFast机制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</a:t>
            </a:r>
            <a:r>
              <a:rPr lang="zh-CN" sz="2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快速失败机制,是java集合类应对并发访问在对集合进行迭代过程中,内部对象结构发生变化一种防护措施.这种错误检测的机制为这种有可能发生错误,通过抛出java.util.ConcurrentModificationException</a:t>
            </a:r>
            <a:endParaRPr lang="zh-CN" sz="2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</a:t>
            </a:r>
            <a:endParaRPr lang="zh-CN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703" y="3810318"/>
            <a:ext cx="5268595" cy="214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LinkedList源码分析   </a:t>
            </a:r>
            <a:endParaRPr lang="zh-CN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2513965"/>
            <a:ext cx="5162550" cy="337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集合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Vector</a:t>
            </a:r>
            <a:endParaRPr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Vector的底层与我们的ArrayList类似.都是以动态数组的方式进行对象的存储</a:t>
            </a:r>
            <a:endParaRPr lang="zh-CN" sz="24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4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Vector是线程同步操作安全的.</a:t>
            </a:r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</a:t>
            </a:r>
            <a:endParaRPr lang="zh-CN"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演示</Application>
  <PresentationFormat>宽屏</PresentationFormat>
  <Paragraphs>112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思源黑体</vt:lpstr>
      <vt:lpstr>Calibri</vt:lpstr>
      <vt:lpstr>等线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428</cp:revision>
  <dcterms:created xsi:type="dcterms:W3CDTF">2017-03-18T02:52:00Z</dcterms:created>
  <dcterms:modified xsi:type="dcterms:W3CDTF">2020-06-29T09:46:38Z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