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48" r:id="rId3"/>
    <p:sldId id="473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07E"/>
    <a:srgbClr val="000000"/>
    <a:srgbClr val="595959"/>
    <a:srgbClr val="8FAADC"/>
    <a:srgbClr val="282828"/>
    <a:srgbClr val="2C2C2C"/>
    <a:srgbClr val="2B2D2C"/>
    <a:srgbClr val="090D0E"/>
    <a:srgbClr val="111516"/>
    <a:srgbClr val="23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3083" autoAdjust="0"/>
  </p:normalViewPr>
  <p:slideViewPr>
    <p:cSldViewPr snapToGrid="0">
      <p:cViewPr varScale="1">
        <p:scale>
          <a:sx n="84" d="100"/>
          <a:sy n="84" d="100"/>
        </p:scale>
        <p:origin x="130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 userDrawn="1"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 userDrawn="1"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8600" y="-269875"/>
            <a:ext cx="10515600" cy="1325563"/>
          </a:xfrm>
        </p:spPr>
        <p:txBody>
          <a:bodyPr/>
          <a:lstStyle/>
          <a:p>
            <a:r>
              <a:rPr lang="zh-CN" altLang="en-US"/>
              <a:t>单击此处书写本页主题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9545" y="-2317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>
                <a:sym typeface="+mn-ea"/>
              </a:rPr>
              <a:t>单击此处书写本页主题</a:t>
            </a:r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 userDrawn="1"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 userDrawn="1"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E0B07E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29305" y="2212990"/>
            <a:ext cx="737616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4000" b="1" spc="200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lt"/>
              </a:rPr>
              <a:t>反射   </a:t>
            </a:r>
            <a:endParaRPr lang="zh-CN" altLang="en-US" sz="4000" b="1" spc="200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23565" y="2009775"/>
            <a:ext cx="0" cy="2244725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090D0E"/>
                </a:gs>
                <a:gs pos="99000">
                  <a:srgbClr val="21222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LOGO透明度27%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52070" y="737870"/>
            <a:ext cx="2690495" cy="514540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4" name="Group 4"/>
          <p:cNvGrpSpPr/>
          <p:nvPr/>
        </p:nvGrpSpPr>
        <p:grpSpPr>
          <a:xfrm>
            <a:off x="3402330" y="3552825"/>
            <a:ext cx="1916430" cy="352627"/>
            <a:chOff x="4878401" y="4088368"/>
            <a:chExt cx="2435198" cy="610302"/>
          </a:xfrm>
          <a:solidFill>
            <a:srgbClr val="E0B07E"/>
          </a:solidFill>
        </p:grpSpPr>
        <p:sp>
          <p:nvSpPr>
            <p:cNvPr id="25" name="Rounded Rectangle 5"/>
            <p:cNvSpPr/>
            <p:nvPr/>
          </p:nvSpPr>
          <p:spPr>
            <a:xfrm>
              <a:off x="4878401" y="4088368"/>
              <a:ext cx="2435198" cy="609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7" name="TextBox 6"/>
            <p:cNvSpPr txBox="1"/>
            <p:nvPr/>
          </p:nvSpPr>
          <p:spPr>
            <a:xfrm>
              <a:off x="5394173" y="4115094"/>
              <a:ext cx="1403654" cy="5835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120E0D"/>
                  </a:solidFill>
                  <a:latin typeface="思源黑体" panose="020B0400000000000000" charset="-122"/>
                  <a:ea typeface="思源黑体" panose="020B0400000000000000" charset="-122"/>
                  <a:cs typeface="Calibri" panose="020F0502020204030204" pitchFamily="34" charset="0"/>
                </a:rPr>
                <a:t>波波老师</a:t>
              </a:r>
              <a:endParaRPr lang="zh-CN" altLang="en-US" sz="1600" dirty="0">
                <a:solidFill>
                  <a:srgbClr val="120E0D"/>
                </a:solidFill>
                <a:latin typeface="思源黑体" panose="020B0400000000000000" charset="-122"/>
                <a:ea typeface="思源黑体" panose="020B0400000000000000" charset="-122"/>
                <a:cs typeface="Calibri" panose="020F050202020403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反射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单例模式</a:t>
            </a:r>
            <a:r>
              <a:rPr lang="zh-CN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的漏洞</a:t>
            </a:r>
            <a:endParaRPr lang="zh-CN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2071370"/>
            <a:ext cx="5667375" cy="1133475"/>
          </a:xfrm>
          <a:prstGeom prst="rect">
            <a:avLst/>
          </a:prstGeom>
        </p:spPr>
      </p:pic>
      <p:pic>
        <p:nvPicPr>
          <p:cNvPr id="62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8" y="3995420"/>
            <a:ext cx="5269865" cy="103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反射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反射的应用</a:t>
            </a:r>
            <a:endParaRPr lang="zh-CN" altLang="en-US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68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048" y="1492568"/>
            <a:ext cx="5272405" cy="349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63" y="1990408"/>
            <a:ext cx="5269865" cy="193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反射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反射的定义</a:t>
            </a:r>
            <a:endParaRPr lang="zh-CN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反射即反向探知，有点像考古学家根据发掘的物品来探知以前的事情</a:t>
            </a:r>
            <a:endParaRPr lang="zh-CN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zh-CN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指在Java程序运行状态中，</a:t>
            </a:r>
            <a:endParaRPr 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1.对于给定的一个类(Class)对象，可以获得这个类(Class)对象的所有属性和方法；</a:t>
            </a:r>
            <a:endParaRPr 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2.对于给定的一个对象(new XXXClassName&lt;? extends Object&gt;)，都能够调用它的任意一个属性和方法.</a:t>
            </a:r>
            <a:endParaRPr 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</a:t>
            </a:r>
            <a:endParaRPr 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这种动态获取类的内容以及动态调用对象的方法和获取属性的机制.就叫做JAVA的反射机制</a:t>
            </a:r>
            <a:endParaRPr 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5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3220720"/>
            <a:ext cx="2744470" cy="2870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 advClick="0" advTm="4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反射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2430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反射的优缺点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6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优势</a:t>
            </a:r>
            <a:endParaRPr lang="zh-CN" sz="16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6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增加程序的灵活性，避免将固有的逻辑程序写死到代码里</a:t>
            </a:r>
            <a:endParaRPr lang="zh-CN" sz="16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6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代码简洁,可读性强，可提高代码的复用率</a:t>
            </a:r>
            <a:endParaRPr lang="zh-CN" sz="16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6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缺点</a:t>
            </a:r>
            <a:endParaRPr lang="zh-CN" sz="16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6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相较直接调用在量大的情景下反射性能下降</a:t>
            </a:r>
            <a:endParaRPr lang="zh-CN" sz="16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6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内部暴露和安全隐患</a:t>
            </a:r>
            <a:endParaRPr lang="zh-CN" sz="16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反射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反射到底慢在哪些地方</a:t>
            </a:r>
            <a:endParaRPr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寻找类Class字节码的过程</a:t>
            </a:r>
            <a:endParaRPr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安全管理机制的权限验证等等</a:t>
            </a:r>
            <a:endParaRPr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若需要调用native方法调用时JNI接口的使用</a:t>
            </a:r>
            <a:endParaRPr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2788285"/>
            <a:ext cx="5715000" cy="3171825"/>
          </a:xfrm>
          <a:prstGeom prst="rect">
            <a:avLst/>
          </a:prstGeom>
        </p:spPr>
      </p:pic>
    </p:spTree>
  </p:cSld>
  <p:clrMapOvr>
    <a:masterClrMapping/>
  </p:clrMapOvr>
  <p:transition spd="slow" advClick="0" advTm="4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反射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深入Class内部</a:t>
            </a:r>
            <a:endParaRPr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5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690" y="1962150"/>
            <a:ext cx="5269230" cy="3441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 advClick="0" advTm="4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反射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反射的基本操作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1.获取类对象的四种方式 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</a:t>
            </a:r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Class clazz = Person.class;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       Class clazz2 = new Person().getClass();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       Class clazz3 = Class.forName("com.example.demo.fashe.Person");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       Class clazz4 = Demo02.class.getClassLoader().loadClass("com.example.demo.fashe.Person"); 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zh-CN" sz="10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2.基本信息操作 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 </a:t>
            </a:r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获取类的相关结构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2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int modifier = clazz.getModifiers(); // 获取类修饰符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2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Package aPackage = clazz.getPackage(); // 获取类包名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2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String fullClassName = clazz.getName(); // 获取类的全路径名称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2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String simpleName = clazz.getSimpleName(); // 获取类的简单名称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2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ClassLoader classLoader = clazz.getClassLoader(); // 获取类加载器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2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Class[] interfaces = clazz.getInterfaces(); // 获取类实现的接口列表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2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Class superclass = clazz.getSuperclass(); // 获取类的父类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2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Annotation[] annotations = clazz.getAnnotations(); // 获取类的注解信息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6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1745" y="2914015"/>
            <a:ext cx="5266690" cy="2165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 advClick="0" advTm="4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反射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3291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类的属性操作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Person person = (Person) clazz.newInstance();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获取类中所有的共有字段 包含继承的字段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Field[] fields = clazz.getFields();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获取类中定义的字段 内部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Field[] declaredFields = clazz.getDeclaredFields();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获取指定名称的类中定义的字段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Field nameField = clazz.getDeclaredField("name");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获取字段的修饰符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int modifiers = nameField.getModifiers();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指定字段强制访问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nameField.setAccessible(true);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修改字段你的值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nameField.set(person,"咕泡");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静态字段赋值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2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nameField.set(null,"静态字段赋值");   </a:t>
            </a:r>
            <a:endParaRPr lang="zh-CN" sz="12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反射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2830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类的方法操作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获取类中的所有的共有的方法 继承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Method[] methods = clazz.getMethods();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获取类中的定义的方法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Method[] declaredMethods = clazz.getDeclaredMethods();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获取类中指定名称和参数的公有方法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Method say = clazz.getMethod("say", String.class);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获取类中定义的指定名称和参数的方法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Method say1 = clazz.getDeclaredMethod("say");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获取方法的修饰符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int modifiers1 = say.getModifiers();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指定对象进行成员方法的调用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Object 咕泡666 = say.invoke(person, "咕泡666");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say.setAccessible(true);// 指定方法的强制执行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// 静态方法调用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say.invoke(null);   </a:t>
            </a:r>
            <a:endParaRPr 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反射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构造器操作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Constructor[] cons = clazz.getConstructors();            //获取类中所有的公有构造器</a:t>
            </a:r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Constructor[] cons1 = clazz.getDeclaredConstructors();       //获取类中所有的构造器</a:t>
            </a:r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Constructor conNoParam= clazz.getDeclaredConstructor();       //获取类中无参的构造器</a:t>
            </a:r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Constructor con= clazz.getDeclaredConstructor(String.class,String.class);   //获取类中有参构造</a:t>
            </a:r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int modifers = con.getModifiers();             //获取构造器的修饰符</a:t>
            </a:r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conNoParam.newInstance();              //构造器实例对象</a:t>
            </a:r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con.setAccessible(true);                  //指定方法的强制访问</a:t>
            </a:r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con.newInstance("abc","bbb");              //有参构造调用</a:t>
            </a:r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Person.class.newInstance();                //class直接调用默认无参构造</a:t>
            </a:r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newInstance();方法的本质</a:t>
            </a:r>
            <a:endParaRPr 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6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4409440"/>
            <a:ext cx="5274310" cy="166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演示</Application>
  <PresentationFormat>宽屏</PresentationFormat>
  <Paragraphs>119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黑体</vt:lpstr>
      <vt:lpstr>思源黑体</vt:lpstr>
      <vt:lpstr>Calibri</vt:lpstr>
      <vt:lpstr>等线</vt:lpstr>
      <vt:lpstr>微软雅黑</vt:lpstr>
      <vt:lpstr>Arial Unicode MS</vt:lpstr>
      <vt:lpstr>Times New Roman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</cp:lastModifiedBy>
  <cp:revision>442</cp:revision>
  <dcterms:created xsi:type="dcterms:W3CDTF">2017-03-18T02:52:00Z</dcterms:created>
  <dcterms:modified xsi:type="dcterms:W3CDTF">2020-06-30T07:24:46Z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