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448" r:id="rId3"/>
    <p:sldId id="473" r:id="rId5"/>
    <p:sldId id="484" r:id="rId6"/>
    <p:sldId id="485" r:id="rId7"/>
    <p:sldId id="486" r:id="rId8"/>
    <p:sldId id="487" r:id="rId9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07E"/>
    <a:srgbClr val="000000"/>
    <a:srgbClr val="595959"/>
    <a:srgbClr val="8FAADC"/>
    <a:srgbClr val="282828"/>
    <a:srgbClr val="2C2C2C"/>
    <a:srgbClr val="2B2D2C"/>
    <a:srgbClr val="090D0E"/>
    <a:srgbClr val="111516"/>
    <a:srgbClr val="232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36" autoAdjust="0"/>
    <p:restoredTop sz="93083" autoAdjust="0"/>
  </p:normalViewPr>
  <p:slideViewPr>
    <p:cSldViewPr snapToGrid="0">
      <p:cViewPr varScale="1">
        <p:scale>
          <a:sx n="84" d="100"/>
          <a:sy n="84" d="100"/>
        </p:scale>
        <p:origin x="130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image" Target="../media/image1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A081-C101-4C04-8A93-B45037D41F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A4311-4766-49D6-999F-2921BF181D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>
            <a:off x="3122930" y="6559393"/>
            <a:ext cx="2446018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平行四边形 29"/>
          <p:cNvSpPr/>
          <p:nvPr userDrawn="1"/>
        </p:nvSpPr>
        <p:spPr>
          <a:xfrm>
            <a:off x="4562214" y="6492482"/>
            <a:ext cx="403840" cy="133823"/>
          </a:xfrm>
          <a:prstGeom prst="parallelogram">
            <a:avLst>
              <a:gd name="adj" fmla="val 69728"/>
            </a:avLst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1" name="平行四边形 30"/>
          <p:cNvSpPr/>
          <p:nvPr userDrawn="1"/>
        </p:nvSpPr>
        <p:spPr>
          <a:xfrm>
            <a:off x="5502221" y="6004159"/>
            <a:ext cx="335332" cy="111121"/>
          </a:xfrm>
          <a:prstGeom prst="parallelogram">
            <a:avLst>
              <a:gd name="adj" fmla="val 69728"/>
            </a:avLst>
          </a:prstGeom>
          <a:solidFill>
            <a:srgbClr val="E0B07E">
              <a:alpha val="43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8600" y="-269875"/>
            <a:ext cx="10515600" cy="1325563"/>
          </a:xfrm>
        </p:spPr>
        <p:txBody>
          <a:bodyPr/>
          <a:lstStyle/>
          <a:p>
            <a:r>
              <a:rPr lang="zh-CN" altLang="en-US"/>
              <a:t>单击此处书写本页主题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9545" y="-2317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>
                <a:sym typeface="+mn-ea"/>
              </a:rPr>
              <a:t>单击此处书写本页主题</a:t>
            </a:r>
            <a:endParaRPr lang="zh-CN" altLang="en-US"/>
          </a:p>
        </p:txBody>
      </p:sp>
      <p:cxnSp>
        <p:nvCxnSpPr>
          <p:cNvPr id="28" name="直接连接符 27"/>
          <p:cNvCxnSpPr/>
          <p:nvPr userDrawn="1"/>
        </p:nvCxnSpPr>
        <p:spPr>
          <a:xfrm>
            <a:off x="3122930" y="6559393"/>
            <a:ext cx="2446018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平行四边形 29"/>
          <p:cNvSpPr/>
          <p:nvPr userDrawn="1"/>
        </p:nvSpPr>
        <p:spPr>
          <a:xfrm>
            <a:off x="4562214" y="6492482"/>
            <a:ext cx="403840" cy="133823"/>
          </a:xfrm>
          <a:prstGeom prst="parallelogram">
            <a:avLst>
              <a:gd name="adj" fmla="val 69728"/>
            </a:avLst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1" name="平行四边形 30"/>
          <p:cNvSpPr/>
          <p:nvPr userDrawn="1"/>
        </p:nvSpPr>
        <p:spPr>
          <a:xfrm>
            <a:off x="5502221" y="6004159"/>
            <a:ext cx="335332" cy="111121"/>
          </a:xfrm>
          <a:prstGeom prst="parallelogram">
            <a:avLst>
              <a:gd name="adj" fmla="val 69728"/>
            </a:avLst>
          </a:prstGeom>
          <a:solidFill>
            <a:srgbClr val="E0B07E">
              <a:alpha val="43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rgbClr val="E0B07E"/>
          </a:solidFill>
          <a:latin typeface="黑体" panose="02010609060101010101" charset="-122"/>
          <a:ea typeface="黑体" panose="020106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29305" y="2212990"/>
            <a:ext cx="737616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4000" b="1" spc="200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lt"/>
              </a:rPr>
              <a:t>注解</a:t>
            </a:r>
            <a:r>
              <a:rPr lang="zh-CN" altLang="en-US" sz="4000" b="1" spc="200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lt"/>
              </a:rPr>
              <a:t>   </a:t>
            </a:r>
            <a:endParaRPr lang="zh-CN" altLang="en-US" sz="4000" b="1" spc="200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123565" y="2009775"/>
            <a:ext cx="0" cy="2244725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090D0E"/>
                </a:gs>
                <a:gs pos="99000">
                  <a:srgbClr val="21222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LOGO透明度27%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52070" y="737870"/>
            <a:ext cx="2690495" cy="514540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3122930" y="6559393"/>
            <a:ext cx="2446018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平行四边形 8"/>
          <p:cNvSpPr/>
          <p:nvPr/>
        </p:nvSpPr>
        <p:spPr>
          <a:xfrm>
            <a:off x="4562214" y="6492482"/>
            <a:ext cx="403840" cy="133823"/>
          </a:xfrm>
          <a:prstGeom prst="parallelogram">
            <a:avLst>
              <a:gd name="adj" fmla="val 69728"/>
            </a:avLst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1" name="平行四边形 30"/>
          <p:cNvSpPr/>
          <p:nvPr/>
        </p:nvSpPr>
        <p:spPr>
          <a:xfrm>
            <a:off x="5502221" y="6004159"/>
            <a:ext cx="335332" cy="111121"/>
          </a:xfrm>
          <a:prstGeom prst="parallelogram">
            <a:avLst>
              <a:gd name="adj" fmla="val 69728"/>
            </a:avLst>
          </a:prstGeom>
          <a:solidFill>
            <a:srgbClr val="E0B07E">
              <a:alpha val="43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4" name="Group 4"/>
          <p:cNvGrpSpPr/>
          <p:nvPr/>
        </p:nvGrpSpPr>
        <p:grpSpPr>
          <a:xfrm>
            <a:off x="3402330" y="3552825"/>
            <a:ext cx="1916430" cy="352627"/>
            <a:chOff x="4878401" y="4088368"/>
            <a:chExt cx="2435198" cy="610302"/>
          </a:xfrm>
          <a:solidFill>
            <a:srgbClr val="E0B07E"/>
          </a:solidFill>
        </p:grpSpPr>
        <p:sp>
          <p:nvSpPr>
            <p:cNvPr id="25" name="Rounded Rectangle 5"/>
            <p:cNvSpPr/>
            <p:nvPr/>
          </p:nvSpPr>
          <p:spPr>
            <a:xfrm>
              <a:off x="4878401" y="4088368"/>
              <a:ext cx="2435198" cy="609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7" name="TextBox 6"/>
            <p:cNvSpPr txBox="1"/>
            <p:nvPr/>
          </p:nvSpPr>
          <p:spPr>
            <a:xfrm>
              <a:off x="5394173" y="4115094"/>
              <a:ext cx="1403654" cy="5835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120E0D"/>
                  </a:solidFill>
                  <a:latin typeface="思源黑体" panose="020B0400000000000000" charset="-122"/>
                  <a:ea typeface="思源黑体" panose="020B0400000000000000" charset="-122"/>
                  <a:cs typeface="Calibri" panose="020F0502020204030204" pitchFamily="34" charset="0"/>
                </a:rPr>
                <a:t>波波老师</a:t>
              </a:r>
              <a:endParaRPr lang="zh-CN" altLang="en-US" sz="1600" dirty="0">
                <a:solidFill>
                  <a:srgbClr val="120E0D"/>
                </a:solidFill>
                <a:latin typeface="思源黑体" panose="020B0400000000000000" charset="-122"/>
                <a:ea typeface="思源黑体" panose="020B0400000000000000" charset="-122"/>
                <a:cs typeface="Calibri" panose="020F0502020204030204" pitchFamily="34" charset="0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注解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25228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16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注解的概念</a:t>
            </a:r>
            <a:endParaRPr lang="zh-CN" sz="16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 </a:t>
            </a:r>
            <a:r>
              <a:rPr lang="en-US" altLang="zh-CN" sz="1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JDK1.5之后的新特性</a:t>
            </a:r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 说明程序的</a:t>
            </a:r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 使用注解：@注解名称</a:t>
            </a:r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作用分类：</a:t>
            </a:r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	1.编写文档：通过代码里标识的注解生成文档【生成文档doc文档】</a:t>
            </a:r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	2.代码分析：通过代码里标识的注解对代码进行分析【使用反射】</a:t>
            </a:r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	3.编译检查：通过代码里标识的注解让编译器能够实现基本的编译检查【Override】</a:t>
            </a:r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  <p:transition spd="slow" advClick="0" advTm="4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注解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1599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预定义注解</a:t>
            </a:r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@Override：检测被该注解标注的方法是否是继承自父类(接口)的</a:t>
            </a:r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@Deprecated：该注解标注的内容，表示已过时</a:t>
            </a:r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@SuppressWarnings：压制警告</a:t>
            </a:r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	一般传递参数all  @SuppressWarnings("all")</a:t>
            </a:r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  <p:transition spd="slow" advClick="0" advTm="4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注解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3138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16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自定义注解</a:t>
            </a:r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元注解</a:t>
            </a:r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public @interface 注解名称{</a:t>
            </a:r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	属性列表;</a:t>
            </a:r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}</a:t>
            </a:r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属性的返回值类型有下列取值</a:t>
            </a:r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	基本数据类型</a:t>
            </a:r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	String</a:t>
            </a:r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	枚举</a:t>
            </a:r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	注解</a:t>
            </a:r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	以上类型的数组</a:t>
            </a:r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  <p:transition spd="slow" advClick="0" advTm="4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注解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4307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16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元注解</a:t>
            </a:r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1.@Target:描述当前注解能够作用的位置</a:t>
            </a:r>
            <a:endParaRPr lang="en-US" alt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endParaRPr lang="en-US" alt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​        ElementType.TYPE:可以作用在类上</a:t>
            </a:r>
            <a:endParaRPr lang="en-US" alt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endParaRPr lang="en-US" alt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​        ElementType.METHOD:可以作用在方法上</a:t>
            </a:r>
            <a:endParaRPr lang="en-US" alt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endParaRPr lang="en-US" alt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​        ElementType.FIELD:可以作用在成员变量上</a:t>
            </a:r>
            <a:endParaRPr lang="en-US" alt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endParaRPr lang="en-US" alt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2.@Retention: 描述注解被保留到的阶段</a:t>
            </a:r>
            <a:endParaRPr lang="en-US" alt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endParaRPr lang="en-US" alt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​         SOURCE &lt; CLASS &lt; RUNTIME</a:t>
            </a:r>
            <a:endParaRPr lang="en-US" alt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endParaRPr lang="en-US" alt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​         SOURCE:表示当前注解只在代码阶段有效</a:t>
            </a:r>
            <a:endParaRPr lang="en-US" alt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endParaRPr lang="en-US" alt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​         CLASS:表示该注解会被保留到字节码阶段</a:t>
            </a:r>
            <a:endParaRPr lang="en-US" alt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endParaRPr lang="en-US" alt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​         RUNTIME:表示该注解会被保留到运行阶段 JVM</a:t>
            </a:r>
            <a:endParaRPr lang="en-US" alt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endParaRPr lang="en-US" alt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​         自定义的注解：RetentionPolicy.RUNTIME</a:t>
            </a:r>
            <a:endParaRPr lang="en-US" alt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endParaRPr lang="en-US" alt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3.@Documented:描述注解是否被抽取到JavaDoc  api中</a:t>
            </a:r>
            <a:endParaRPr lang="en-US" alt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endParaRPr lang="en-US" alt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1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4.@inherited:描述注解是否可以被子类继承</a:t>
            </a:r>
            <a:endParaRPr lang="en-US" altLang="zh-CN" sz="1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  <p:transition spd="slow" advClick="0" advTm="4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注解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16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自定义注解案例实现</a:t>
            </a:r>
            <a:endParaRPr lang="zh-CN" sz="16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  <p:transition spd="slow" advClick="0" advTm="4000"/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778</Words>
  <Application>WPS 演示</Application>
  <PresentationFormat>宽屏</PresentationFormat>
  <Paragraphs>78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黑体</vt:lpstr>
      <vt:lpstr>思源黑体</vt:lpstr>
      <vt:lpstr>Calibri</vt:lpstr>
      <vt:lpstr>等线</vt:lpstr>
      <vt:lpstr>微软雅黑</vt:lpstr>
      <vt:lpstr>Arial Unicode MS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admin</cp:lastModifiedBy>
  <cp:revision>445</cp:revision>
  <dcterms:created xsi:type="dcterms:W3CDTF">2017-03-18T02:52:00Z</dcterms:created>
  <dcterms:modified xsi:type="dcterms:W3CDTF">2020-06-30T09:29:11Z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