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8" r:id="rId7"/>
    <p:sldId id="260" r:id="rId8"/>
    <p:sldId id="269" r:id="rId9"/>
    <p:sldId id="272" r:id="rId10"/>
    <p:sldId id="273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595A-117A-4515-861F-59770064243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7507-2266-4308-AFC4-855254265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34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595A-117A-4515-861F-59770064243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7507-2266-4308-AFC4-855254265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54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595A-117A-4515-861F-59770064243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7507-2266-4308-AFC4-855254265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595A-117A-4515-861F-59770064243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7507-2266-4308-AFC4-855254265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71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595A-117A-4515-861F-59770064243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7507-2266-4308-AFC4-855254265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91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595A-117A-4515-861F-59770064243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7507-2266-4308-AFC4-855254265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75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595A-117A-4515-861F-59770064243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7507-2266-4308-AFC4-855254265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24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595A-117A-4515-861F-59770064243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7507-2266-4308-AFC4-855254265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75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595A-117A-4515-861F-59770064243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7507-2266-4308-AFC4-855254265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21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595A-117A-4515-861F-59770064243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7507-2266-4308-AFC4-855254265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5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595A-117A-4515-861F-59770064243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7507-2266-4308-AFC4-855254265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88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7595A-117A-4515-861F-59770064243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37507-2266-4308-AFC4-855254265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19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uso.go.kr/openIndexPage.do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uso.go.kr/openIndexPage.d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55065" y="5108411"/>
            <a:ext cx="977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Mars 01 RPA</a:t>
            </a:r>
            <a:r>
              <a:rPr lang="ko-KR" altLang="en-US" dirty="0" smtClean="0"/>
              <a:t>산출물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0266" y="1693333"/>
            <a:ext cx="597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경기도 응급의료 전용헬기 </a:t>
            </a:r>
            <a:r>
              <a:rPr lang="ko-KR" altLang="en-US" dirty="0" err="1"/>
              <a:t>인계점</a:t>
            </a:r>
            <a:r>
              <a:rPr lang="ko-KR" altLang="en-US" dirty="0"/>
              <a:t> </a:t>
            </a:r>
            <a:r>
              <a:rPr lang="ko-KR" altLang="en-US" dirty="0" smtClean="0"/>
              <a:t>현황 우편번호</a:t>
            </a:r>
            <a:r>
              <a:rPr lang="ko-KR" altLang="en-US" dirty="0" smtClean="0"/>
              <a:t> </a:t>
            </a:r>
            <a:r>
              <a:rPr lang="en-US" altLang="ko-KR" dirty="0" smtClean="0"/>
              <a:t>RPA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59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00979" y="270585"/>
            <a:ext cx="11930785" cy="5800015"/>
            <a:chOff x="184474" y="85919"/>
            <a:chExt cx="11930785" cy="580001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474" y="85919"/>
              <a:ext cx="4852521" cy="268527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184474" y="2881900"/>
              <a:ext cx="6096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28600" lvl="0" indent="-228600">
                <a:buFont typeface="+mj-lt"/>
                <a:buAutoNum type="arabicPeriod"/>
                <a:defRPr/>
              </a:pPr>
              <a:r>
                <a:rPr lang="ko-KR" altLang="en-US" sz="1400" u="sng" dirty="0">
                  <a:latin typeface="+mn-ea"/>
                </a:rPr>
                <a:t>‘</a:t>
              </a:r>
              <a:r>
                <a:rPr lang="ko-KR" altLang="en-US" sz="1400" dirty="0" err="1">
                  <a:latin typeface="+mn-ea"/>
                </a:rPr>
                <a:t>도로명주소</a:t>
              </a:r>
              <a:r>
                <a:rPr lang="ko-KR" altLang="en-US" sz="1400" dirty="0">
                  <a:latin typeface="+mn-ea"/>
                </a:rPr>
                <a:t>‘ 사이트 접속 </a:t>
              </a:r>
              <a:r>
                <a:rPr lang="en-US" altLang="ko-KR" sz="1400" dirty="0">
                  <a:latin typeface="+mn-ea"/>
                </a:rPr>
                <a:t>(</a:t>
              </a:r>
              <a:r>
                <a:rPr lang="en-US" altLang="ko-KR" sz="1400" dirty="0">
                  <a:latin typeface="+mn-ea"/>
                  <a:hlinkClick r:id="rId3"/>
                </a:rPr>
                <a:t>https://www.juso.go.kr/openIndexPage.do</a:t>
              </a:r>
              <a:r>
                <a:rPr lang="en-US" altLang="ko-KR" sz="1400" dirty="0" smtClean="0">
                  <a:latin typeface="+mn-ea"/>
                </a:rPr>
                <a:t>)</a:t>
              </a:r>
            </a:p>
            <a:p>
              <a:pPr marL="228600" lvl="0" indent="-228600">
                <a:buFont typeface="+mj-lt"/>
                <a:buAutoNum type="arabicPeriod"/>
                <a:defRPr/>
              </a:pPr>
              <a:r>
                <a:rPr lang="en-US" altLang="ko-KR" sz="1400" dirty="0" smtClean="0">
                  <a:latin typeface="+mn-ea"/>
                </a:rPr>
                <a:t>*</a:t>
              </a:r>
              <a:r>
                <a:rPr lang="ko-KR" altLang="en-US" sz="1400" dirty="0" smtClean="0">
                  <a:latin typeface="+mn-ea"/>
                </a:rPr>
                <a:t>주의 </a:t>
              </a:r>
              <a:r>
                <a:rPr lang="ko-KR" altLang="en-US" sz="1400" dirty="0" err="1" smtClean="0">
                  <a:latin typeface="+mn-ea"/>
                </a:rPr>
                <a:t>팝업창이</a:t>
              </a:r>
              <a:r>
                <a:rPr lang="ko-KR" altLang="en-US" sz="1400" dirty="0" smtClean="0">
                  <a:latin typeface="+mn-ea"/>
                </a:rPr>
                <a:t> </a:t>
              </a:r>
              <a:r>
                <a:rPr lang="ko-KR" altLang="en-US" sz="1400" dirty="0" err="1" smtClean="0">
                  <a:latin typeface="+mn-ea"/>
                </a:rPr>
                <a:t>생길시</a:t>
              </a:r>
              <a:r>
                <a:rPr lang="ko-KR" altLang="en-US" sz="1400" dirty="0" smtClean="0">
                  <a:latin typeface="+mn-ea"/>
                </a:rPr>
                <a:t> 닫기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019259" y="2881900"/>
              <a:ext cx="6096000" cy="3077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28600" lvl="0" indent="-228600">
                <a:buFont typeface="+mj-lt"/>
                <a:buAutoNum type="arabicPeriod"/>
                <a:defRPr/>
              </a:pPr>
              <a:r>
                <a:rPr lang="ko-KR" altLang="en-US" sz="1400" dirty="0" smtClean="0">
                  <a:latin typeface="+mn-ea"/>
                </a:rPr>
                <a:t>데이터 </a:t>
              </a:r>
              <a:r>
                <a:rPr lang="ko-KR" altLang="en-US" sz="1400" dirty="0">
                  <a:latin typeface="+mn-ea"/>
                </a:rPr>
                <a:t>변수 값에서 </a:t>
              </a:r>
              <a:r>
                <a:rPr lang="en-US" altLang="ko-KR" sz="1400" dirty="0">
                  <a:latin typeface="+mn-ea"/>
                </a:rPr>
                <a:t>‘</a:t>
              </a:r>
              <a:r>
                <a:rPr lang="ko-KR" altLang="en-US" sz="1400" dirty="0" err="1">
                  <a:latin typeface="+mn-ea"/>
                </a:rPr>
                <a:t>도로명주소</a:t>
              </a:r>
              <a:r>
                <a:rPr lang="en-US" altLang="ko-KR" sz="1400" dirty="0">
                  <a:latin typeface="+mn-ea"/>
                </a:rPr>
                <a:t>’ </a:t>
              </a:r>
              <a:r>
                <a:rPr lang="ko-KR" altLang="en-US" sz="1400" dirty="0">
                  <a:latin typeface="+mn-ea"/>
                </a:rPr>
                <a:t>열의 행 </a:t>
              </a:r>
              <a:r>
                <a:rPr lang="ko-KR" altLang="en-US" sz="1400" dirty="0" smtClean="0">
                  <a:latin typeface="+mn-ea"/>
                </a:rPr>
                <a:t>값을 입력</a:t>
              </a:r>
              <a:endParaRPr lang="en-US" altLang="ko-KR" sz="1400" dirty="0">
                <a:latin typeface="+mn-ea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37793" y="85919"/>
              <a:ext cx="5204739" cy="2685273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4474" y="3454273"/>
              <a:ext cx="4852521" cy="2431661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72895" y="38100"/>
            <a:ext cx="728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+mn-ea"/>
              </a:rPr>
              <a:t>결 과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00979" y="6241566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buFont typeface="+mj-lt"/>
              <a:buAutoNum type="arabicPeriod"/>
              <a:defRPr/>
            </a:pPr>
            <a:r>
              <a:rPr lang="ko-KR" altLang="en-US" sz="1400" dirty="0" err="1" smtClean="0">
                <a:latin typeface="+mn-ea"/>
              </a:rPr>
              <a:t>도로명</a:t>
            </a:r>
            <a:r>
              <a:rPr lang="ko-KR" altLang="en-US" sz="1400" dirty="0" smtClean="0">
                <a:latin typeface="+mn-ea"/>
              </a:rPr>
              <a:t> 주소 데이터 추출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074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53" y="305049"/>
            <a:ext cx="1552575" cy="971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3" y="1566333"/>
            <a:ext cx="11921067" cy="187938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7799" y="3823857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ko-KR" altLang="en-US" sz="1400" dirty="0">
                <a:latin typeface="+mn-ea"/>
              </a:rPr>
              <a:t>추출 데이터 입력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도로명</a:t>
            </a:r>
            <a:r>
              <a:rPr lang="en-US" altLang="ko-KR" sz="1400" dirty="0"/>
              <a:t>,</a:t>
            </a:r>
            <a:r>
              <a:rPr lang="ko-KR" altLang="en-US" sz="1400" dirty="0"/>
              <a:t>우편번호</a:t>
            </a:r>
            <a:r>
              <a:rPr lang="en-US" altLang="ko-KR" sz="1400" dirty="0"/>
              <a:t>’ </a:t>
            </a:r>
            <a:r>
              <a:rPr lang="ko-KR" altLang="en-US" sz="1400" dirty="0" err="1"/>
              <a:t>시트열에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우편주소</a:t>
            </a:r>
            <a:endParaRPr lang="en-US" altLang="ko-KR" sz="1400" dirty="0" smtClean="0"/>
          </a:p>
          <a:p>
            <a:pPr lvl="0">
              <a:defRPr/>
            </a:pP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lvl="0">
              <a:defRPr/>
            </a:pP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6493799" y="4234855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endParaRPr lang="en-US" altLang="ko-KR" sz="1400" dirty="0" smtClean="0"/>
          </a:p>
          <a:p>
            <a:pPr>
              <a:defRPr/>
            </a:pPr>
            <a:r>
              <a:rPr lang="ko-KR" altLang="en-US" sz="1400" dirty="0" smtClean="0"/>
              <a:t>컬럼 추가하여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입력 후 </a:t>
            </a:r>
            <a:r>
              <a:rPr lang="ko-KR" altLang="en-US" sz="1400" dirty="0">
                <a:latin typeface="+mn-ea"/>
              </a:rPr>
              <a:t>화면과 같이 최종 산출물 저장</a:t>
            </a:r>
            <a:endParaRPr lang="en-US" altLang="ko-KR" sz="1400" dirty="0">
              <a:latin typeface="+mn-ea"/>
            </a:endParaRPr>
          </a:p>
          <a:p>
            <a:pPr lvl="0">
              <a:defRPr/>
            </a:pP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178550" y="6258849"/>
            <a:ext cx="3147984" cy="599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err="1" smtClean="0"/>
              <a:t>다음페이지</a:t>
            </a:r>
            <a:r>
              <a:rPr lang="ko-KR" altLang="en-US" sz="1400" dirty="0" smtClean="0"/>
              <a:t> 결과 참고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429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00979" y="222766"/>
            <a:ext cx="12633335" cy="6389814"/>
            <a:chOff x="192249" y="141807"/>
            <a:chExt cx="12633335" cy="638981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249" y="141807"/>
              <a:ext cx="6537335" cy="255474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6729584" y="371965"/>
              <a:ext cx="6096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28600" lvl="0" indent="-228600">
                <a:buFont typeface="+mj-lt"/>
                <a:buAutoNum type="arabicPeriod"/>
                <a:defRPr/>
              </a:pPr>
              <a:r>
                <a:rPr lang="ko-KR" altLang="en-US" sz="1400" dirty="0">
                  <a:latin typeface="+mn-ea"/>
                </a:rPr>
                <a:t>추출 데이터 </a:t>
              </a:r>
              <a:r>
                <a:rPr lang="ko-KR" altLang="en-US" sz="1400" dirty="0" smtClean="0">
                  <a:latin typeface="+mn-ea"/>
                </a:rPr>
                <a:t>입력 </a:t>
              </a:r>
              <a:r>
                <a:rPr lang="en-US" altLang="ko-KR" sz="1400" dirty="0" smtClean="0"/>
                <a:t>‘</a:t>
              </a:r>
              <a:r>
                <a:rPr lang="ko-KR" altLang="en-US" sz="1400" dirty="0" err="1"/>
                <a:t>도로명</a:t>
              </a:r>
              <a:r>
                <a:rPr lang="en-US" altLang="ko-KR" sz="1400" dirty="0"/>
                <a:t>,</a:t>
              </a:r>
              <a:r>
                <a:rPr lang="ko-KR" altLang="en-US" sz="1400" dirty="0"/>
                <a:t>우편번호</a:t>
              </a:r>
              <a:r>
                <a:rPr lang="en-US" altLang="ko-KR" sz="1400" dirty="0"/>
                <a:t>’ </a:t>
              </a:r>
              <a:r>
                <a:rPr lang="ko-KR" altLang="en-US" sz="1400" dirty="0" err="1"/>
                <a:t>시트열에</a:t>
              </a:r>
              <a:r>
                <a:rPr lang="ko-KR" altLang="en-US" sz="1400" dirty="0"/>
                <a:t> </a:t>
              </a:r>
              <a:r>
                <a:rPr lang="ko-KR" altLang="en-US" sz="1400" dirty="0" err="1" smtClean="0"/>
                <a:t>우편주소</a:t>
              </a:r>
              <a:r>
                <a:rPr lang="ko-KR" altLang="en-US" sz="1400" dirty="0" smtClean="0"/>
                <a:t> </a:t>
              </a:r>
              <a:endParaRPr lang="en-US" altLang="ko-KR" sz="1400" dirty="0" smtClean="0"/>
            </a:p>
            <a:p>
              <a:pPr marL="228600" lvl="0" indent="-228600">
                <a:buFont typeface="+mj-lt"/>
                <a:buAutoNum type="arabicPeriod"/>
                <a:defRPr/>
              </a:pPr>
              <a:r>
                <a:rPr lang="ko-KR" altLang="en-US" sz="1400" dirty="0" smtClean="0"/>
                <a:t>컬럼 </a:t>
              </a:r>
              <a:r>
                <a:rPr lang="ko-KR" altLang="en-US" sz="1400" dirty="0"/>
                <a:t>추가하여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입력</a:t>
              </a:r>
              <a:endParaRPr lang="ko-KR" altLang="en-US" sz="1400" dirty="0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249" y="3489648"/>
              <a:ext cx="6537335" cy="3041973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6729584" y="3892716"/>
              <a:ext cx="6096000" cy="3077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28600" lvl="0" indent="-228600">
                <a:buFont typeface="+mj-lt"/>
                <a:buAutoNum type="arabicPeriod"/>
                <a:defRPr/>
              </a:pPr>
              <a:r>
                <a:rPr lang="ko-KR" altLang="en-US" sz="1400" dirty="0">
                  <a:latin typeface="+mn-ea"/>
                </a:rPr>
                <a:t>화면과 같이 최종 산출물 저장</a:t>
              </a:r>
              <a:endParaRPr lang="en-US" altLang="ko-KR" sz="1400" dirty="0">
                <a:latin typeface="+mn-ea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72895" y="38100"/>
            <a:ext cx="728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+mn-ea"/>
              </a:rPr>
              <a:t>결 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741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0" y="59194"/>
            <a:ext cx="8588433" cy="599151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전체 프로세스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72" y="993526"/>
            <a:ext cx="11878914" cy="15033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49" y="2832100"/>
            <a:ext cx="4401156" cy="383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8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23" y="1863869"/>
            <a:ext cx="8070677" cy="11715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23" y="337220"/>
            <a:ext cx="1858542" cy="11867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20972" y="3591998"/>
            <a:ext cx="973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저장경로</a:t>
            </a:r>
            <a:r>
              <a:rPr lang="ko-KR" altLang="en-US" sz="1400" dirty="0" smtClean="0"/>
              <a:t> 생성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872258" y="3817476"/>
            <a:ext cx="973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변수</a:t>
            </a:r>
            <a:r>
              <a:rPr lang="ko-KR" altLang="en-US" dirty="0" smtClean="0"/>
              <a:t> </a:t>
            </a:r>
            <a:r>
              <a:rPr lang="ko-KR" altLang="en-US" sz="1400" dirty="0" smtClean="0"/>
              <a:t>선언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913610" y="4042953"/>
            <a:ext cx="9734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사이트 오픈</a:t>
            </a:r>
            <a:r>
              <a:rPr lang="en-US" altLang="ko-KR" sz="1400" dirty="0" smtClean="0">
                <a:latin typeface="+mn-ea"/>
              </a:rPr>
              <a:t>(https://data.gg.go.kr/portal/mainPage.do)</a:t>
            </a:r>
          </a:p>
          <a:p>
            <a:endParaRPr lang="ko-KR" altLang="en-US" dirty="0"/>
          </a:p>
        </p:txBody>
      </p:sp>
      <p:cxnSp>
        <p:nvCxnSpPr>
          <p:cNvPr id="18" name="꺾인 연결선 17"/>
          <p:cNvCxnSpPr/>
          <p:nvPr/>
        </p:nvCxnSpPr>
        <p:spPr>
          <a:xfrm rot="16200000" flipH="1">
            <a:off x="1714890" y="3077735"/>
            <a:ext cx="558800" cy="469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16200000" flipH="1">
            <a:off x="3848468" y="3180365"/>
            <a:ext cx="788773" cy="4457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6200000" flipH="1">
            <a:off x="6133061" y="3293185"/>
            <a:ext cx="1053694" cy="5489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/>
          <p:cNvSpPr txBox="1">
            <a:spLocks/>
          </p:cNvSpPr>
          <p:nvPr/>
        </p:nvSpPr>
        <p:spPr>
          <a:xfrm>
            <a:off x="10178550" y="6258849"/>
            <a:ext cx="3147984" cy="599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err="1" smtClean="0"/>
              <a:t>다음페이지</a:t>
            </a:r>
            <a:r>
              <a:rPr lang="ko-KR" altLang="en-US" sz="1400" dirty="0" smtClean="0"/>
              <a:t> 결과 참고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5764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845" y="590178"/>
            <a:ext cx="6700488" cy="35879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97512" y="4712557"/>
            <a:ext cx="6148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경기데이터드림</a:t>
            </a:r>
            <a:r>
              <a:rPr lang="en-US" altLang="ko-KR" sz="1400" dirty="0">
                <a:latin typeface="+mn-ea"/>
              </a:rPr>
              <a:t>’ </a:t>
            </a:r>
            <a:r>
              <a:rPr lang="ko-KR" altLang="en-US" sz="1400" dirty="0">
                <a:latin typeface="+mn-ea"/>
              </a:rPr>
              <a:t>사이트 접속 </a:t>
            </a:r>
            <a:r>
              <a:rPr lang="en-US" altLang="ko-KR" sz="1400" dirty="0">
                <a:latin typeface="+mn-ea"/>
              </a:rPr>
              <a:t>(https://data.gg.go.kr/portal/mainPage.do)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2895" y="38100"/>
            <a:ext cx="728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+mn-ea"/>
              </a:rPr>
              <a:t>결 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50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43100" y="5432763"/>
            <a:ext cx="79469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검색창</a:t>
            </a:r>
            <a:r>
              <a:rPr lang="ko-KR" altLang="en-US" sz="1400" dirty="0" smtClean="0"/>
              <a:t> </a:t>
            </a:r>
            <a:r>
              <a:rPr lang="en-US" altLang="ko-KR" sz="1400" dirty="0">
                <a:latin typeface="+mn-ea"/>
              </a:rPr>
              <a:t>‘</a:t>
            </a:r>
            <a:r>
              <a:rPr lang="ko-KR" altLang="en-US" sz="1400" dirty="0">
                <a:latin typeface="+mn-ea"/>
              </a:rPr>
              <a:t>경기도 응급의료 전용헬기 </a:t>
            </a:r>
            <a:r>
              <a:rPr lang="ko-KR" altLang="en-US" sz="1400" dirty="0" err="1">
                <a:latin typeface="+mn-ea"/>
              </a:rPr>
              <a:t>인계점</a:t>
            </a:r>
            <a:r>
              <a:rPr lang="ko-KR" altLang="en-US" sz="1400" dirty="0">
                <a:latin typeface="+mn-ea"/>
              </a:rPr>
              <a:t> 현황</a:t>
            </a:r>
            <a:r>
              <a:rPr lang="en-US" altLang="ko-KR" sz="1400" dirty="0" smtClean="0">
                <a:latin typeface="+mn-ea"/>
              </a:rPr>
              <a:t>’ </a:t>
            </a:r>
            <a:r>
              <a:rPr lang="ko-KR" altLang="en-US" sz="1400" dirty="0" smtClean="0">
                <a:latin typeface="+mn-ea"/>
              </a:rPr>
              <a:t>입력 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Excel </a:t>
            </a:r>
            <a:r>
              <a:rPr lang="ko-KR" altLang="en-US" sz="1400" dirty="0" err="1" smtClean="0">
                <a:latin typeface="+mn-ea"/>
              </a:rPr>
              <a:t>다른이름으로</a:t>
            </a:r>
            <a:r>
              <a:rPr lang="ko-KR" altLang="en-US" sz="1400" dirty="0" smtClean="0">
                <a:latin typeface="+mn-ea"/>
              </a:rPr>
              <a:t> 저장 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76" y="216051"/>
            <a:ext cx="1786024" cy="10866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76" y="1423208"/>
            <a:ext cx="7706591" cy="3907427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0178550" y="6258849"/>
            <a:ext cx="3147984" cy="599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err="1" smtClean="0"/>
              <a:t>다음페이지</a:t>
            </a:r>
            <a:r>
              <a:rPr lang="ko-KR" altLang="en-US" sz="1400" dirty="0" smtClean="0"/>
              <a:t> 결과 참고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00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322" y="407432"/>
            <a:ext cx="6217920" cy="39177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82322" y="4742180"/>
            <a:ext cx="79469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buFont typeface="+mj-lt"/>
              <a:buAutoNum type="arabicPeriod"/>
              <a:defRPr/>
            </a:pPr>
            <a:r>
              <a:rPr lang="ko-KR" altLang="en-US" sz="1400" dirty="0" err="1" smtClean="0">
                <a:latin typeface="+mn-ea"/>
              </a:rPr>
              <a:t>검색창에</a:t>
            </a:r>
            <a:r>
              <a:rPr lang="ko-KR" altLang="en-US" sz="1400" dirty="0" smtClean="0">
                <a:latin typeface="+mn-ea"/>
              </a:rPr>
              <a:t> 경기도 </a:t>
            </a:r>
            <a:r>
              <a:rPr lang="ko-KR" altLang="en-US" sz="1400" dirty="0">
                <a:latin typeface="+mn-ea"/>
              </a:rPr>
              <a:t>응급의료 전용헬기 </a:t>
            </a:r>
            <a:r>
              <a:rPr lang="ko-KR" altLang="en-US" sz="1400" dirty="0" err="1">
                <a:latin typeface="+mn-ea"/>
              </a:rPr>
              <a:t>인계점</a:t>
            </a:r>
            <a:r>
              <a:rPr lang="ko-KR" altLang="en-US" sz="1400" dirty="0">
                <a:latin typeface="+mn-ea"/>
              </a:rPr>
              <a:t> 현황</a:t>
            </a:r>
            <a:r>
              <a:rPr lang="en-US" altLang="ko-KR" sz="1400" dirty="0">
                <a:latin typeface="+mn-ea"/>
              </a:rPr>
              <a:t>’</a:t>
            </a:r>
            <a:r>
              <a:rPr lang="ko-KR" altLang="en-US" sz="1400" dirty="0">
                <a:latin typeface="+mn-ea"/>
              </a:rPr>
              <a:t>을 입력</a:t>
            </a:r>
            <a:endParaRPr lang="en-US" altLang="ko-KR" sz="1400" dirty="0">
              <a:latin typeface="+mn-ea"/>
            </a:endParaRPr>
          </a:p>
          <a:p>
            <a:pPr marL="228600" lvl="0" indent="-228600">
              <a:buFont typeface="+mj-lt"/>
              <a:buAutoNum type="arabicPeriod"/>
              <a:defRPr/>
            </a:pPr>
            <a:endParaRPr lang="en-US" altLang="ko-KR" sz="1400" dirty="0">
              <a:latin typeface="+mn-ea"/>
            </a:endParaRPr>
          </a:p>
          <a:p>
            <a:pPr marL="228600" lvl="0" indent="-228600">
              <a:buFont typeface="+mj-lt"/>
              <a:buAutoNum type="arabicPeriod"/>
              <a:defRPr/>
            </a:pPr>
            <a:r>
              <a:rPr lang="ko-KR" altLang="en-US" sz="1400" dirty="0">
                <a:latin typeface="+mn-ea"/>
              </a:rPr>
              <a:t>검색 클릭</a:t>
            </a:r>
            <a:endParaRPr lang="en-US" altLang="ko-KR" sz="1400" dirty="0">
              <a:latin typeface="+mn-ea"/>
            </a:endParaRPr>
          </a:p>
          <a:p>
            <a:pPr marL="228600" lvl="0" indent="-228600">
              <a:buFont typeface="+mj-lt"/>
              <a:buAutoNum type="arabicPeriod"/>
              <a:defRPr/>
            </a:pPr>
            <a:endParaRPr lang="en-US" altLang="ko-KR" sz="1400" dirty="0">
              <a:latin typeface="+mn-ea"/>
            </a:endParaRPr>
          </a:p>
          <a:p>
            <a:pPr marL="228600" lvl="0" indent="-228600">
              <a:buFont typeface="+mj-lt"/>
              <a:buAutoNum type="arabicPeriod"/>
              <a:defRPr/>
            </a:pPr>
            <a:r>
              <a:rPr lang="ko-KR" altLang="en-US" sz="1400" dirty="0">
                <a:latin typeface="+mn-ea"/>
              </a:rPr>
              <a:t>검색 결과 중 일치하는 대상을 </a:t>
            </a:r>
            <a:r>
              <a:rPr lang="ko-KR" altLang="en-US" sz="1400" dirty="0" smtClean="0">
                <a:latin typeface="+mn-ea"/>
              </a:rPr>
              <a:t>클릭</a:t>
            </a:r>
            <a:endParaRPr lang="en-US" altLang="ko-KR" sz="14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895" y="38100"/>
            <a:ext cx="728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+mn-ea"/>
              </a:rPr>
              <a:t>결 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51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06196" y="4490574"/>
            <a:ext cx="7946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저장된 </a:t>
            </a:r>
            <a:r>
              <a:rPr lang="en-US" altLang="ko-KR" sz="1400" dirty="0" smtClean="0"/>
              <a:t>Excel </a:t>
            </a:r>
            <a:r>
              <a:rPr lang="ko-KR" altLang="en-US" sz="1400" dirty="0" smtClean="0"/>
              <a:t>파일에 </a:t>
            </a:r>
            <a:r>
              <a:rPr lang="en-US" altLang="ko-KR" sz="1400" dirty="0" smtClean="0"/>
              <a:t>‘</a:t>
            </a:r>
            <a:r>
              <a:rPr lang="ko-KR" altLang="en-US" sz="1400" dirty="0" err="1" smtClean="0"/>
              <a:t>도로명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우편번호</a:t>
            </a:r>
            <a:r>
              <a:rPr lang="en-US" altLang="ko-KR" sz="1400" dirty="0" smtClean="0"/>
              <a:t>’ </a:t>
            </a:r>
            <a:r>
              <a:rPr lang="ko-KR" altLang="en-US" sz="1400" dirty="0" err="1" smtClean="0"/>
              <a:t>시트생성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29" y="273361"/>
            <a:ext cx="1571625" cy="9810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29" y="1676400"/>
            <a:ext cx="11413066" cy="2429933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0178550" y="6258849"/>
            <a:ext cx="3147984" cy="599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err="1" smtClean="0"/>
              <a:t>다음페이지</a:t>
            </a:r>
            <a:r>
              <a:rPr lang="ko-KR" altLang="en-US" sz="1400" dirty="0" smtClean="0"/>
              <a:t> 결과 참고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379567" y="4874813"/>
            <a:ext cx="7946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필터 설정하여 </a:t>
            </a:r>
            <a:r>
              <a:rPr lang="en-US" altLang="ko-KR" sz="1400" dirty="0"/>
              <a:t>'</a:t>
            </a:r>
            <a:r>
              <a:rPr lang="ko-KR" altLang="en-US" sz="1400" dirty="0" err="1"/>
              <a:t>도로명주소</a:t>
            </a:r>
            <a:r>
              <a:rPr lang="en-US" altLang="ko-KR" sz="1400" dirty="0"/>
              <a:t>' </a:t>
            </a:r>
            <a:r>
              <a:rPr lang="ko-KR" altLang="en-US" sz="1400" dirty="0"/>
              <a:t>열만 </a:t>
            </a:r>
            <a:r>
              <a:rPr lang="ko-KR" altLang="en-US" sz="1400" dirty="0" smtClean="0"/>
              <a:t>정리하여  변수로 설정 후 저장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34968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800979" y="222090"/>
            <a:ext cx="5491942" cy="2888170"/>
            <a:chOff x="255099" y="166430"/>
            <a:chExt cx="5491942" cy="288817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099" y="166430"/>
              <a:ext cx="4447530" cy="233417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55099" y="2500602"/>
              <a:ext cx="54919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lvl="0" indent="-228600">
                <a:buFont typeface="+mj-lt"/>
                <a:buAutoNum type="arabicPeriod"/>
                <a:defRPr/>
              </a:pPr>
              <a:r>
                <a:rPr lang="ko-KR" altLang="en-US" sz="1000" dirty="0">
                  <a:latin typeface="+mn-ea"/>
                </a:rPr>
                <a:t>다운로드 받을 파일 경로 </a:t>
              </a:r>
              <a:r>
                <a:rPr lang="ko-KR" altLang="en-US" sz="1000" dirty="0" smtClean="0">
                  <a:latin typeface="+mn-ea"/>
                </a:rPr>
                <a:t>입력</a:t>
              </a:r>
              <a:endParaRPr lang="en-US" altLang="ko-KR" sz="1000" dirty="0" smtClean="0">
                <a:latin typeface="+mn-ea"/>
              </a:endParaRPr>
            </a:p>
            <a:p>
              <a:pPr marL="228600" lvl="0" indent="-228600">
                <a:buFont typeface="+mj-lt"/>
                <a:buAutoNum type="arabicPeriod"/>
                <a:defRPr/>
              </a:pPr>
              <a:endParaRPr lang="en-US" altLang="ko-KR" sz="1000" dirty="0">
                <a:latin typeface="+mn-ea"/>
              </a:endParaRPr>
            </a:p>
            <a:p>
              <a:pPr marL="228600" lvl="0" indent="-228600">
                <a:buFont typeface="+mj-lt"/>
                <a:buAutoNum type="arabicPeriod"/>
                <a:defRPr/>
              </a:pPr>
              <a:r>
                <a:rPr lang="ko-KR" altLang="en-US" sz="1000" dirty="0" smtClean="0">
                  <a:latin typeface="+mn-ea"/>
                </a:rPr>
                <a:t>저장 </a:t>
              </a:r>
              <a:r>
                <a:rPr lang="ko-KR" altLang="en-US" sz="1000" dirty="0">
                  <a:latin typeface="+mn-ea"/>
                </a:rPr>
                <a:t>클릭</a:t>
              </a:r>
              <a:endParaRPr lang="en-US" altLang="ko-KR" sz="1000" dirty="0">
                <a:latin typeface="+mn-ea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79" y="3065553"/>
            <a:ext cx="4447530" cy="26667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0979" y="5713331"/>
            <a:ext cx="5491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buFont typeface="+mj-lt"/>
              <a:buAutoNum type="arabicPeriod"/>
              <a:defRPr/>
            </a:pPr>
            <a:endParaRPr lang="ko-KR" altLang="en-US" sz="1000" dirty="0">
              <a:latin typeface="+mn-ea"/>
            </a:endParaRPr>
          </a:p>
          <a:p>
            <a:pPr marL="228600" lvl="0" indent="-228600">
              <a:buFont typeface="+mj-lt"/>
              <a:buAutoNum type="arabicPeriod"/>
              <a:defRPr/>
            </a:pPr>
            <a:r>
              <a:rPr lang="en-US" altLang="ko-KR" sz="1000" dirty="0">
                <a:latin typeface="+mn-ea"/>
              </a:rPr>
              <a:t>1. </a:t>
            </a:r>
            <a:r>
              <a:rPr lang="ko-KR" altLang="en-US" sz="1000" dirty="0">
                <a:latin typeface="+mn-ea"/>
              </a:rPr>
              <a:t>다운로드 받은 파일 열기	</a:t>
            </a:r>
            <a:r>
              <a:rPr lang="en-US" altLang="ko-KR" sz="1000" dirty="0">
                <a:latin typeface="+mn-ea"/>
              </a:rPr>
              <a:t>2. </a:t>
            </a:r>
            <a:r>
              <a:rPr lang="ko-KR" altLang="en-US" sz="1000" dirty="0">
                <a:latin typeface="+mn-ea"/>
              </a:rPr>
              <a:t>상단 ‘데이터’ 메뉴 선택</a:t>
            </a:r>
          </a:p>
          <a:p>
            <a:pPr marL="228600" lvl="0" indent="-228600">
              <a:buFont typeface="+mj-lt"/>
              <a:buAutoNum type="arabicPeriod"/>
              <a:defRPr/>
            </a:pPr>
            <a:endParaRPr lang="ko-KR" altLang="en-US" sz="1000" dirty="0">
              <a:latin typeface="+mn-ea"/>
            </a:endParaRPr>
          </a:p>
          <a:p>
            <a:pPr marL="228600" lvl="0" indent="-228600">
              <a:buFont typeface="+mj-lt"/>
              <a:buAutoNum type="arabicPeriod"/>
              <a:defRPr/>
            </a:pPr>
            <a:r>
              <a:rPr lang="en-US" altLang="ko-KR" sz="1000" dirty="0">
                <a:latin typeface="+mn-ea"/>
              </a:rPr>
              <a:t>3. </a:t>
            </a:r>
            <a:r>
              <a:rPr lang="ko-KR" altLang="en-US" sz="1000" dirty="0">
                <a:latin typeface="+mn-ea"/>
              </a:rPr>
              <a:t>하위 ‘필터’ 메뉴 클릭	</a:t>
            </a:r>
            <a:r>
              <a:rPr lang="en-US" altLang="ko-KR" sz="1000" dirty="0">
                <a:latin typeface="+mn-ea"/>
              </a:rPr>
              <a:t>4. </a:t>
            </a:r>
            <a:r>
              <a:rPr lang="ko-KR" altLang="en-US" sz="1000" dirty="0">
                <a:latin typeface="+mn-ea"/>
              </a:rPr>
              <a:t>필터가 적용된 ‘</a:t>
            </a:r>
            <a:r>
              <a:rPr lang="ko-KR" altLang="en-US" sz="1000" dirty="0" err="1">
                <a:latin typeface="+mn-ea"/>
              </a:rPr>
              <a:t>도로명주소</a:t>
            </a:r>
            <a:r>
              <a:rPr lang="ko-KR" altLang="en-US" sz="1000" dirty="0">
                <a:latin typeface="+mn-ea"/>
              </a:rPr>
              <a:t>‘ 열의</a:t>
            </a:r>
            <a:br>
              <a:rPr lang="ko-KR" altLang="en-US" sz="1000" dirty="0">
                <a:latin typeface="+mn-ea"/>
              </a:rPr>
            </a:br>
            <a:r>
              <a:rPr lang="ko-KR" altLang="en-US" sz="1000" dirty="0">
                <a:latin typeface="+mn-ea"/>
              </a:rPr>
              <a:t>머리글 화살표를 클릭</a:t>
            </a:r>
          </a:p>
          <a:p>
            <a:pPr marL="228600" lvl="0" indent="-228600">
              <a:buFont typeface="+mj-lt"/>
              <a:buAutoNum type="arabicPeriod"/>
              <a:defRPr/>
            </a:pPr>
            <a:endParaRPr lang="ko-KR" altLang="en-US" sz="1000" dirty="0">
              <a:latin typeface="+mn-ea"/>
            </a:endParaRPr>
          </a:p>
          <a:p>
            <a:pPr marL="228600" lvl="0" indent="-228600">
              <a:buFont typeface="+mj-lt"/>
              <a:buAutoNum type="arabicPeriod"/>
              <a:defRPr/>
            </a:pPr>
            <a:r>
              <a:rPr lang="en-US" altLang="ko-KR" sz="1000" dirty="0">
                <a:latin typeface="+mn-ea"/>
              </a:rPr>
              <a:t>5. </a:t>
            </a:r>
            <a:r>
              <a:rPr lang="ko-KR" altLang="en-US" sz="1000" dirty="0">
                <a:latin typeface="+mn-ea"/>
              </a:rPr>
              <a:t>컨텍스트 메뉴에서 ‘텍스트 필터’ 클릭   </a:t>
            </a:r>
            <a:r>
              <a:rPr lang="en-US" altLang="ko-KR" sz="1000" dirty="0">
                <a:latin typeface="+mn-ea"/>
              </a:rPr>
              <a:t>6. ‘</a:t>
            </a:r>
            <a:r>
              <a:rPr lang="ko-KR" altLang="en-US" sz="1000" dirty="0">
                <a:latin typeface="+mn-ea"/>
              </a:rPr>
              <a:t>같지 않음’ 클릭</a:t>
            </a:r>
          </a:p>
          <a:p>
            <a:pPr marL="228600" lvl="0" indent="-228600">
              <a:buFont typeface="+mj-lt"/>
              <a:buAutoNum type="arabicPeriod"/>
              <a:defRPr/>
            </a:pPr>
            <a:endParaRPr lang="en-US" altLang="ko-KR" sz="10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351" y="0"/>
            <a:ext cx="4243970" cy="23886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20351" y="2417463"/>
            <a:ext cx="54919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+mn-ea"/>
              </a:rPr>
              <a:t>사용자 지정 자동 필터가 나타나면 확인 클릭</a:t>
            </a:r>
            <a:endParaRPr lang="en-US" altLang="ko-KR" sz="1000" dirty="0">
              <a:latin typeface="+mn-ea"/>
            </a:endParaRPr>
          </a:p>
          <a:p>
            <a:pPr marL="228600" lvl="0" indent="-228600">
              <a:buFont typeface="+mj-lt"/>
              <a:buAutoNum type="arabicPeriod"/>
              <a:defRPr/>
            </a:pPr>
            <a:endParaRPr lang="en-US" altLang="ko-KR" sz="1000" dirty="0">
              <a:latin typeface="+mn-ea"/>
            </a:endParaRPr>
          </a:p>
          <a:p>
            <a:pPr marL="228600" lvl="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+mn-ea"/>
              </a:rPr>
              <a:t>값이 있는 </a:t>
            </a:r>
            <a:r>
              <a:rPr lang="en-US" altLang="ko-KR" sz="1000" dirty="0">
                <a:latin typeface="+mn-ea"/>
              </a:rPr>
              <a:t>‘</a:t>
            </a:r>
            <a:r>
              <a:rPr lang="ko-KR" altLang="en-US" sz="1000" dirty="0" err="1">
                <a:latin typeface="+mn-ea"/>
              </a:rPr>
              <a:t>도로명주소</a:t>
            </a:r>
            <a:r>
              <a:rPr lang="en-US" altLang="ko-KR" sz="1000" dirty="0">
                <a:latin typeface="+mn-ea"/>
              </a:rPr>
              <a:t>’ </a:t>
            </a:r>
            <a:r>
              <a:rPr lang="ko-KR" altLang="en-US" sz="1000" dirty="0">
                <a:latin typeface="+mn-ea"/>
              </a:rPr>
              <a:t>열만 정리됨</a:t>
            </a:r>
            <a:endParaRPr lang="en-US" altLang="ko-KR" sz="1000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51" y="2972387"/>
            <a:ext cx="3679404" cy="31301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03028" y="6052183"/>
            <a:ext cx="54919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buFont typeface="+mj-lt"/>
              <a:buAutoNum type="arabicPeriod"/>
              <a:defRPr/>
            </a:pPr>
            <a:r>
              <a:rPr lang="en-US" altLang="ko-KR" sz="1000" dirty="0">
                <a:latin typeface="+mn-ea"/>
              </a:rPr>
              <a:t>‘</a:t>
            </a:r>
            <a:r>
              <a:rPr lang="ko-KR" altLang="en-US" sz="1000" dirty="0" err="1">
                <a:latin typeface="+mn-ea"/>
              </a:rPr>
              <a:t>도로명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우편번호</a:t>
            </a:r>
            <a:r>
              <a:rPr lang="en-US" altLang="ko-KR" sz="1000" dirty="0">
                <a:latin typeface="+mn-ea"/>
              </a:rPr>
              <a:t>’ </a:t>
            </a:r>
            <a:r>
              <a:rPr lang="ko-KR" altLang="en-US" sz="1000" dirty="0">
                <a:latin typeface="+mn-ea"/>
              </a:rPr>
              <a:t>이름의 새로운 시트를 </a:t>
            </a:r>
            <a:r>
              <a:rPr lang="ko-KR" altLang="en-US" sz="1000" dirty="0" smtClean="0">
                <a:latin typeface="+mn-ea"/>
              </a:rPr>
              <a:t>생성</a:t>
            </a:r>
            <a:endParaRPr lang="en-US" altLang="ko-KR" sz="1000" dirty="0" smtClean="0">
              <a:latin typeface="+mn-ea"/>
            </a:endParaRPr>
          </a:p>
          <a:p>
            <a:pPr marL="228600" lvl="0" indent="-228600">
              <a:buFont typeface="+mj-lt"/>
              <a:buAutoNum type="arabicPeriod"/>
              <a:defRPr/>
            </a:pPr>
            <a:endParaRPr lang="en-US" altLang="ko-KR" sz="1000" dirty="0">
              <a:latin typeface="+mn-ea"/>
            </a:endParaRPr>
          </a:p>
          <a:p>
            <a:pPr marL="228600" lvl="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+mn-ea"/>
              </a:rPr>
              <a:t>정리된 </a:t>
            </a:r>
            <a:r>
              <a:rPr lang="ko-KR" altLang="en-US" sz="1000" dirty="0">
                <a:latin typeface="+mn-ea"/>
              </a:rPr>
              <a:t>자료</a:t>
            </a:r>
            <a:r>
              <a:rPr lang="en-US" altLang="ko-KR" sz="1000" dirty="0">
                <a:latin typeface="+mn-ea"/>
              </a:rPr>
              <a:t>(9</a:t>
            </a:r>
            <a:r>
              <a:rPr lang="ko-KR" altLang="en-US" sz="1000" dirty="0">
                <a:latin typeface="+mn-ea"/>
              </a:rPr>
              <a:t>번 페이지</a:t>
            </a:r>
            <a:r>
              <a:rPr lang="en-US" altLang="ko-KR" sz="1000" dirty="0">
                <a:latin typeface="+mn-ea"/>
              </a:rPr>
              <a:t>)</a:t>
            </a:r>
            <a:r>
              <a:rPr lang="ko-KR" altLang="en-US" sz="1000" dirty="0">
                <a:latin typeface="+mn-ea"/>
              </a:rPr>
              <a:t>를 복사 후 </a:t>
            </a:r>
            <a:r>
              <a:rPr lang="ko-KR" altLang="en-US" sz="1000" dirty="0" err="1" smtClean="0">
                <a:latin typeface="+mn-ea"/>
              </a:rPr>
              <a:t>붙여넣기</a:t>
            </a:r>
            <a:endParaRPr lang="en-US" altLang="ko-KR" sz="1000" dirty="0" smtClean="0">
              <a:latin typeface="+mn-ea"/>
            </a:endParaRPr>
          </a:p>
          <a:p>
            <a:pPr marL="228600" lvl="0" indent="-228600">
              <a:buFont typeface="+mj-lt"/>
              <a:buAutoNum type="arabicPeriod"/>
              <a:defRPr/>
            </a:pPr>
            <a:endParaRPr lang="en-US" altLang="ko-KR" sz="1000" dirty="0">
              <a:latin typeface="+mn-ea"/>
            </a:endParaRPr>
          </a:p>
          <a:p>
            <a:pPr marL="228600" lvl="0" indent="-228600">
              <a:buFont typeface="+mj-lt"/>
              <a:buAutoNum type="arabicPeriod"/>
              <a:defRPr/>
            </a:pPr>
            <a:r>
              <a:rPr lang="ko-KR" altLang="en-US" sz="1000" dirty="0" err="1" smtClean="0">
                <a:latin typeface="+mn-ea"/>
              </a:rPr>
              <a:t>붙여넣기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한 자료를 데이터 변수로 변환</a:t>
            </a:r>
            <a:endParaRPr lang="en-US" altLang="ko-KR" sz="100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895" y="38100"/>
            <a:ext cx="728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+mn-ea"/>
              </a:rPr>
              <a:t>결 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502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23" y="1501658"/>
            <a:ext cx="7908001" cy="35185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24" y="265661"/>
            <a:ext cx="1543050" cy="9906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12224" y="526560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dirty="0">
                <a:latin typeface="+mn-ea"/>
              </a:rPr>
              <a:t>‘</a:t>
            </a:r>
            <a:r>
              <a:rPr lang="ko-KR" altLang="en-US" sz="1400" dirty="0" err="1">
                <a:latin typeface="+mn-ea"/>
              </a:rPr>
              <a:t>도로명주소</a:t>
            </a:r>
            <a:r>
              <a:rPr lang="ko-KR" altLang="en-US" sz="1400" dirty="0">
                <a:latin typeface="+mn-ea"/>
              </a:rPr>
              <a:t>‘ 사이트 접속 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>
                <a:latin typeface="+mn-ea"/>
                <a:hlinkClick r:id="rId4"/>
              </a:rPr>
              <a:t>https://www.juso.go.kr/openIndexPage.do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lvl="0">
              <a:defRPr/>
            </a:pPr>
            <a:endParaRPr lang="en-US" altLang="ko-KR" sz="14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93599" y="587613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ko-KR" altLang="en-US" sz="1400" dirty="0" smtClean="0">
                <a:latin typeface="+mn-ea"/>
              </a:rPr>
              <a:t>변수 선언 및   데이터 추출 </a:t>
            </a:r>
            <a:endParaRPr lang="en-US" altLang="ko-KR" sz="1400" dirty="0">
              <a:latin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178550" y="6258849"/>
            <a:ext cx="3147984" cy="599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err="1" smtClean="0"/>
              <a:t>다음페이지</a:t>
            </a:r>
            <a:r>
              <a:rPr lang="ko-KR" altLang="en-US" sz="1400" dirty="0" smtClean="0"/>
              <a:t> 결과 참고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049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241</Words>
  <Application>Microsoft Office PowerPoint</Application>
  <PresentationFormat>와이드스크린</PresentationFormat>
  <Paragraphs>57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전체 프로세스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</cp:revision>
  <dcterms:created xsi:type="dcterms:W3CDTF">2024-02-07T03:17:59Z</dcterms:created>
  <dcterms:modified xsi:type="dcterms:W3CDTF">2024-02-07T05:14:45Z</dcterms:modified>
</cp:coreProperties>
</file>