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80" r:id="rId5"/>
    <p:sldId id="279" r:id="rId6"/>
    <p:sldId id="293" r:id="rId7"/>
    <p:sldId id="281" r:id="rId8"/>
    <p:sldId id="294" r:id="rId9"/>
    <p:sldId id="265" r:id="rId10"/>
    <p:sldId id="283" r:id="rId11"/>
    <p:sldId id="286" r:id="rId12"/>
    <p:sldId id="292" r:id="rId13"/>
    <p:sldId id="287" r:id="rId14"/>
    <p:sldId id="295" r:id="rId15"/>
    <p:sldId id="274" r:id="rId16"/>
    <p:sldId id="289" r:id="rId17"/>
    <p:sldId id="290" r:id="rId18"/>
    <p:sldId id="296" r:id="rId19"/>
    <p:sldId id="273" r:id="rId20"/>
    <p:sldId id="264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06" autoAdjust="0"/>
  </p:normalViewPr>
  <p:slideViewPr>
    <p:cSldViewPr>
      <p:cViewPr varScale="1">
        <p:scale>
          <a:sx n="73" d="100"/>
          <a:sy n="73" d="100"/>
        </p:scale>
        <p:origin x="-1482" y="-102"/>
      </p:cViewPr>
      <p:guideLst>
        <p:guide orient="horz" pos="2138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270E0-28D1-4B4F-9E7A-2A3B84D719C6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410C6-13EA-41EC-A543-2E106B2E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本文主要讲述的是保护社交网络中的敏感关系，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9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10C6-13EA-41EC-A543-2E106B2EEC5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689890718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4788024" y="6309320"/>
            <a:ext cx="4300699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制作人：刘新倩 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1689890718@qq.com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轨迹数据发布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60630"/>
            <a:ext cx="8460432" cy="14243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304800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5949074" cy="4680520"/>
          </a:xfrm>
        </p:spPr>
      </p:pic>
      <p:sp>
        <p:nvSpPr>
          <p:cNvPr id="3" name="矩形 2"/>
          <p:cNvSpPr/>
          <p:nvPr/>
        </p:nvSpPr>
        <p:spPr>
          <a:xfrm>
            <a:off x="1907704" y="1556792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99392"/>
            <a:ext cx="84352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The First Step——</a:t>
            </a:r>
            <a:r>
              <a:rPr lang="en-US" altLang="zh-CN" sz="3600" dirty="0"/>
              <a:t>Identifying violating </a:t>
            </a:r>
            <a:r>
              <a:rPr lang="en-US" altLang="zh-CN" sz="3600" dirty="0" smtClean="0"/>
              <a:t>sequences</a:t>
            </a:r>
            <a:endParaRPr lang="zh-CN" altLang="en-US" sz="36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851920" y="836712"/>
            <a:ext cx="5184576" cy="5760640"/>
            <a:chOff x="3851920" y="836712"/>
            <a:chExt cx="5184576" cy="5760640"/>
          </a:xfrm>
        </p:grpSpPr>
        <p:grpSp>
          <p:nvGrpSpPr>
            <p:cNvPr id="29" name="组合 28"/>
            <p:cNvGrpSpPr/>
            <p:nvPr/>
          </p:nvGrpSpPr>
          <p:grpSpPr>
            <a:xfrm>
              <a:off x="3851920" y="836712"/>
              <a:ext cx="5184576" cy="5760640"/>
              <a:chOff x="3419872" y="692696"/>
              <a:chExt cx="5400600" cy="5760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419872" y="692696"/>
                <a:ext cx="5400600" cy="5760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3563888" y="800565"/>
                <a:ext cx="5256584" cy="5446131"/>
                <a:chOff x="395536" y="107340"/>
                <a:chExt cx="5544616" cy="6685663"/>
              </a:xfrm>
            </p:grpSpPr>
            <p:cxnSp>
              <p:nvCxnSpPr>
                <p:cNvPr id="6" name="直接箭头连接符 5"/>
                <p:cNvCxnSpPr/>
                <p:nvPr/>
              </p:nvCxnSpPr>
              <p:spPr>
                <a:xfrm>
                  <a:off x="1763688" y="404664"/>
                  <a:ext cx="0" cy="4320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259632" y="107340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Input: T, L, K, C ,S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043608" y="908720"/>
                  <a:ext cx="2448272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Identify all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distinct </a:t>
                  </a:r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doublets C1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>
                  <a:off x="1763688" y="1556792"/>
                  <a:ext cx="0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/>
                <p:cNvSpPr/>
                <p:nvPr/>
              </p:nvSpPr>
              <p:spPr>
                <a:xfrm>
                  <a:off x="1043608" y="2204864"/>
                  <a:ext cx="3096344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q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宋体"/>
                      <a:ea typeface="宋体"/>
                    </a:rPr>
                    <a:t>∈C1,|T(q)|,Conf(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宋体"/>
                      <a:ea typeface="宋体"/>
                    </a:rPr>
                    <a:t>s|T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宋体"/>
                      <a:ea typeface="宋体"/>
                    </a:rPr>
                    <a:t>(q))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936892" y="1696162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</a:t>
                  </a:r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1757913" y="2852936"/>
                  <a:ext cx="0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835696" y="2852936"/>
                  <a:ext cx="226825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|</a:t>
                  </a: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T(q</a:t>
                  </a:r>
                  <a:r>
                    <a:rPr lang="en-US" altLang="zh-CN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)|≥K</a:t>
                  </a:r>
                </a:p>
                <a:p>
                  <a:r>
                    <a:rPr lang="en-US" altLang="zh-CN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Conf(s|T(q))</a:t>
                  </a: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≤C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043608" y="3546146"/>
                  <a:ext cx="1728192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Add q to </a:t>
                  </a:r>
                  <a:r>
                    <a:rPr lang="en-US" altLang="zh-CN" sz="2000" dirty="0" err="1" smtClean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20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zh-CN" altLang="en-US" sz="20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923928" y="3501008"/>
                  <a:ext cx="1728192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Add q to V</a:t>
                  </a:r>
                  <a:r>
                    <a:rPr lang="en-US" altLang="zh-CN" sz="2000" baseline="-25000" dirty="0" smtClean="0">
                      <a:solidFill>
                        <a:schemeClr val="tx1"/>
                      </a:solidFill>
                    </a:rPr>
                    <a:t>i</a:t>
                  </a:r>
                  <a:endParaRPr lang="zh-CN" altLang="en-US" sz="20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肘形连接符 15"/>
                <p:cNvCxnSpPr>
                  <a:stCxn id="10" idx="3"/>
                  <a:endCxn id="15" idx="0"/>
                </p:cNvCxnSpPr>
                <p:nvPr/>
              </p:nvCxnSpPr>
              <p:spPr>
                <a:xfrm>
                  <a:off x="4139952" y="2528900"/>
                  <a:ext cx="648072" cy="97210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1752138" y="4194218"/>
                  <a:ext cx="0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835696" y="4333588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</a:t>
                  </a:r>
                  <a:r>
                    <a:rPr lang="en-US" altLang="zh-CN" dirty="0" smtClean="0"/>
                    <a:t>++</a:t>
                  </a:r>
                  <a:endParaRPr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072796" y="4842290"/>
                  <a:ext cx="1728192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Ci=U</a:t>
                  </a:r>
                  <a:r>
                    <a:rPr lang="en-US" altLang="zh-CN" sz="2000" baseline="-25000" dirty="0" smtClean="0">
                      <a:solidFill>
                        <a:schemeClr val="tx1"/>
                      </a:solidFill>
                    </a:rPr>
                    <a:t>i-1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joinU</a:t>
                  </a:r>
                  <a:r>
                    <a:rPr lang="en-US" altLang="zh-CN" sz="2000" baseline="-25000" dirty="0" smtClean="0">
                      <a:solidFill>
                        <a:schemeClr val="tx1"/>
                      </a:solidFill>
                    </a:rPr>
                    <a:t>i-1</a:t>
                  </a:r>
                  <a:endParaRPr lang="zh-CN" altLang="en-US" sz="20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1763688" y="5490362"/>
                  <a:ext cx="0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835696" y="5367132"/>
                  <a:ext cx="21962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q</a:t>
                  </a:r>
                  <a:r>
                    <a:rPr lang="en-US" altLang="zh-CN" dirty="0">
                      <a:latin typeface="宋体"/>
                    </a:rPr>
                    <a:t> ∈</a:t>
                  </a:r>
                  <a:r>
                    <a:rPr lang="en-US" altLang="zh-CN" dirty="0" smtClean="0">
                      <a:latin typeface="宋体"/>
                    </a:rPr>
                    <a:t>Ci is super </a:t>
                  </a:r>
                  <a:r>
                    <a:rPr lang="en-US" altLang="zh-CN" dirty="0" err="1" smtClean="0">
                      <a:latin typeface="宋体"/>
                    </a:rPr>
                    <a:t>seq</a:t>
                  </a:r>
                  <a:r>
                    <a:rPr lang="en-US" altLang="zh-CN" dirty="0" smtClean="0">
                      <a:latin typeface="宋体"/>
                    </a:rPr>
                    <a:t> of v</a:t>
                  </a:r>
                  <a:r>
                    <a:rPr lang="en-US" altLang="zh-CN" dirty="0">
                      <a:latin typeface="宋体"/>
                    </a:rPr>
                    <a:t> </a:t>
                  </a:r>
                  <a:r>
                    <a:rPr lang="en-US" altLang="zh-CN" dirty="0" smtClean="0">
                      <a:latin typeface="宋体"/>
                    </a:rPr>
                    <a:t>∈V</a:t>
                  </a:r>
                  <a:r>
                    <a:rPr lang="en-US" altLang="zh-CN" baseline="-25000" dirty="0" smtClean="0">
                      <a:latin typeface="宋体"/>
                    </a:rPr>
                    <a:t>i-1</a:t>
                  </a:r>
                  <a:endParaRPr lang="zh-CN" altLang="en-US" baseline="-25000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049723" y="6144931"/>
                  <a:ext cx="1728192" cy="6480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Ci </a:t>
                  </a:r>
                  <a:r>
                    <a:rPr lang="en-US" altLang="zh-CN" sz="2000" baseline="-25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remove q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395536" y="2636913"/>
                  <a:ext cx="654188" cy="3832055"/>
                  <a:chOff x="395536" y="2636913"/>
                  <a:chExt cx="654188" cy="3832055"/>
                </a:xfrm>
              </p:grpSpPr>
              <p:cxnSp>
                <p:nvCxnSpPr>
                  <p:cNvPr id="26" name="肘形连接符 25"/>
                  <p:cNvCxnSpPr>
                    <a:stCxn id="22" idx="1"/>
                  </p:cNvCxnSpPr>
                  <p:nvPr/>
                </p:nvCxnSpPr>
                <p:spPr>
                  <a:xfrm rot="10800000">
                    <a:off x="395537" y="2636913"/>
                    <a:ext cx="654187" cy="3832055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箭头连接符 26"/>
                  <p:cNvCxnSpPr/>
                  <p:nvPr/>
                </p:nvCxnSpPr>
                <p:spPr>
                  <a:xfrm>
                    <a:off x="395536" y="2636913"/>
                    <a:ext cx="64807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4788024" y="4149080"/>
                  <a:ext cx="0" cy="6480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923928" y="4842290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Output: V(T)</a:t>
                  </a:r>
                  <a:endParaRPr lang="zh-CN" altLang="en-US" dirty="0"/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3990175" y="5093353"/>
              <a:ext cx="9994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 err="1" smtClean="0"/>
                <a:t>i≤L</a:t>
              </a:r>
              <a:r>
                <a:rPr lang="en-US" altLang="zh-CN" sz="2400" baseline="-25000" dirty="0" smtClean="0"/>
                <a:t>  </a:t>
              </a:r>
              <a:r>
                <a:rPr lang="en-US" altLang="zh-CN" sz="2400" dirty="0" smtClean="0"/>
                <a:t> </a:t>
              </a:r>
            </a:p>
            <a:p>
              <a:r>
                <a:rPr lang="en-US" altLang="zh-CN" sz="2000" dirty="0" smtClean="0"/>
                <a:t>C</a:t>
              </a:r>
              <a:r>
                <a:rPr lang="en-US" altLang="zh-CN" sz="2000" baseline="-25000" dirty="0" smtClean="0"/>
                <a:t>i</a:t>
              </a:r>
              <a:r>
                <a:rPr lang="en-US" altLang="zh-CN" sz="2000" dirty="0" smtClean="0"/>
                <a:t> ≠0</a:t>
              </a:r>
              <a:endParaRPr lang="zh-CN" alt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0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74956"/>
            <a:ext cx="784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/>
              <a:t>The Second Step——</a:t>
            </a:r>
            <a:r>
              <a:rPr lang="en-US" altLang="zh-CN" sz="3600" dirty="0"/>
              <a:t>Removing violating </a:t>
            </a:r>
            <a:endParaRPr lang="en-US" altLang="zh-CN" sz="3600" dirty="0" smtClean="0"/>
          </a:p>
          <a:p>
            <a:pPr algn="l"/>
            <a:r>
              <a:rPr lang="en-US" altLang="zh-CN" sz="3600" dirty="0" smtClean="0"/>
              <a:t>sequences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77281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Check if a local suppression is </a:t>
            </a:r>
            <a:r>
              <a:rPr lang="en-US" altLang="zh-CN" sz="2400" dirty="0" smtClean="0"/>
              <a:t>valid though local suppress doublet p from MVS m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3345" y="350100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  Computer Score(p)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79" y="3890545"/>
            <a:ext cx="3474386" cy="1008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2590755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new </a:t>
            </a:r>
            <a:r>
              <a:rPr lang="en-US" altLang="zh-CN" sz="2400" dirty="0" smtClean="0"/>
              <a:t>MVS q </a:t>
            </a:r>
            <a:r>
              <a:rPr lang="en-US" altLang="zh-CN" sz="2400" dirty="0"/>
              <a:t>must contain </a:t>
            </a:r>
            <a:r>
              <a:rPr lang="en-US" altLang="zh-CN" sz="2400" dirty="0" smtClean="0"/>
              <a:t>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dirty="0"/>
              <a:t>q </a:t>
            </a:r>
            <a:r>
              <a:rPr lang="en-US" altLang="zh-CN" sz="2400" dirty="0">
                <a:latin typeface="宋体"/>
              </a:rPr>
              <a:t>∈</a:t>
            </a:r>
            <a:r>
              <a:rPr lang="fr-FR" altLang="zh-CN" sz="2400" dirty="0" smtClean="0"/>
              <a:t> </a:t>
            </a:r>
            <a:r>
              <a:rPr lang="fr-FR" altLang="zh-CN" sz="2400" dirty="0"/>
              <a:t>T(m) and q </a:t>
            </a:r>
            <a:r>
              <a:rPr lang="en-US" altLang="zh-CN" sz="2400" dirty="0">
                <a:latin typeface="宋体"/>
              </a:rPr>
              <a:t>∈</a:t>
            </a:r>
            <a:r>
              <a:rPr lang="fr-FR" altLang="zh-CN" sz="2400" dirty="0" smtClean="0"/>
              <a:t> </a:t>
            </a:r>
            <a:r>
              <a:rPr lang="fr-FR" altLang="zh-CN" sz="2400" dirty="0"/>
              <a:t>(T(p) </a:t>
            </a:r>
            <a:r>
              <a:rPr lang="fr-FR" altLang="zh-CN" sz="2400" dirty="0" smtClean="0"/>
              <a:t>- </a:t>
            </a:r>
            <a:r>
              <a:rPr lang="fr-FR" altLang="zh-CN" sz="2400" dirty="0"/>
              <a:t>T(m</a:t>
            </a:r>
            <a:r>
              <a:rPr lang="fr-FR" altLang="zh-CN" sz="2400" dirty="0" smtClean="0"/>
              <a:t>))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3344" y="5229200"/>
            <a:ext cx="572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  Local suppression or global suppression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9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20"/>
          <a:stretch/>
        </p:blipFill>
        <p:spPr>
          <a:xfrm>
            <a:off x="80962" y="1052736"/>
            <a:ext cx="7731398" cy="483884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856" y="2996952"/>
            <a:ext cx="5698976" cy="3384376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zh-CN" sz="2400" dirty="0"/>
              <a:t>L = 2, K = 2, C = 50%,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 = {</a:t>
            </a:r>
            <a:r>
              <a:rPr lang="en-US" altLang="zh-CN" sz="2400" dirty="0" smtClean="0"/>
              <a:t>HIV , Hepatitis}.</a:t>
            </a:r>
          </a:p>
          <a:p>
            <a:pPr marL="0" indent="0">
              <a:buNone/>
            </a:pPr>
            <a:r>
              <a:rPr lang="it-IT" altLang="zh-CN" sz="2400" dirty="0" smtClean="0"/>
              <a:t>m={d2 , e4}</a:t>
            </a:r>
            <a:r>
              <a:rPr lang="it-IT" altLang="zh-CN" sz="2400" dirty="0"/>
              <a:t> </a:t>
            </a:r>
            <a:r>
              <a:rPr lang="it-IT" altLang="zh-CN" sz="2400" dirty="0" smtClean="0"/>
              <a:t>p={d2}</a:t>
            </a:r>
          </a:p>
          <a:p>
            <a:pPr marL="0" indent="0">
              <a:buNone/>
            </a:pPr>
            <a:r>
              <a:rPr lang="it-IT" altLang="zh-CN" sz="2400" dirty="0" smtClean="0"/>
              <a:t>T(</a:t>
            </a:r>
            <a:r>
              <a:rPr lang="en-US" altLang="zh-CN" sz="2400" dirty="0" smtClean="0"/>
              <a:t>m</a:t>
            </a:r>
            <a:r>
              <a:rPr lang="it-IT" altLang="zh-CN" sz="2400" dirty="0" smtClean="0"/>
              <a:t>)={R1},T</a:t>
            </a:r>
            <a:r>
              <a:rPr lang="en-US" altLang="zh-CN" sz="2400" dirty="0" smtClean="0"/>
              <a:t>(p)={R1,R2,R5,R8}</a:t>
            </a:r>
          </a:p>
          <a:p>
            <a:pPr marL="0" indent="0">
              <a:buNone/>
            </a:pPr>
            <a:r>
              <a:rPr lang="en-US" altLang="zh-CN" sz="2400" dirty="0" smtClean="0"/>
              <a:t>T(P)-T(m)={</a:t>
            </a:r>
            <a:r>
              <a:rPr lang="en-US" altLang="zh-CN" sz="2400" dirty="0"/>
              <a:t>R2,R5,R8</a:t>
            </a:r>
            <a:r>
              <a:rPr lang="en-US" altLang="zh-CN" sz="2400" dirty="0" smtClean="0"/>
              <a:t>}</a:t>
            </a:r>
            <a:r>
              <a:rPr lang="it-IT" altLang="zh-CN" sz="2400" dirty="0"/>
              <a:t/>
            </a:r>
            <a:br>
              <a:rPr lang="it-IT" altLang="zh-CN" sz="2400" dirty="0"/>
            </a:br>
            <a:r>
              <a:rPr lang="it-IT" altLang="zh-CN" sz="2400" dirty="0" smtClean="0"/>
              <a:t>P={d2,f6}</a:t>
            </a:r>
          </a:p>
          <a:p>
            <a:pPr marL="0" indent="0">
              <a:buNone/>
            </a:pPr>
            <a:r>
              <a:rPr lang="it-IT" altLang="zh-CN" sz="2400" dirty="0" smtClean="0"/>
              <a:t>V’={a1,d2b3,d2e4,d2e8}</a:t>
            </a:r>
          </a:p>
          <a:p>
            <a:pPr marL="0" indent="0">
              <a:buNone/>
            </a:pPr>
            <a:r>
              <a:rPr lang="it-IT" altLang="zh-CN" sz="2400" dirty="0" smtClean="0"/>
              <a:t>Q={d2,f6,d2f6}</a:t>
            </a:r>
            <a:r>
              <a:rPr lang="en-US" altLang="zh-CN" sz="2400" dirty="0"/>
              <a:t> are not violating sequences, this local suppression is valid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892574"/>
            <a:ext cx="552019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" y="859482"/>
            <a:ext cx="6380391" cy="5400600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3468434" y="822541"/>
            <a:ext cx="5675566" cy="5474482"/>
            <a:chOff x="683568" y="679871"/>
            <a:chExt cx="5675566" cy="5474482"/>
          </a:xfrm>
        </p:grpSpPr>
        <p:sp>
          <p:nvSpPr>
            <p:cNvPr id="47" name="矩形 46"/>
            <p:cNvSpPr/>
            <p:nvPr/>
          </p:nvSpPr>
          <p:spPr>
            <a:xfrm>
              <a:off x="683568" y="679871"/>
              <a:ext cx="5675566" cy="5474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83568" y="679871"/>
              <a:ext cx="5675565" cy="5474481"/>
              <a:chOff x="179512" y="679871"/>
              <a:chExt cx="5675565" cy="5474481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2067323" y="1033082"/>
                <a:ext cx="0" cy="3519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608567" y="679871"/>
                <a:ext cx="1835026" cy="300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Input: T, L, K, C ,S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411957" y="1443685"/>
                <a:ext cx="1719883" cy="527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Generate V(T)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2067323" y="1971603"/>
                <a:ext cx="0" cy="5279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1411959" y="2499522"/>
                <a:ext cx="1872956" cy="527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Build Score table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>
              <a:xfrm>
                <a:off x="2062067" y="3027440"/>
                <a:ext cx="0" cy="5279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1337506" y="3592128"/>
                <a:ext cx="2226382" cy="527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a doublet p with the highest score</a:t>
                </a:r>
                <a:endParaRPr lang="zh-CN" altLang="en-US" sz="2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79912" y="4797152"/>
                <a:ext cx="2075165" cy="6426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Global suppression</a:t>
                </a:r>
                <a:endParaRPr lang="zh-CN" altLang="en-US" sz="20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肘形连接符 56"/>
              <p:cNvCxnSpPr>
                <a:endCxn id="56" idx="0"/>
              </p:cNvCxnSpPr>
              <p:nvPr/>
            </p:nvCxnSpPr>
            <p:spPr>
              <a:xfrm>
                <a:off x="3686636" y="3777173"/>
                <a:ext cx="1130859" cy="101997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2056811" y="4120047"/>
                <a:ext cx="0" cy="5279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196756" y="4165102"/>
                <a:ext cx="3591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 is obtained from local </a:t>
                </a:r>
                <a:r>
                  <a:rPr lang="en-US" altLang="zh-CN" dirty="0" smtClean="0"/>
                  <a:t>suppression</a:t>
                </a:r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38523" y="4647965"/>
                <a:ext cx="2005070" cy="527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local suppression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55576" y="3856086"/>
                <a:ext cx="595396" cy="2113600"/>
                <a:chOff x="395536" y="2636913"/>
                <a:chExt cx="654188" cy="3832055"/>
              </a:xfrm>
            </p:grpSpPr>
            <p:cxnSp>
              <p:nvCxnSpPr>
                <p:cNvPr id="66" name="肘形连接符 65"/>
                <p:cNvCxnSpPr/>
                <p:nvPr/>
              </p:nvCxnSpPr>
              <p:spPr>
                <a:xfrm rot="10800000">
                  <a:off x="395537" y="2636913"/>
                  <a:ext cx="654187" cy="383205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395536" y="2636913"/>
                  <a:ext cx="6480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1449888" y="5785020"/>
                <a:ext cx="1835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Output: T’</a:t>
                </a:r>
                <a:endParaRPr lang="zh-CN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9512" y="5306879"/>
                <a:ext cx="24769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Score table ≠0</a:t>
                </a:r>
                <a:endParaRPr lang="zh-CN" altLang="en-US" sz="2000" baseline="-25000" dirty="0"/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>
                <a:off x="2029723" y="5175883"/>
                <a:ext cx="0" cy="5279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>
                <a:stCxn id="56" idx="2"/>
              </p:cNvCxnSpPr>
              <p:nvPr/>
            </p:nvCxnSpPr>
            <p:spPr>
              <a:xfrm rot="5400000">
                <a:off x="3414370" y="4581248"/>
                <a:ext cx="544533" cy="226171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7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556792"/>
            <a:ext cx="6995120" cy="4525963"/>
          </a:xfrm>
        </p:spPr>
        <p:txBody>
          <a:bodyPr/>
          <a:lstStyle/>
          <a:p>
            <a:r>
              <a:rPr lang="en-US" altLang="zh-CN" dirty="0" smtClean="0"/>
              <a:t>Challenge And Solution</a:t>
            </a:r>
          </a:p>
          <a:p>
            <a:r>
              <a:rPr lang="en-US" altLang="zh-CN" dirty="0" smtClean="0"/>
              <a:t>Background knowledge</a:t>
            </a:r>
          </a:p>
          <a:p>
            <a:r>
              <a:rPr lang="en-US" altLang="zh-CN" dirty="0" smtClean="0"/>
              <a:t>Proposal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 and Experiment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Table of Content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1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FF0000"/>
                </a:solidFill>
              </a:rPr>
              <a:t>Evaluation and </a:t>
            </a:r>
            <a:r>
              <a:rPr lang="en-US" altLang="zh-CN" sz="3600" dirty="0" smtClean="0">
                <a:solidFill>
                  <a:srgbClr val="FF0000"/>
                </a:solidFill>
              </a:rPr>
              <a:t>Experiment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/>
          <a:lstStyle/>
          <a:p>
            <a:r>
              <a:rPr lang="en-US" altLang="zh-CN" dirty="0"/>
              <a:t>data utility metrics 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sz="2800" dirty="0" smtClean="0"/>
              <a:t>①instances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location-time </a:t>
            </a:r>
            <a:r>
              <a:rPr lang="en-US" altLang="zh-CN" sz="2800" dirty="0"/>
              <a:t>doublets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②frequent sequences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Data sets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39714"/>
            <a:ext cx="1368152" cy="66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2996952"/>
            <a:ext cx="1823783" cy="814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5013176"/>
            <a:ext cx="8997504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4464496" cy="3720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29" y="2797564"/>
            <a:ext cx="4467225" cy="3876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7772" y="836712"/>
            <a:ext cx="3947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(K,C)L-privacy  </a:t>
            </a:r>
            <a:r>
              <a:rPr lang="en-US" altLang="zh-CN" sz="2400" dirty="0" smtClean="0"/>
              <a:t>and local suppression are sufficient </a:t>
            </a:r>
            <a:r>
              <a:rPr lang="en-US" altLang="zh-CN" sz="2400" dirty="0"/>
              <a:t>to guarantee good </a:t>
            </a:r>
            <a:r>
              <a:rPr lang="en-US" altLang="zh-CN" sz="2400" dirty="0" smtClean="0"/>
              <a:t>data utility.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58112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is due to the </a:t>
            </a:r>
            <a:r>
              <a:rPr lang="en-US" altLang="zh-CN" sz="2400" dirty="0" smtClean="0"/>
              <a:t>fact that </a:t>
            </a:r>
            <a:r>
              <a:rPr lang="en-US" altLang="zh-CN" sz="2400" dirty="0"/>
              <a:t>most MVS </a:t>
            </a:r>
            <a:r>
              <a:rPr lang="en-US" altLang="zh-CN" sz="2400" dirty="0" smtClean="0"/>
              <a:t>of STM460K </a:t>
            </a:r>
            <a:r>
              <a:rPr lang="en-US" altLang="zh-CN" sz="2400" dirty="0"/>
              <a:t>are of size-3 or </a:t>
            </a:r>
            <a:r>
              <a:rPr lang="en-US" altLang="zh-CN" sz="2400" dirty="0" smtClean="0"/>
              <a:t>less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8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37379"/>
            <a:ext cx="6483665" cy="3199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Our </a:t>
            </a:r>
            <a:r>
              <a:rPr lang="en-US" altLang="zh-CN" sz="2400" dirty="0"/>
              <a:t>anonymization framework is able to efficiently process large trajectory data </a:t>
            </a:r>
            <a:r>
              <a:rPr lang="en-US" altLang="zh-CN" sz="2400" dirty="0" smtClean="0"/>
              <a:t>sets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73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556792"/>
            <a:ext cx="6995120" cy="4525963"/>
          </a:xfrm>
        </p:spPr>
        <p:txBody>
          <a:bodyPr/>
          <a:lstStyle/>
          <a:p>
            <a:r>
              <a:rPr lang="en-US" altLang="zh-CN" dirty="0" smtClean="0"/>
              <a:t>Challenge And Solution</a:t>
            </a:r>
          </a:p>
          <a:p>
            <a:r>
              <a:rPr lang="en-US" altLang="zh-CN" dirty="0" smtClean="0"/>
              <a:t>Background knowledge</a:t>
            </a:r>
          </a:p>
          <a:p>
            <a:r>
              <a:rPr lang="en-US" altLang="zh-CN" dirty="0" smtClean="0"/>
              <a:t>Proposal</a:t>
            </a:r>
          </a:p>
          <a:p>
            <a:r>
              <a:rPr lang="en-US" altLang="zh-CN" dirty="0" smtClean="0"/>
              <a:t>Evaluation and Experiment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Conclusion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Table of Content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1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09600" y="427038"/>
            <a:ext cx="2746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smtClean="0">
                <a:solidFill>
                  <a:srgbClr val="FF0000"/>
                </a:solidFill>
              </a:rPr>
              <a:t>Conclusion</a:t>
            </a:r>
            <a:endParaRPr lang="zh-CN" altLang="en-US" sz="4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Personalized privacy setting , giving various sensitive values different weigh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Extend this method to deal with similarity attack and Skewness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Evaluation criteria: data utility and the risk of privacy discloses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556792"/>
            <a:ext cx="699512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Challenge And Solution</a:t>
            </a:r>
          </a:p>
          <a:p>
            <a:r>
              <a:rPr lang="en-US" altLang="zh-CN" dirty="0" smtClean="0"/>
              <a:t>Background knowledge</a:t>
            </a:r>
          </a:p>
          <a:p>
            <a:r>
              <a:rPr lang="en-US" altLang="zh-CN" dirty="0" smtClean="0"/>
              <a:t>Proposal</a:t>
            </a:r>
          </a:p>
          <a:p>
            <a:r>
              <a:rPr lang="en-US" altLang="zh-CN" dirty="0" smtClean="0"/>
              <a:t>Evaluation and Experiment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Table of Content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Maximal </a:t>
            </a:r>
            <a:r>
              <a:rPr lang="en-US" altLang="zh-CN" dirty="0"/>
              <a:t>frequent </a:t>
            </a:r>
            <a:r>
              <a:rPr lang="en-US" altLang="zh-CN" dirty="0" smtClean="0"/>
              <a:t>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generalization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Thanks for your listening!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76875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Challenge +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Challenge : </a:t>
            </a:r>
            <a:r>
              <a:rPr lang="en-US" altLang="zh-CN" dirty="0"/>
              <a:t>high </a:t>
            </a:r>
            <a:r>
              <a:rPr lang="en-US" altLang="zh-CN" dirty="0" smtClean="0"/>
              <a:t>dimensionality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sparseness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		    sequentiality</a:t>
            </a:r>
          </a:p>
          <a:p>
            <a:r>
              <a:rPr lang="en-US" altLang="zh-CN" dirty="0" smtClean="0"/>
              <a:t>Solution : local suppression+</a:t>
            </a:r>
            <a:r>
              <a:rPr lang="en-US" altLang="zh-CN" dirty="0"/>
              <a:t> (K,C)L-privacy 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691680" y="4149080"/>
            <a:ext cx="6552728" cy="2088232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L——at most L location—time doublets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K——at least K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C——confidence of inferring any 	  	   sensitive value at most 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9258" y="1988839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Data 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utility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12160" y="2589003"/>
            <a:ext cx="759066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63588" y="4365104"/>
            <a:ext cx="7308812" cy="1611960"/>
          </a:xfrm>
          <a:prstGeom prst="rect">
            <a:avLst/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043009" cy="26642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375128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(2,50%)</a:t>
            </a:r>
            <a:r>
              <a:rPr lang="en-US" altLang="zh-CN" sz="2800" dirty="0" smtClean="0"/>
              <a:t>2-privacy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91743" y="3775299"/>
            <a:ext cx="502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L=2,K=2,C=50%,S={HIV , Hepatitis}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863588" y="4553344"/>
            <a:ext cx="5544616" cy="1202071"/>
            <a:chOff x="251520" y="4622357"/>
            <a:chExt cx="5544616" cy="1202071"/>
          </a:xfrm>
        </p:grpSpPr>
        <p:grpSp>
          <p:nvGrpSpPr>
            <p:cNvPr id="6" name="组合 5"/>
            <p:cNvGrpSpPr/>
            <p:nvPr/>
          </p:nvGrpSpPr>
          <p:grpSpPr>
            <a:xfrm>
              <a:off x="3851920" y="4653135"/>
              <a:ext cx="1944216" cy="461665"/>
              <a:chOff x="539552" y="2419874"/>
              <a:chExt cx="1944216" cy="4616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9552" y="2419874"/>
                <a:ext cx="1944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    d2        e4</a:t>
                </a:r>
                <a:endParaRPr lang="zh-CN" altLang="en-US" sz="2400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1475656" y="2650706"/>
                <a:ext cx="4680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51520" y="4622357"/>
              <a:ext cx="4313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Background knowledge  P:</a:t>
              </a:r>
              <a:endParaRPr lang="zh-CN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576" y="5301208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K=1    C=1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115616" y="1412776"/>
            <a:ext cx="61926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1411068"/>
            <a:ext cx="4381278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Identity linkage </a:t>
            </a:r>
            <a:r>
              <a:rPr lang="en-US" altLang="zh-CN" sz="3200" dirty="0" smtClean="0"/>
              <a:t>attack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260648"/>
            <a:ext cx="46440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Attribute linkage </a:t>
            </a:r>
            <a:r>
              <a:rPr lang="en-US" altLang="zh-CN" sz="3200" dirty="0" smtClean="0"/>
              <a:t>attack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6768752" cy="252028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9552" y="2564904"/>
            <a:ext cx="2350262" cy="461665"/>
            <a:chOff x="539552" y="2419874"/>
            <a:chExt cx="1944216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39552" y="2419874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Bob : d2         e4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475656" y="2650706"/>
              <a:ext cx="4680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115616" y="3933056"/>
            <a:ext cx="61926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endCxn id="10" idx="1"/>
          </p:cNvCxnSpPr>
          <p:nvPr/>
        </p:nvCxnSpPr>
        <p:spPr>
          <a:xfrm rot="16200000" flipH="1">
            <a:off x="464351" y="3389802"/>
            <a:ext cx="1014499" cy="288032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076056" y="1403648"/>
            <a:ext cx="1944216" cy="461665"/>
            <a:chOff x="539552" y="2419874"/>
            <a:chExt cx="1944216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39552" y="2419874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Ed : a1        f6</a:t>
              </a:r>
              <a:endParaRPr lang="zh-CN" altLang="en-US" sz="24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475656" y="2650706"/>
              <a:ext cx="4680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043608" y="3861048"/>
            <a:ext cx="676036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43608" y="4869160"/>
            <a:ext cx="676036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3608" y="5589240"/>
            <a:ext cx="676036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14" idx="3"/>
          </p:cNvCxnSpPr>
          <p:nvPr/>
        </p:nvCxnSpPr>
        <p:spPr>
          <a:xfrm>
            <a:off x="7020272" y="1634481"/>
            <a:ext cx="576064" cy="2226567"/>
          </a:xfrm>
          <a:prstGeom prst="bent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9748" y="1987781"/>
            <a:ext cx="360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2/3=67% confidence</a:t>
            </a:r>
          </a:p>
          <a:p>
            <a:r>
              <a:rPr lang="en-US" altLang="zh-CN" sz="2400" dirty="0" smtClean="0"/>
              <a:t>Infer the victim having HIV.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9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556792"/>
            <a:ext cx="6995120" cy="4525963"/>
          </a:xfrm>
        </p:spPr>
        <p:txBody>
          <a:bodyPr/>
          <a:lstStyle/>
          <a:p>
            <a:r>
              <a:rPr lang="en-US" altLang="zh-CN" dirty="0" smtClean="0"/>
              <a:t>Challenge And Solution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Background knowledge</a:t>
            </a:r>
          </a:p>
          <a:p>
            <a:r>
              <a:rPr lang="en-US" altLang="zh-CN" dirty="0" smtClean="0"/>
              <a:t>Proposal</a:t>
            </a:r>
          </a:p>
          <a:p>
            <a:r>
              <a:rPr lang="en-US" altLang="zh-CN" dirty="0" smtClean="0"/>
              <a:t>Evaluation and Experiment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Table of Content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1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Background </a:t>
            </a:r>
            <a:r>
              <a:rPr lang="en-US" altLang="zh-CN" dirty="0" smtClean="0">
                <a:solidFill>
                  <a:srgbClr val="FF0000"/>
                </a:solidFill>
              </a:rPr>
              <a:t>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76672"/>
          </a:xfrm>
        </p:spPr>
        <p:txBody>
          <a:bodyPr/>
          <a:lstStyle/>
          <a:p>
            <a:r>
              <a:rPr lang="en-US" altLang="zh-CN" dirty="0"/>
              <a:t>Trajectory </a:t>
            </a:r>
            <a:r>
              <a:rPr lang="en-US" altLang="zh-CN" dirty="0" smtClean="0"/>
              <a:t>database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502229" cy="72008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67544" y="2564904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Identity linkage attack: </a:t>
            </a:r>
            <a:r>
              <a:rPr lang="en-US" altLang="zh-CN" dirty="0" smtClean="0"/>
              <a:t>|T(Kv)| </a:t>
            </a:r>
            <a:r>
              <a:rPr lang="en-US" altLang="zh-CN" dirty="0" smtClean="0">
                <a:solidFill>
                  <a:srgbClr val="FF0000"/>
                </a:solidFill>
              </a:rPr>
              <a:t>small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7544" y="3284984"/>
            <a:ext cx="8229600" cy="1254288"/>
            <a:chOff x="467544" y="3284984"/>
            <a:chExt cx="8229600" cy="1254288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7544" y="3284984"/>
              <a:ext cx="8229600" cy="676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Attribute linkage </a:t>
              </a:r>
              <a:r>
                <a:rPr lang="en-US" altLang="zh-CN" dirty="0" smtClean="0"/>
                <a:t>attack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861048"/>
              <a:ext cx="3320255" cy="672827"/>
            </a:xfrm>
            <a:prstGeom prst="rect">
              <a:avLst/>
            </a:prstGeom>
          </p:spPr>
        </p:pic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6084168" y="3862600"/>
              <a:ext cx="1224136" cy="676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high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449655" y="4725144"/>
            <a:ext cx="8229600" cy="1800199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altLang="zh-CN" dirty="0" smtClean="0"/>
              <a:t>Satisfy (K,C)L-privacy </a:t>
            </a:r>
            <a:r>
              <a:rPr lang="en-US" altLang="zh-CN" dirty="0"/>
              <a:t>any </a:t>
            </a:r>
            <a:r>
              <a:rPr lang="en-US" altLang="zh-CN" dirty="0" smtClean="0"/>
              <a:t>subsequence q in T [</a:t>
            </a:r>
            <a:r>
              <a:rPr lang="en-US" altLang="zh-CN" sz="2800" dirty="0" smtClean="0"/>
              <a:t>0 &lt; |q| ≤ L]</a:t>
            </a:r>
            <a:endParaRPr lang="en-US" altLang="zh-CN" dirty="0" smtClean="0"/>
          </a:p>
          <a:p>
            <a:pPr lvl="2"/>
            <a:r>
              <a:rPr lang="en-US" altLang="zh-CN" sz="2800" dirty="0" smtClean="0"/>
              <a:t>|T(q)| ≥ K</a:t>
            </a:r>
          </a:p>
          <a:p>
            <a:pPr lvl="2"/>
            <a:r>
              <a:rPr lang="en-US" altLang="zh-CN" sz="2800" dirty="0" smtClean="0"/>
              <a:t>Conf(s | T(q)) ≤ C for any s </a:t>
            </a:r>
            <a:r>
              <a:rPr lang="en-US" altLang="zh-CN" sz="2800" dirty="0" smtClean="0">
                <a:latin typeface="宋体"/>
                <a:ea typeface="宋体"/>
              </a:rPr>
              <a:t>∈</a:t>
            </a:r>
            <a:r>
              <a:rPr lang="en-US" altLang="zh-CN" sz="2800" dirty="0" smtClean="0"/>
              <a:t> S, 0 ≤ C ≤ 1</a:t>
            </a:r>
          </a:p>
        </p:txBody>
      </p:sp>
    </p:spTree>
    <p:extLst>
      <p:ext uri="{BB962C8B-B14F-4D97-AF65-F5344CB8AC3E}">
        <p14:creationId xmlns:p14="http://schemas.microsoft.com/office/powerpoint/2010/main" val="10389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556792"/>
            <a:ext cx="6995120" cy="4525963"/>
          </a:xfrm>
        </p:spPr>
        <p:txBody>
          <a:bodyPr/>
          <a:lstStyle/>
          <a:p>
            <a:r>
              <a:rPr lang="en-US" altLang="zh-CN" dirty="0" smtClean="0"/>
              <a:t>Challenge And Solution</a:t>
            </a:r>
          </a:p>
          <a:p>
            <a:r>
              <a:rPr lang="en-US" altLang="zh-CN" dirty="0" smtClean="0"/>
              <a:t>Background knowledge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Proposal</a:t>
            </a:r>
          </a:p>
          <a:p>
            <a:r>
              <a:rPr lang="en-US" altLang="zh-CN" dirty="0" smtClean="0"/>
              <a:t>Evaluation and Experiment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Table of Content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1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224259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FF0000"/>
                </a:solidFill>
              </a:rPr>
              <a:t>Proposal</a:t>
            </a:r>
            <a:endParaRPr lang="zh-CN" altLang="en-US" sz="36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identify </a:t>
            </a:r>
            <a:r>
              <a:rPr lang="en-US" altLang="zh-CN" dirty="0"/>
              <a:t>all violating sequences that breach a </a:t>
            </a:r>
            <a:r>
              <a:rPr lang="en-US" altLang="zh-CN" dirty="0" smtClean="0"/>
              <a:t>given (K,C)L-privacy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 sequence of local and global </a:t>
            </a:r>
            <a:r>
              <a:rPr lang="en-US" altLang="zh-CN" dirty="0" smtClean="0"/>
              <a:t>suppressions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561</Words>
  <Application>Microsoft Office PowerPoint</Application>
  <PresentationFormat>全屏显示(4:3)</PresentationFormat>
  <Paragraphs>621</Paragraphs>
  <Slides>21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Table of Content</vt:lpstr>
      <vt:lpstr>Challenge + Solution</vt:lpstr>
      <vt:lpstr>PowerPoint 演示文稿</vt:lpstr>
      <vt:lpstr>Identity linkage attack</vt:lpstr>
      <vt:lpstr>Table of Content</vt:lpstr>
      <vt:lpstr>Background knowledge</vt:lpstr>
      <vt:lpstr>Table of Content</vt:lpstr>
      <vt:lpstr>Proposal</vt:lpstr>
      <vt:lpstr>The First Step——Identifying violating sequences</vt:lpstr>
      <vt:lpstr>PowerPoint 演示文稿</vt:lpstr>
      <vt:lpstr>PowerPoint 演示文稿</vt:lpstr>
      <vt:lpstr>PowerPoint 演示文稿</vt:lpstr>
      <vt:lpstr>Table of Content</vt:lpstr>
      <vt:lpstr>Evaluation and Experiment</vt:lpstr>
      <vt:lpstr>PowerPoint 演示文稿</vt:lpstr>
      <vt:lpstr>PowerPoint 演示文稿</vt:lpstr>
      <vt:lpstr>Table of Content</vt:lpstr>
      <vt:lpstr>PowerPoint 演示文稿</vt:lpstr>
      <vt:lpstr>PowerPoint 演示文稿</vt:lpstr>
      <vt:lpstr>Thanks for your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306</cp:revision>
  <dcterms:created xsi:type="dcterms:W3CDTF">2016-04-23T08:31:00Z</dcterms:created>
  <dcterms:modified xsi:type="dcterms:W3CDTF">2016-05-31T13:26:57Z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