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294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9321FEBF-1562-4CD3-B360-7F03032DD30E}">
          <p14:sldIdLst>
            <p14:sldId id="293"/>
            <p14:sldId id="294"/>
            <p14:sldId id="25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E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2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2AE6-0B56-4876-BAC9-F18B6AD98E5B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5D52-F825-481F-ACB5-C15BDBCFF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3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2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904461" y="1103243"/>
            <a:ext cx="453224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 hasCustomPrompt="1"/>
          </p:nvPr>
        </p:nvSpPr>
        <p:spPr>
          <a:xfrm>
            <a:off x="5559424" y="1949411"/>
            <a:ext cx="1073150" cy="1073150"/>
          </a:xfrm>
          <a:prstGeom prst="ellipse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LOGO</a:t>
            </a:r>
          </a:p>
          <a:p>
            <a:r>
              <a:rPr lang="zh-CN" altLang="en-US" dirty="0"/>
              <a:t>占位符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060714" y="2713381"/>
            <a:ext cx="8070573" cy="1431238"/>
            <a:chOff x="2060714" y="2579204"/>
            <a:chExt cx="8070573" cy="1431238"/>
          </a:xfrm>
        </p:grpSpPr>
        <p:grpSp>
          <p:nvGrpSpPr>
            <p:cNvPr id="6" name="组合 5"/>
            <p:cNvGrpSpPr/>
            <p:nvPr/>
          </p:nvGrpSpPr>
          <p:grpSpPr>
            <a:xfrm>
              <a:off x="2060714" y="2579204"/>
              <a:ext cx="8070573" cy="0"/>
              <a:chOff x="2060714" y="1977887"/>
              <a:chExt cx="8070573" cy="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060714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761922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2060714" y="4010442"/>
              <a:ext cx="8070573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9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" b="497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60714" y="2713381"/>
            <a:ext cx="8070573" cy="1431238"/>
            <a:chOff x="2060714" y="2579204"/>
            <a:chExt cx="8070573" cy="1431238"/>
          </a:xfrm>
        </p:grpSpPr>
        <p:grpSp>
          <p:nvGrpSpPr>
            <p:cNvPr id="9" name="组合 8"/>
            <p:cNvGrpSpPr/>
            <p:nvPr/>
          </p:nvGrpSpPr>
          <p:grpSpPr>
            <a:xfrm>
              <a:off x="2060714" y="2579204"/>
              <a:ext cx="8070573" cy="0"/>
              <a:chOff x="2060714" y="1977887"/>
              <a:chExt cx="8070573" cy="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060714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761922" y="1977887"/>
                <a:ext cx="3369365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2060714" y="4010442"/>
              <a:ext cx="8070573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776328" y="3022561"/>
            <a:ext cx="663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A k-Core Based Algorithm for Influence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Maximization in Social Networks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8011869" y="5082012"/>
            <a:ext cx="185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汇报人：吴瑶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20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43943" y="2169520"/>
                <a:ext cx="5190186" cy="97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𝑖𝑓𝑓</m:t>
                    </m:r>
                    <m:d>
                      <m:d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3600" dirty="0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3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zh-CN" alt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3" y="2169520"/>
                <a:ext cx="5190186" cy="974819"/>
              </a:xfrm>
              <a:prstGeom prst="rect">
                <a:avLst/>
              </a:prstGeom>
              <a:blipFill rotWithShape="0">
                <a:blip r:embed="rId2"/>
                <a:stretch>
                  <a:fillRect b="-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94738" y="1923684"/>
                <a:ext cx="5590377" cy="1220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𝐷𝑖𝑓𝑓𝑎𝑣𝑔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𝐷𝑖𝑓𝑓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38" y="1923684"/>
                <a:ext cx="5590377" cy="1220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966693" y="3716673"/>
            <a:ext cx="1635617" cy="1624110"/>
            <a:chOff x="643943" y="3716673"/>
            <a:chExt cx="1635617" cy="1624110"/>
          </a:xfrm>
        </p:grpSpPr>
        <p:sp>
          <p:nvSpPr>
            <p:cNvPr id="5" name="文本框 4"/>
            <p:cNvSpPr txBox="1"/>
            <p:nvPr/>
          </p:nvSpPr>
          <p:spPr>
            <a:xfrm>
              <a:off x="772732" y="4417453"/>
              <a:ext cx="1188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 smtClean="0">
                  <a:solidFill>
                    <a:schemeClr val="bg1"/>
                  </a:solidFill>
                </a:rPr>
                <a:t>IC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模型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endParaRPr lang="en-US" altLang="zh-CN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 smtClean="0">
                  <a:solidFill>
                    <a:schemeClr val="bg1"/>
                  </a:solidFill>
                </a:rPr>
                <a:t>TR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模型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3943" y="3716673"/>
              <a:ext cx="163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传播模型：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50358" y="3716673"/>
            <a:ext cx="1826653" cy="1624110"/>
            <a:chOff x="5376929" y="3716673"/>
            <a:chExt cx="1826653" cy="1624110"/>
          </a:xfrm>
        </p:grpSpPr>
        <p:sp>
          <p:nvSpPr>
            <p:cNvPr id="7" name="文本框 6"/>
            <p:cNvSpPr txBox="1"/>
            <p:nvPr/>
          </p:nvSpPr>
          <p:spPr>
            <a:xfrm>
              <a:off x="5376929" y="3716673"/>
              <a:ext cx="1635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评价指标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67965" y="4417453"/>
              <a:ext cx="1635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 smtClean="0">
                  <a:solidFill>
                    <a:schemeClr val="bg1"/>
                  </a:solidFill>
                </a:rPr>
                <a:t>时间效率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 smtClean="0">
                  <a:solidFill>
                    <a:schemeClr val="bg1"/>
                  </a:solidFill>
                </a:rPr>
                <a:t>影响效果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00023" y="2169520"/>
            <a:ext cx="1081825" cy="44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70456"/>
            <a:ext cx="12192000" cy="6467475"/>
            <a:chOff x="0" y="0"/>
            <a:chExt cx="12192000" cy="64674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239125" cy="31908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9125" y="0"/>
              <a:ext cx="3952875" cy="31908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90875"/>
              <a:ext cx="4086225" cy="32766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6226" y="3190875"/>
              <a:ext cx="8105774" cy="327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29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41" y="1117309"/>
            <a:ext cx="9305925" cy="16097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623341" y="3438859"/>
            <a:ext cx="9258300" cy="1628775"/>
            <a:chOff x="1623341" y="3438859"/>
            <a:chExt cx="9258300" cy="162877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3341" y="3438859"/>
              <a:ext cx="9258300" cy="16287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9093200" y="3438859"/>
              <a:ext cx="1689100" cy="15255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902299" y="1117309"/>
            <a:ext cx="927278" cy="466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92570" y="1784864"/>
            <a:ext cx="927278" cy="81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52143" y="1551468"/>
            <a:ext cx="927278" cy="233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6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1615962"/>
            <a:ext cx="5334000" cy="429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3492" y="682580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TR</a:t>
            </a:r>
            <a:r>
              <a:rPr lang="zh-CN" altLang="en-US" sz="2400" dirty="0" smtClean="0">
                <a:solidFill>
                  <a:schemeClr val="bg1"/>
                </a:solidFill>
              </a:rPr>
              <a:t>模型上的数据结果分析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7774" y="682579"/>
            <a:ext cx="45204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结论：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在较大传播概率下</a:t>
            </a:r>
            <a:r>
              <a:rPr lang="en-US" altLang="zh-CN" sz="2400" dirty="0" smtClean="0">
                <a:solidFill>
                  <a:schemeClr val="bg1"/>
                </a:solidFill>
              </a:rPr>
              <a:t>CCA</a:t>
            </a:r>
            <a:r>
              <a:rPr lang="zh-CN" altLang="en-US" sz="2400" dirty="0" smtClean="0">
                <a:solidFill>
                  <a:schemeClr val="bg1"/>
                </a:solidFill>
              </a:rPr>
              <a:t>算法的传播范围优于其他启发式算法，而且时间复杂度非常低，并随着种子节点数的增加，影响范围保持增长的势头。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但是</a:t>
            </a:r>
            <a:r>
              <a:rPr lang="zh-CN" altLang="en-US" sz="2400" dirty="0">
                <a:solidFill>
                  <a:schemeClr val="bg1"/>
                </a:solidFill>
              </a:rPr>
              <a:t>该</a:t>
            </a:r>
            <a:r>
              <a:rPr lang="zh-CN" altLang="en-US" sz="2400" dirty="0" smtClean="0">
                <a:solidFill>
                  <a:schemeClr val="bg1"/>
                </a:solidFill>
              </a:rPr>
              <a:t>算法也存在一定的缺点</a:t>
            </a:r>
            <a:r>
              <a:rPr lang="zh-CN" altLang="zh-CN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zh-CN" sz="2400" dirty="0" smtClean="0">
                <a:solidFill>
                  <a:schemeClr val="bg1"/>
                </a:solidFill>
              </a:rPr>
              <a:t>处理</a:t>
            </a:r>
            <a:r>
              <a:rPr lang="zh-CN" altLang="zh-CN" sz="2400" dirty="0">
                <a:solidFill>
                  <a:schemeClr val="bg1"/>
                </a:solidFill>
              </a:rPr>
              <a:t>节点影响概率差异方面没有做考虑，而是假设所有的影响概率都是一样的，如果能够推算出个体之间准确的影响概率，</a:t>
            </a:r>
            <a:r>
              <a:rPr lang="zh-CN" altLang="zh-CN" sz="2400" dirty="0" smtClean="0">
                <a:solidFill>
                  <a:schemeClr val="bg1"/>
                </a:solidFill>
              </a:rPr>
              <a:t>可以</a:t>
            </a:r>
            <a:r>
              <a:rPr lang="zh-CN" altLang="en-US" sz="2400" dirty="0" smtClean="0">
                <a:solidFill>
                  <a:schemeClr val="bg1"/>
                </a:solidFill>
              </a:rPr>
              <a:t>使结果更加准确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9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0609" y="2828835"/>
            <a:ext cx="477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感谢聆听</a:t>
            </a:r>
            <a:endParaRPr lang="zh-CN" altLang="en-US" sz="7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4864" y="4358721"/>
            <a:ext cx="3636023" cy="2331639"/>
            <a:chOff x="2078291" y="839003"/>
            <a:chExt cx="8068903" cy="5174271"/>
          </a:xfrm>
        </p:grpSpPr>
        <p:sp>
          <p:nvSpPr>
            <p:cNvPr id="5" name="任意多边形 4"/>
            <p:cNvSpPr/>
            <p:nvPr/>
          </p:nvSpPr>
          <p:spPr>
            <a:xfrm>
              <a:off x="3984343" y="4044095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078291" y="2894270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5923785" y="2979497"/>
              <a:ext cx="2283967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7863227" y="4044095"/>
              <a:ext cx="2283967" cy="196917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400" kern="120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5923785" y="839003"/>
              <a:ext cx="2283967" cy="196917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文本框 10"/>
          <p:cNvSpPr txBox="1"/>
          <p:nvPr/>
        </p:nvSpPr>
        <p:spPr>
          <a:xfrm>
            <a:off x="8243057" y="5402640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E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1965" y="4961509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N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75920" y="4483661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Nexa Light" panose="02000000000000000000" pitchFamily="50" charset="0"/>
              </a:rPr>
              <a:t>D</a:t>
            </a:r>
            <a:endParaRPr lang="zh-CN" altLang="en-US" sz="3600" dirty="0">
              <a:solidFill>
                <a:schemeClr val="bg1"/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5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8642" y="1241361"/>
            <a:ext cx="100841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社交网络中影响力最大化问题是指在特定的传播模型下，获取一个指定大小的集合，使得该集合在网络中的聚合影响力最大。之前，为了解决这个问题，提出了一种贪心算法，该算法的影响范围能近似达到最优解的</a:t>
            </a: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63%</a:t>
            </a:r>
            <a:r>
              <a:rPr lang="zh-CN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，但是由于贪心算法应用于大型网络时，效率低下而且不可扩展，于是本文提出了基于核数层次特征和影响力半径的启发式算法</a:t>
            </a: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---</a:t>
            </a:r>
            <a:r>
              <a:rPr lang="zh-CN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核覆盖算法（</a:t>
            </a:r>
            <a:r>
              <a:rPr lang="en-US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CCA</a:t>
            </a:r>
            <a:r>
              <a:rPr lang="zh-CN" altLang="zh-C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）。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88642" y="3008772"/>
                <a:ext cx="101485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K-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核：用来描述度分布所不能描述的网络特征，揭示源于系统特殊结构的结构性质和层次性质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定义一：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k-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核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任一结点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的度数不少于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，由它所推导出的最大子图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称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k-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核，即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递归移去图中度数小于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的结点及其连接的边后所得到的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子图称为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图的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k-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核。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定义二：核数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若结点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属于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k-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核，而不属于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(k+1)-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核，则结点的核数为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42" y="3008772"/>
                <a:ext cx="10148552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541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14400" y="5339829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K-</a:t>
            </a:r>
            <a:r>
              <a:rPr lang="zh-CN" altLang="en-US" dirty="0">
                <a:solidFill>
                  <a:schemeClr val="bg1"/>
                </a:solidFill>
              </a:rPr>
              <a:t>核的一个重要特征是它的连通性。</a:t>
            </a:r>
          </a:p>
        </p:txBody>
      </p:sp>
    </p:spTree>
    <p:extLst>
      <p:ext uri="{BB962C8B-B14F-4D97-AF65-F5344CB8AC3E}">
        <p14:creationId xmlns:p14="http://schemas.microsoft.com/office/powerpoint/2010/main" val="351803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7127" y="1135161"/>
            <a:ext cx="197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bg1"/>
                </a:solidFill>
              </a:rPr>
              <a:t>Degree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bg1"/>
                </a:solidFill>
              </a:rPr>
              <a:t>PageRank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42" y="1135161"/>
            <a:ext cx="4876800" cy="2686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7127" y="4535184"/>
            <a:ext cx="9968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节点的核数越大，节点间聚集程度就越高，因此简单的选择核数最大的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个节点并不能使传播信息得到有效的扩散，反而使他们的影响力范围大幅度重叠。结合节点核数分布的层次特征，引入</a:t>
            </a:r>
            <a:r>
              <a:rPr lang="zh-CN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了覆盖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距离参数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，使得种子节点之间保持一定的距离，影响力能够得到有效的扩散，有效的</a:t>
            </a:r>
            <a:r>
              <a:rPr lang="zh-CN" altLang="zh-CN" kern="1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克服</a:t>
            </a:r>
            <a:r>
              <a:rPr lang="zh-CN" altLang="zh-CN" kern="10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影响</a:t>
            </a:r>
            <a:r>
              <a:rPr lang="zh-CN" altLang="en-US" kern="10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范围</a:t>
            </a:r>
            <a:r>
              <a:rPr lang="zh-CN" altLang="zh-CN" kern="10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重叠</a:t>
            </a:r>
            <a:r>
              <a:rPr lang="zh-CN" altLang="zh-CN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问题。</a:t>
            </a:r>
            <a:endParaRPr lang="zh-CN" altLang="zh-C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3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22017" y="168713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可以计算出，该算法的时间复杂度为</a:t>
            </a:r>
            <a:r>
              <a:rPr lang="en-US" altLang="zh-CN" dirty="0" smtClean="0">
                <a:solidFill>
                  <a:schemeClr val="bg1"/>
                </a:solidFill>
              </a:rPr>
              <a:t>O(km)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2428" y="758981"/>
            <a:ext cx="6572925" cy="5591175"/>
            <a:chOff x="712428" y="758981"/>
            <a:chExt cx="6572925" cy="5591175"/>
          </a:xfrm>
        </p:grpSpPr>
        <p:grpSp>
          <p:nvGrpSpPr>
            <p:cNvPr id="13" name="组合 12"/>
            <p:cNvGrpSpPr/>
            <p:nvPr/>
          </p:nvGrpSpPr>
          <p:grpSpPr>
            <a:xfrm>
              <a:off x="712428" y="758981"/>
              <a:ext cx="6572925" cy="5591175"/>
              <a:chOff x="712428" y="758981"/>
              <a:chExt cx="6572925" cy="55911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12428" y="758981"/>
                <a:ext cx="5229225" cy="5591175"/>
                <a:chOff x="648034" y="243826"/>
                <a:chExt cx="5229225" cy="5591175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8034" y="243826"/>
                  <a:ext cx="5229225" cy="3305175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034" y="3549001"/>
                  <a:ext cx="5219700" cy="2286000"/>
                </a:xfrm>
                <a:prstGeom prst="rect">
                  <a:avLst/>
                </a:prstGeom>
              </p:spPr>
            </p:pic>
          </p:grpSp>
          <p:sp>
            <p:nvSpPr>
              <p:cNvPr id="10" name="线形标注 1 9"/>
              <p:cNvSpPr/>
              <p:nvPr/>
            </p:nvSpPr>
            <p:spPr>
              <a:xfrm>
                <a:off x="3219719" y="3271233"/>
                <a:ext cx="1558343" cy="425003"/>
              </a:xfrm>
              <a:prstGeom prst="borderCallout1">
                <a:avLst>
                  <a:gd name="adj1" fmla="val 49053"/>
                  <a:gd name="adj2" fmla="val -895"/>
                  <a:gd name="adj3" fmla="val 115530"/>
                  <a:gd name="adj4" fmla="val -31721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的核数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线形标注 1 10"/>
              <p:cNvSpPr/>
              <p:nvPr/>
            </p:nvSpPr>
            <p:spPr>
              <a:xfrm>
                <a:off x="5727010" y="3515930"/>
                <a:ext cx="1558343" cy="425003"/>
              </a:xfrm>
              <a:prstGeom prst="borderCallout1">
                <a:avLst>
                  <a:gd name="adj1" fmla="val 49053"/>
                  <a:gd name="adj2" fmla="val -895"/>
                  <a:gd name="adj3" fmla="val 136742"/>
                  <a:gd name="adj4" fmla="val -5816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节点覆盖属性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线形标注 1 11"/>
              <p:cNvSpPr/>
              <p:nvPr/>
            </p:nvSpPr>
            <p:spPr>
              <a:xfrm>
                <a:off x="4812409" y="5207156"/>
                <a:ext cx="2472944" cy="425003"/>
              </a:xfrm>
              <a:prstGeom prst="borderCallout1">
                <a:avLst>
                  <a:gd name="adj1" fmla="val 49053"/>
                  <a:gd name="adj2" fmla="val -895"/>
                  <a:gd name="adj3" fmla="val -48107"/>
                  <a:gd name="adj4" fmla="val -23626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rgbClr val="FF000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的距离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线形标注 2 1"/>
            <p:cNvSpPr/>
            <p:nvPr/>
          </p:nvSpPr>
          <p:spPr>
            <a:xfrm>
              <a:off x="5379280" y="4308853"/>
              <a:ext cx="1742737" cy="404816"/>
            </a:xfrm>
            <a:prstGeom prst="borderCallout2">
              <a:avLst>
                <a:gd name="adj1" fmla="val 38859"/>
                <a:gd name="adj2" fmla="val 1667"/>
                <a:gd name="adj3" fmla="val 26794"/>
                <a:gd name="adj4" fmla="val -13334"/>
                <a:gd name="adj5" fmla="val 112500"/>
                <a:gd name="adj6" fmla="val -4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覆盖距离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参数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21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4" y="682580"/>
            <a:ext cx="5886450" cy="483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16999"/>
                  </p:ext>
                </p:extLst>
              </p:nvPr>
            </p:nvGraphicFramePr>
            <p:xfrm>
              <a:off x="6771425" y="281784"/>
              <a:ext cx="2282424" cy="593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16999"/>
                  </p:ext>
                </p:extLst>
              </p:nvPr>
            </p:nvGraphicFramePr>
            <p:xfrm>
              <a:off x="6771425" y="281784"/>
              <a:ext cx="2282424" cy="593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8197" r="-101064" b="-1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08197" r="-101064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208197" r="-101064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308197" r="-101064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415000" r="-101064" b="-1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506557" r="-101064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606557" r="-10106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706557" r="-10106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806557" r="-10106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906557" r="-10106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006557" r="-10106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106557" r="-10106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226667" r="-10106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304918" r="-10106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404918" r="-10106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504918" r="-1010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组合 1"/>
          <p:cNvGrpSpPr/>
          <p:nvPr/>
        </p:nvGrpSpPr>
        <p:grpSpPr>
          <a:xfrm>
            <a:off x="9491730" y="2357268"/>
            <a:ext cx="2240924" cy="1158664"/>
            <a:chOff x="9491730" y="2357268"/>
            <a:chExt cx="2240924" cy="1158664"/>
          </a:xfrm>
        </p:grpSpPr>
        <p:sp>
          <p:nvSpPr>
            <p:cNvPr id="6" name="右箭头 5"/>
            <p:cNvSpPr/>
            <p:nvPr/>
          </p:nvSpPr>
          <p:spPr>
            <a:xfrm>
              <a:off x="9871657" y="3101930"/>
              <a:ext cx="1481070" cy="41400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491730" y="2357268"/>
              <a:ext cx="2240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去掉度数小于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的节点及与它连接的边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34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557721"/>
                  </p:ext>
                </p:extLst>
              </p:nvPr>
            </p:nvGraphicFramePr>
            <p:xfrm>
              <a:off x="898659" y="449210"/>
              <a:ext cx="2282424" cy="593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557721"/>
                  </p:ext>
                </p:extLst>
              </p:nvPr>
            </p:nvGraphicFramePr>
            <p:xfrm>
              <a:off x="898659" y="449210"/>
              <a:ext cx="2282424" cy="593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8197" r="-100532" b="-1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08197" r="-100532" b="-1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208197" r="-100532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308197" r="-100532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408197" r="-100532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508197" r="-100532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608197" r="-100532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708197" r="-100532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821667" r="-100532" b="-7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906557" r="-10053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006557" r="-10053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106557" r="-10053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206557" r="-10053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306557" r="-10053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406557" r="-10053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506557" r="-1005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组合 31"/>
          <p:cNvGrpSpPr/>
          <p:nvPr/>
        </p:nvGrpSpPr>
        <p:grpSpPr>
          <a:xfrm>
            <a:off x="1043189" y="643944"/>
            <a:ext cx="2112137" cy="5561527"/>
            <a:chOff x="1043189" y="643944"/>
            <a:chExt cx="2112137" cy="55615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43189" y="643944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81826" y="6205471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81826" y="5829837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72744" y="888642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807595" y="813446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472743" y="3874394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72742" y="4618217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805448" y="4544163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05449" y="3799198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472742" y="5362040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805447" y="5289128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36701" y="2640534"/>
            <a:ext cx="2240924" cy="1135644"/>
            <a:chOff x="3336701" y="2640534"/>
            <a:chExt cx="2240924" cy="1135644"/>
          </a:xfrm>
        </p:grpSpPr>
        <p:sp>
          <p:nvSpPr>
            <p:cNvPr id="17" name="右箭头 16"/>
            <p:cNvSpPr/>
            <p:nvPr/>
          </p:nvSpPr>
          <p:spPr>
            <a:xfrm>
              <a:off x="3703033" y="3362176"/>
              <a:ext cx="1481070" cy="41400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36701" y="2640534"/>
              <a:ext cx="2240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去掉度数小于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的节点及与它连接的边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59634"/>
                  </p:ext>
                </p:extLst>
              </p:nvPr>
            </p:nvGraphicFramePr>
            <p:xfrm>
              <a:off x="5564746" y="449210"/>
              <a:ext cx="2282424" cy="4820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59634"/>
                  </p:ext>
                </p:extLst>
              </p:nvPr>
            </p:nvGraphicFramePr>
            <p:xfrm>
              <a:off x="5564746" y="449210"/>
              <a:ext cx="2282424" cy="4820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8197" r="-101064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08197" r="-101064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208197" r="-101064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308197" r="-10106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408197" r="-10106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508197" r="-10106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618333" r="-101064" b="-6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706557" r="-10106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806557" r="-10106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906557" r="-10106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006557" r="-10106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106557" r="-10106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206557" r="-1010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6" name="组合 25"/>
          <p:cNvGrpSpPr/>
          <p:nvPr/>
        </p:nvGrpSpPr>
        <p:grpSpPr>
          <a:xfrm>
            <a:off x="5750774" y="438851"/>
            <a:ext cx="2096396" cy="1118522"/>
            <a:chOff x="5750775" y="1107583"/>
            <a:chExt cx="2096396" cy="111852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750775" y="1672107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171386" y="1182778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499440" y="1107583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171386" y="1942496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499439" y="1856773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184103" y="5580981"/>
                <a:ext cx="30780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根据定义二，可以看出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属于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1-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核，但是不属于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2-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核，因此，节点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的核数为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。因此，再去掉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03" y="5580981"/>
                <a:ext cx="3078051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584" t="-3061" r="-178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3849341"/>
                  </p:ext>
                </p:extLst>
              </p:nvPr>
            </p:nvGraphicFramePr>
            <p:xfrm>
              <a:off x="9630176" y="449210"/>
              <a:ext cx="2282424" cy="44500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3849341"/>
                  </p:ext>
                </p:extLst>
              </p:nvPr>
            </p:nvGraphicFramePr>
            <p:xfrm>
              <a:off x="9630176" y="449210"/>
              <a:ext cx="2282424" cy="44500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8197" r="-101064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108197" r="-101064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208197" r="-10106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308197" r="-10106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408197" r="-10106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508197" r="-10106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618333" r="-10106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706557" r="-10106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806557" r="-10106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906557" r="-10106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1006557" r="-10106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32" t="-1106557" r="-1010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组合 3"/>
          <p:cNvGrpSpPr/>
          <p:nvPr/>
        </p:nvGrpSpPr>
        <p:grpSpPr>
          <a:xfrm>
            <a:off x="7998138" y="2745086"/>
            <a:ext cx="1481070" cy="1031092"/>
            <a:chOff x="7998138" y="2745086"/>
            <a:chExt cx="1481070" cy="1031092"/>
          </a:xfrm>
        </p:grpSpPr>
        <p:sp>
          <p:nvSpPr>
            <p:cNvPr id="28" name="右箭头 27"/>
            <p:cNvSpPr/>
            <p:nvPr/>
          </p:nvSpPr>
          <p:spPr>
            <a:xfrm>
              <a:off x="7998138" y="3362176"/>
              <a:ext cx="1481070" cy="41400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062711" y="2745086"/>
                  <a:ext cx="135192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去掉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bg1"/>
                      </a:solidFill>
                    </a:rPr>
                    <a:t>及与它连接的边</a:t>
                  </a:r>
                </a:p>
                <a:p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711" y="2745086"/>
                  <a:ext cx="1351924" cy="923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72" t="-3289" r="-40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/>
          <p:cNvGrpSpPr/>
          <p:nvPr/>
        </p:nvGrpSpPr>
        <p:grpSpPr>
          <a:xfrm>
            <a:off x="9799033" y="643944"/>
            <a:ext cx="2156137" cy="2028684"/>
            <a:chOff x="9799033" y="643944"/>
            <a:chExt cx="2156137" cy="2028684"/>
          </a:xfrm>
        </p:grpSpPr>
        <p:grpSp>
          <p:nvGrpSpPr>
            <p:cNvPr id="35" name="组合 34"/>
            <p:cNvGrpSpPr/>
            <p:nvPr/>
          </p:nvGrpSpPr>
          <p:grpSpPr>
            <a:xfrm>
              <a:off x="9799033" y="643944"/>
              <a:ext cx="1944710" cy="1996487"/>
              <a:chOff x="9799033" y="643944"/>
              <a:chExt cx="1944710" cy="1996487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9799033" y="643944"/>
                <a:ext cx="19447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1241111" y="2421490"/>
                <a:ext cx="218941" cy="2189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11607439" y="2303296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076197" y="5102610"/>
            <a:ext cx="1836403" cy="1367849"/>
            <a:chOff x="10076197" y="5102610"/>
            <a:chExt cx="1836403" cy="1367849"/>
          </a:xfrm>
        </p:grpSpPr>
        <p:sp>
          <p:nvSpPr>
            <p:cNvPr id="34" name="右箭头 33"/>
            <p:cNvSpPr/>
            <p:nvPr/>
          </p:nvSpPr>
          <p:spPr>
            <a:xfrm rot="5400000">
              <a:off x="9771048" y="5407759"/>
              <a:ext cx="1024299" cy="41400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663707" y="5270130"/>
              <a:ext cx="12488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去掉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度数小于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</a:t>
              </a:r>
              <a:r>
                <a:rPr lang="zh-CN" altLang="en-US" dirty="0">
                  <a:solidFill>
                    <a:schemeClr val="bg1"/>
                  </a:solidFill>
                </a:rPr>
                <a:t>节点及与它连接的边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83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289054"/>
                  </p:ext>
                </p:extLst>
              </p:nvPr>
            </p:nvGraphicFramePr>
            <p:xfrm>
              <a:off x="370266" y="977243"/>
              <a:ext cx="2282424" cy="4079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289054"/>
                  </p:ext>
                </p:extLst>
              </p:nvPr>
            </p:nvGraphicFramePr>
            <p:xfrm>
              <a:off x="370266" y="977243"/>
              <a:ext cx="2282424" cy="4079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8197" r="-101064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08197" r="-10106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208197" r="-10106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308197" r="-10106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408197" r="-10106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516667" r="-10106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606557" r="-10106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706557" r="-10106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806557" r="-10106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906557" r="-10106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2" t="-1006557" r="-10106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组合 1"/>
          <p:cNvGrpSpPr/>
          <p:nvPr/>
        </p:nvGrpSpPr>
        <p:grpSpPr>
          <a:xfrm>
            <a:off x="528034" y="1159099"/>
            <a:ext cx="2175991" cy="3717702"/>
            <a:chOff x="528034" y="1159099"/>
            <a:chExt cx="2175991" cy="371770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034" y="1159099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28034" y="1931831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28034" y="2663781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28034" y="4876801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83347" y="2907392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356294" y="2832196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983346" y="3682300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355396" y="3564146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59827" y="2103433"/>
            <a:ext cx="2240924" cy="1088237"/>
            <a:chOff x="2759827" y="2103433"/>
            <a:chExt cx="2240924" cy="1088237"/>
          </a:xfrm>
        </p:grpSpPr>
        <p:sp>
          <p:nvSpPr>
            <p:cNvPr id="14" name="右箭头 13"/>
            <p:cNvSpPr/>
            <p:nvPr/>
          </p:nvSpPr>
          <p:spPr>
            <a:xfrm>
              <a:off x="3092626" y="2777668"/>
              <a:ext cx="1481070" cy="41400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59827" y="2103433"/>
              <a:ext cx="2240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去掉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度数小于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</a:t>
              </a:r>
              <a:r>
                <a:rPr lang="zh-CN" altLang="en-US" dirty="0">
                  <a:solidFill>
                    <a:schemeClr val="bg1"/>
                  </a:solidFill>
                </a:rPr>
                <a:t>节点及与它连接的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边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8084861"/>
                  </p:ext>
                </p:extLst>
              </p:nvPr>
            </p:nvGraphicFramePr>
            <p:xfrm>
              <a:off x="4895045" y="1623300"/>
              <a:ext cx="2282424" cy="25958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8084861"/>
                  </p:ext>
                </p:extLst>
              </p:nvPr>
            </p:nvGraphicFramePr>
            <p:xfrm>
              <a:off x="4895045" y="1623300"/>
              <a:ext cx="2282424" cy="25958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41212"/>
                    <a:gridCol w="11412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8197" r="-10106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108197" r="-10106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208197" r="-10106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308197" r="-10106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408197" r="-10106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508197" r="-10106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2" t="-608197" r="-10106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组合 8"/>
          <p:cNvGrpSpPr/>
          <p:nvPr/>
        </p:nvGrpSpPr>
        <p:grpSpPr>
          <a:xfrm>
            <a:off x="5047620" y="1839533"/>
            <a:ext cx="2202287" cy="2189408"/>
            <a:chOff x="5047620" y="1839533"/>
            <a:chExt cx="2202287" cy="218940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63902" y="1839533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47620" y="2555197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47620" y="3307724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63902" y="4028941"/>
              <a:ext cx="19447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517062" y="2085119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875886" y="2006583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517061" y="2832196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02176" y="2748154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517061" y="3584722"/>
              <a:ext cx="218941" cy="2189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902176" y="3460017"/>
              <a:ext cx="347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345721" y="4812969"/>
                <a:ext cx="33485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根据定义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是属于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核的，而不是属于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4-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核。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21" y="4812969"/>
                <a:ext cx="334850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639" t="-5660" r="-637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49640"/>
                  </p:ext>
                </p:extLst>
              </p:nvPr>
            </p:nvGraphicFramePr>
            <p:xfrm>
              <a:off x="7830355" y="1973598"/>
              <a:ext cx="4129825" cy="1854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03172"/>
                    <a:gridCol w="302665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核数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节点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549640"/>
                  </p:ext>
                </p:extLst>
              </p:nvPr>
            </p:nvGraphicFramePr>
            <p:xfrm>
              <a:off x="7830355" y="1973598"/>
              <a:ext cx="4129825" cy="1854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103172"/>
                    <a:gridCol w="302665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核数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节点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620" t="-108197" r="-604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620" t="-208197" r="-604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620" t="-308197" r="-604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620" t="-408197" r="-604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6879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62" y="920750"/>
            <a:ext cx="5886450" cy="4838700"/>
          </a:xfrm>
          <a:prstGeom prst="rect">
            <a:avLst/>
          </a:prstGeom>
        </p:spPr>
      </p:pic>
      <p:sp>
        <p:nvSpPr>
          <p:cNvPr id="2" name="流程图: 联系 1"/>
          <p:cNvSpPr/>
          <p:nvPr/>
        </p:nvSpPr>
        <p:spPr>
          <a:xfrm>
            <a:off x="5969000" y="3695700"/>
            <a:ext cx="590550" cy="590550"/>
          </a:xfrm>
          <a:prstGeom prst="flowChartConnector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597400" y="2749550"/>
            <a:ext cx="590550" cy="5905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006850" y="3105150"/>
            <a:ext cx="590550" cy="5905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362356" y="3679825"/>
            <a:ext cx="590550" cy="5905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644806" y="3340100"/>
            <a:ext cx="590550" cy="5905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601928" y="3679825"/>
            <a:ext cx="590550" cy="5905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15125" y="2749550"/>
            <a:ext cx="520231" cy="5202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59265" y="2229319"/>
            <a:ext cx="520231" cy="52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3251220" y="2977798"/>
            <a:ext cx="777386" cy="670160"/>
          </a:xfrm>
          <a:prstGeom prst="triangl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5423794" y="1559159"/>
            <a:ext cx="777386" cy="67016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648325" y="4781551"/>
            <a:ext cx="320675" cy="457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1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003" y="270456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实验设计：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003" y="1329730"/>
            <a:ext cx="8255358" cy="1837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bg1"/>
                </a:solidFill>
              </a:rPr>
              <a:t>NetPHY</a:t>
            </a:r>
            <a:r>
              <a:rPr lang="zh-CN" altLang="en-US" dirty="0" smtClean="0">
                <a:solidFill>
                  <a:schemeClr val="bg1"/>
                </a:solidFill>
              </a:rPr>
              <a:t>：预印本</a:t>
            </a:r>
            <a:r>
              <a:rPr lang="en-US" altLang="zh-CN" dirty="0" smtClean="0">
                <a:solidFill>
                  <a:schemeClr val="bg1"/>
                </a:solidFill>
              </a:rPr>
              <a:t>e-</a:t>
            </a:r>
            <a:r>
              <a:rPr lang="en-US" altLang="zh-CN" dirty="0" err="1" smtClean="0">
                <a:solidFill>
                  <a:schemeClr val="bg1"/>
                </a:solidFill>
              </a:rPr>
              <a:t>printarXiv</a:t>
            </a:r>
            <a:r>
              <a:rPr lang="zh-CN" altLang="zh-CN" dirty="0" smtClean="0">
                <a:solidFill>
                  <a:schemeClr val="bg1"/>
                </a:solidFill>
              </a:rPr>
              <a:t>物理</a:t>
            </a:r>
            <a:r>
              <a:rPr lang="zh-CN" altLang="zh-CN" dirty="0">
                <a:solidFill>
                  <a:schemeClr val="bg1"/>
                </a:solidFill>
              </a:rPr>
              <a:t>领域的论文全文</a:t>
            </a:r>
            <a:r>
              <a:rPr lang="zh-CN" altLang="zh-CN" dirty="0" smtClean="0">
                <a:solidFill>
                  <a:schemeClr val="bg1"/>
                </a:solidFill>
              </a:rPr>
              <a:t>列表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lnSpc>
                <a:spcPts val="35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包括</a:t>
            </a:r>
            <a:r>
              <a:rPr lang="en-US" altLang="zh-CN" dirty="0" smtClean="0">
                <a:solidFill>
                  <a:schemeClr val="bg1"/>
                </a:solidFill>
              </a:rPr>
              <a:t>37154</a:t>
            </a:r>
            <a:r>
              <a:rPr lang="zh-CN" altLang="en-US" dirty="0" smtClean="0">
                <a:solidFill>
                  <a:schemeClr val="bg1"/>
                </a:solidFill>
              </a:rPr>
              <a:t>个节点，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lnSpc>
                <a:spcPts val="35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     231584</a:t>
            </a:r>
            <a:r>
              <a:rPr lang="zh-CN" altLang="en-US" dirty="0" smtClean="0">
                <a:solidFill>
                  <a:schemeClr val="bg1"/>
                </a:solidFill>
              </a:rPr>
              <a:t>条边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lnSpc>
                <a:spcPts val="35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核数分布的幂指数为</a:t>
            </a:r>
            <a:r>
              <a:rPr lang="en-US" altLang="zh-CN" dirty="0" smtClean="0">
                <a:solidFill>
                  <a:schemeClr val="bg1"/>
                </a:solidFill>
              </a:rPr>
              <a:t>1.5093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477" y="9048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数据集：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9285" y="7489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对比的算法：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24" y="1349938"/>
            <a:ext cx="5800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8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582</Words>
  <Application>Microsoft Office PowerPoint</Application>
  <PresentationFormat>宽屏</PresentationFormat>
  <Paragraphs>226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Nexa Light</vt:lpstr>
      <vt:lpstr>等线</vt:lpstr>
      <vt:lpstr>宋体</vt:lpstr>
      <vt:lpstr>微软雅黑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海鸦矣</dc:creator>
  <cp:lastModifiedBy>吴瑶</cp:lastModifiedBy>
  <cp:revision>136</cp:revision>
  <dcterms:created xsi:type="dcterms:W3CDTF">2016-03-09T15:06:39Z</dcterms:created>
  <dcterms:modified xsi:type="dcterms:W3CDTF">2016-06-01T00:23:21Z</dcterms:modified>
</cp:coreProperties>
</file>