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1" r:id="rId2"/>
    <p:sldId id="273" r:id="rId3"/>
    <p:sldId id="264" r:id="rId4"/>
    <p:sldId id="271" r:id="rId5"/>
    <p:sldId id="293" r:id="rId6"/>
    <p:sldId id="294" r:id="rId7"/>
    <p:sldId id="295" r:id="rId8"/>
    <p:sldId id="296" r:id="rId9"/>
    <p:sldId id="299" r:id="rId10"/>
    <p:sldId id="297" r:id="rId11"/>
    <p:sldId id="300" r:id="rId12"/>
    <p:sldId id="301" r:id="rId13"/>
    <p:sldId id="304" r:id="rId14"/>
    <p:sldId id="302" r:id="rId15"/>
  </p:sldIdLst>
  <p:sldSz cx="9144000" cy="5715000" type="screen16x1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-114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038"/>
            <a:ext cx="6858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963"/>
            <a:ext cx="6858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B2DADDD1-7C68-4C55-808D-E10606FA2C6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2016/6/1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C76C84E0-B85D-4248-A6ED-429F7C5B97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B2DADDD1-7C68-4C55-808D-E10606FA2C6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2016/6/1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C76C84E0-B85D-4248-A6ED-429F7C5B97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B2DADDD1-7C68-4C55-808D-E10606FA2C6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2016/6/1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C76C84E0-B85D-4248-A6ED-429F7C5B97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B2DADDD1-7C68-4C55-808D-E10606FA2C6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2016/6/1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C76C84E0-B85D-4248-A6ED-429F7C5B97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B2DADDD1-7C68-4C55-808D-E10606FA2C6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2016/6/1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C76C84E0-B85D-4248-A6ED-429F7C5B97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B2DADDD1-7C68-4C55-808D-E10606FA2C6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2016/6/1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C76C84E0-B85D-4248-A6ED-429F7C5B97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B2DADDD1-7C68-4C55-808D-E10606FA2C6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2016/6/1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C76C84E0-B85D-4248-A6ED-429F7C5B97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04800"/>
            <a:ext cx="7886700" cy="1104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401763"/>
            <a:ext cx="3868737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087563"/>
            <a:ext cx="3868737" cy="3070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1763"/>
            <a:ext cx="38877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788" cy="3070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B2DADDD1-7C68-4C55-808D-E10606FA2C6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2016/6/1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C76C84E0-B85D-4248-A6ED-429F7C5B97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B2DADDD1-7C68-4C55-808D-E10606FA2C6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2016/6/1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C76C84E0-B85D-4248-A6ED-429F7C5B97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B2DADDD1-7C68-4C55-808D-E10606FA2C6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2016/6/1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C76C84E0-B85D-4248-A6ED-429F7C5B97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B2DADDD1-7C68-4C55-808D-E10606FA2C6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2016/6/1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C76C84E0-B85D-4248-A6ED-429F7C5B97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822325"/>
            <a:ext cx="4629150" cy="4062413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B2DADDD1-7C68-4C55-808D-E10606FA2C6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2016/6/1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C76C84E0-B85D-4248-A6ED-429F7C5B97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+mn-lt"/>
                <a:ea typeface="+mn-ea"/>
                <a:sym typeface="微软雅黑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B2DADDD1-7C68-4C55-808D-E10606FA2C6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2016/6/1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+mn-lt"/>
                <a:ea typeface="+mn-ea"/>
                <a:sym typeface="微软雅黑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+mn-lt"/>
                <a:ea typeface="+mn-ea"/>
                <a:sym typeface="微软雅黑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fld id="{C76C84E0-B85D-4248-A6ED-429F7C5B97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3F3F3F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F3F3F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F3F3F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F3F3F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F3F3F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3600" b="1">
          <a:solidFill>
            <a:srgbClr val="3F3F3F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3600" b="1">
          <a:solidFill>
            <a:srgbClr val="3F3F3F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3600" b="1">
          <a:solidFill>
            <a:srgbClr val="3F3F3F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3600" b="1">
          <a:solidFill>
            <a:srgbClr val="3F3F3F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副标题 2"/>
          <p:cNvSpPr>
            <a:spLocks noGrp="1"/>
          </p:cNvSpPr>
          <p:nvPr>
            <p:ph type="subTitle"/>
          </p:nvPr>
        </p:nvSpPr>
        <p:spPr>
          <a:xfrm>
            <a:off x="0" y="857236"/>
            <a:ext cx="9144000" cy="2857520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endParaRPr lang="zh-CN" altLang="en-US" sz="3200" dirty="0" smtClean="0"/>
          </a:p>
          <a:p>
            <a:r>
              <a:rPr lang="en-US" altLang="zh-CN" sz="3200" dirty="0" smtClean="0"/>
              <a:t>Malicious sequential pattern mining for automatic malware detection</a:t>
            </a:r>
          </a:p>
          <a:p>
            <a:endParaRPr lang="en-US" altLang="zh-CN" sz="3200" dirty="0" smtClean="0"/>
          </a:p>
          <a:p>
            <a:r>
              <a:rPr lang="en-US" altLang="zh-CN" sz="2000" dirty="0" smtClean="0"/>
              <a:t>ELSEVIER </a:t>
            </a:r>
          </a:p>
          <a:p>
            <a:r>
              <a:rPr lang="en-US" altLang="zh-CN" sz="2000" dirty="0" smtClean="0"/>
              <a:t>         Expert Systems With Applications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）</a:t>
            </a:r>
            <a:endParaRPr lang="zh-CN" altLang="en-US" sz="2000" dirty="0">
              <a:solidFill>
                <a:srgbClr val="7F7F7F"/>
              </a:solidFill>
            </a:endParaRPr>
          </a:p>
        </p:txBody>
      </p:sp>
      <p:sp>
        <p:nvSpPr>
          <p:cNvPr id="6" name="标题 1"/>
          <p:cNvSpPr/>
          <p:nvPr/>
        </p:nvSpPr>
        <p:spPr>
          <a:xfrm>
            <a:off x="7215207" y="3214690"/>
            <a:ext cx="1438975" cy="201310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000" b="1" dirty="0">
              <a:solidFill>
                <a:srgbClr val="E36C09"/>
              </a:solidFill>
              <a:sym typeface="微软雅黑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1500168" y="3643318"/>
            <a:ext cx="5368065" cy="150019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000" b="1" dirty="0">
              <a:solidFill>
                <a:srgbClr val="E36C09"/>
              </a:solidFill>
              <a:sym typeface="微软雅黑" pitchFamily="34" charset="-122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2571736" y="3286128"/>
            <a:ext cx="6429356" cy="20002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6786580" y="4714889"/>
            <a:ext cx="1438975" cy="370034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E36C09"/>
                </a:solidFill>
                <a:sym typeface="微软雅黑" pitchFamily="34" charset="-122"/>
              </a:rPr>
              <a:t>   田相敏</a:t>
            </a:r>
            <a:endParaRPr lang="zh-CN" altLang="en-US" sz="2000" b="1" dirty="0">
              <a:solidFill>
                <a:srgbClr val="E36C09"/>
              </a:solidFill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71736" y="0"/>
            <a:ext cx="504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eaLnBrk="1" hangingPunct="1"/>
            <a:r>
              <a:rPr lang="en-US" altLang="zh-CN" sz="2000" b="1" dirty="0" smtClean="0">
                <a:solidFill>
                  <a:srgbClr val="E36C09"/>
                </a:solidFill>
                <a:latin typeface="+mn-lt"/>
                <a:ea typeface="+mn-ea"/>
                <a:cs typeface="+mn-cs"/>
                <a:sym typeface="微软雅黑" pitchFamily="34" charset="-122"/>
              </a:rPr>
              <a:t>ANN classifier for malware prediction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428609"/>
            <a:ext cx="5143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i="1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481" name="Picture 1" descr="C:\Users\byy\AppData\Roaming\Tencent\Users\848948789\QQ\WinTemp\RichOle\8AXUL8WCP4BR`A}ZBY(_VH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6"/>
            <a:ext cx="3876675" cy="1643074"/>
          </a:xfrm>
          <a:prstGeom prst="rect">
            <a:avLst/>
          </a:prstGeom>
          <a:noFill/>
        </p:spPr>
      </p:pic>
      <p:pic>
        <p:nvPicPr>
          <p:cNvPr id="20482" name="Picture 2" descr="C:\Users\byy\AppData\Roaming\Tencent\Users\848948789\QQ\WinTemp\RichOle\I6~HNSKZIMFBI4M{RIM3Q[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428608"/>
            <a:ext cx="4248150" cy="3133725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 bwMode="auto">
          <a:xfrm>
            <a:off x="5000628" y="1643054"/>
            <a:ext cx="3571900" cy="1428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000628" y="2500310"/>
            <a:ext cx="3571900" cy="1428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720" y="2500310"/>
            <a:ext cx="2542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 malicious sequential patterns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0" y="3357566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Malware prediction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57290" y="3683675"/>
            <a:ext cx="5429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/>
              <a:t>k-nearest-neighbor       All-Nearest-Neighbor(</a:t>
            </a:r>
            <a:r>
              <a:rPr lang="en-US" altLang="zh-CN" i="1" dirty="0" smtClean="0">
                <a:solidFill>
                  <a:srgbClr val="FF0000"/>
                </a:solidFill>
              </a:rPr>
              <a:t>ANN</a:t>
            </a:r>
            <a:r>
              <a:rPr lang="en-US" altLang="zh-CN" i="1" dirty="0" smtClean="0"/>
              <a:t>)</a:t>
            </a:r>
          </a:p>
          <a:p>
            <a:endParaRPr lang="en-US" altLang="zh-CN" i="1" dirty="0" smtClean="0"/>
          </a:p>
          <a:p>
            <a:pPr algn="r"/>
            <a:r>
              <a:rPr lang="zh-CN" altLang="en-US" i="1" dirty="0" smtClean="0"/>
              <a:t>分类结果好坏取决于</a:t>
            </a:r>
            <a:r>
              <a:rPr lang="en-US" altLang="zh-CN" i="1" dirty="0" smtClean="0"/>
              <a:t>k          </a:t>
            </a:r>
            <a:r>
              <a:rPr lang="zh-CN" altLang="en-US" i="1" dirty="0" smtClean="0"/>
              <a:t>选择与测试样本最相似  的训练样本</a:t>
            </a:r>
            <a:endParaRPr lang="en-US" altLang="zh-CN" i="1" dirty="0" smtClean="0"/>
          </a:p>
          <a:p>
            <a:r>
              <a:rPr lang="en-US" altLang="zh-CN" i="1" dirty="0" smtClean="0"/>
              <a:t>          </a:t>
            </a:r>
          </a:p>
          <a:p>
            <a:endParaRPr lang="en-US" altLang="zh-CN" i="1" dirty="0" smtClean="0"/>
          </a:p>
          <a:p>
            <a:r>
              <a:rPr lang="en-US" altLang="zh-CN" i="1" dirty="0" smtClean="0"/>
              <a:t> 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3357554" y="3857632"/>
            <a:ext cx="50006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5" name="直接箭头连接符 14"/>
          <p:cNvCxnSpPr/>
          <p:nvPr/>
        </p:nvCxnSpPr>
        <p:spPr bwMode="auto">
          <a:xfrm rot="5400000">
            <a:off x="1608117" y="4106871"/>
            <a:ext cx="3571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7" name="直接箭头连接符 16"/>
          <p:cNvCxnSpPr/>
          <p:nvPr/>
        </p:nvCxnSpPr>
        <p:spPr bwMode="auto">
          <a:xfrm rot="5400000">
            <a:off x="4822827" y="4178309"/>
            <a:ext cx="3571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6" name="右箭头 15"/>
          <p:cNvSpPr/>
          <p:nvPr/>
        </p:nvSpPr>
        <p:spPr bwMode="auto">
          <a:xfrm>
            <a:off x="3857620" y="1714492"/>
            <a:ext cx="928694" cy="3571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 descr="C:\Users\byy\AppData\Roaming\Tencent\Users\848948789\QQ\WinTemp\RichOle\NZH091QYL}OX~HWD$_{CNA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429250" cy="1857375"/>
          </a:xfrm>
          <a:prstGeom prst="rect">
            <a:avLst/>
          </a:prstGeom>
          <a:noFill/>
        </p:spPr>
      </p:pic>
      <p:pic>
        <p:nvPicPr>
          <p:cNvPr id="46082" name="Picture 2" descr="C:\Users\byy\AppData\Roaming\Tencent\Users\848948789\QQ\WinTemp\RichOle\}[EZP{6%W(FKG)A$_[E[)W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14492"/>
            <a:ext cx="4357681" cy="3762375"/>
          </a:xfrm>
          <a:prstGeom prst="rect">
            <a:avLst/>
          </a:prstGeom>
          <a:noFill/>
        </p:spPr>
      </p:pic>
      <p:pic>
        <p:nvPicPr>
          <p:cNvPr id="46083" name="Picture 3" descr="C:\Users\byy\AppData\Roaming\Tencent\Users\848948789\QQ\WinTemp\RichOle\KPJ~7IE[V1H5QH$1SK@64S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857368"/>
            <a:ext cx="4214809" cy="36195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 bwMode="auto">
          <a:xfrm>
            <a:off x="2357422" y="714360"/>
            <a:ext cx="2714644" cy="1428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57422" y="1428740"/>
            <a:ext cx="2714644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 descr="C:\Users\byy\AppData\Roaming\Tencent\Users\848948789\QQ\WinTemp\RichOle\}8{4C{VP@8P7GVTMMMRA`@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32"/>
            <a:ext cx="5838825" cy="1504950"/>
          </a:xfrm>
          <a:prstGeom prst="rect">
            <a:avLst/>
          </a:prstGeom>
          <a:noFill/>
        </p:spPr>
      </p:pic>
      <p:pic>
        <p:nvPicPr>
          <p:cNvPr id="49155" name="Picture 3" descr="C:\Users\byy\AppData\Roaming\Tencent\Users\848948789\QQ\WinTemp\RichOle\64HK9NY)F]NHXV{LHK](C2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143120"/>
            <a:ext cx="573405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00046"/>
            <a:ext cx="664373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496" y="214294"/>
            <a:ext cx="1114404" cy="485760"/>
          </a:xfrm>
        </p:spPr>
        <p:txBody>
          <a:bodyPr/>
          <a:lstStyle/>
          <a:p>
            <a:pPr marL="0" indent="0" algn="l" eaLnBrk="1" hangingPunct="1"/>
            <a:r>
              <a:rPr lang="zh-CN" altLang="en-US" sz="2000" dirty="0" smtClean="0">
                <a:solidFill>
                  <a:srgbClr val="E36C09"/>
                </a:solidFill>
                <a:latin typeface="+mn-lt"/>
                <a:ea typeface="+mn-ea"/>
                <a:cs typeface="+mn-cs"/>
                <a:sym typeface="微软雅黑" pitchFamily="34" charset="-122"/>
              </a:rPr>
              <a:t>   结论</a:t>
            </a:r>
            <a:endParaRPr lang="zh-CN" altLang="en-US" sz="2000" dirty="0">
              <a:solidFill>
                <a:srgbClr val="E36C09"/>
              </a:solidFill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3" name="内容占位符 2"/>
          <p:cNvSpPr/>
          <p:nvPr/>
        </p:nvSpPr>
        <p:spPr>
          <a:xfrm>
            <a:off x="857224" y="928674"/>
            <a:ext cx="7300912" cy="442915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>
              <a:buNone/>
            </a:pPr>
            <a:r>
              <a:rPr lang="en-US" altLang="zh-CN" sz="2000" dirty="0" smtClean="0">
                <a:solidFill>
                  <a:srgbClr val="3F3F3F"/>
                </a:solidFill>
              </a:rPr>
              <a:t>1.</a:t>
            </a:r>
            <a:r>
              <a:rPr lang="zh-CN" altLang="en-US" sz="1800" dirty="0" smtClean="0">
                <a:latin typeface="+mn-ea"/>
              </a:rPr>
              <a:t>本文框架只适用于恶意软件探测，不能用于恶意软件分类，也就不能用于分析相同类别恶意软件的共同特征</a:t>
            </a:r>
            <a:endParaRPr lang="en-US" altLang="zh-CN" sz="2000" dirty="0" smtClean="0">
              <a:solidFill>
                <a:srgbClr val="3F3F3F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3F3F3F"/>
                </a:solidFill>
              </a:rPr>
              <a:t>     </a:t>
            </a:r>
            <a:r>
              <a:rPr lang="en-US" altLang="zh-CN" sz="2000" dirty="0" err="1" smtClean="0"/>
              <a:t>Therefore,I</a:t>
            </a:r>
            <a:r>
              <a:rPr lang="en-US" altLang="zh-CN" sz="2000" dirty="0" smtClean="0"/>
              <a:t> can extend the framework to predict </a:t>
            </a:r>
            <a:r>
              <a:rPr lang="en-US" altLang="zh-CN" sz="2000" dirty="0" smtClean="0">
                <a:solidFill>
                  <a:srgbClr val="FF0000"/>
                </a:solidFill>
              </a:rPr>
              <a:t>different types </a:t>
            </a:r>
            <a:r>
              <a:rPr lang="en-US" altLang="zh-CN" sz="2000" dirty="0" smtClean="0"/>
              <a:t>of malware.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ANN classifier </a:t>
            </a:r>
            <a:r>
              <a:rPr lang="zh-CN" altLang="en-US" sz="1800" dirty="0" smtClean="0">
                <a:latin typeface="+mn-ea"/>
              </a:rPr>
              <a:t>在对新实例进行分类时需要成本比较高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/>
              <a:t>     combining some strategies such as </a:t>
            </a:r>
            <a:r>
              <a:rPr lang="en-US" altLang="zh-CN" sz="2000" dirty="0" smtClean="0">
                <a:solidFill>
                  <a:srgbClr val="FF0000"/>
                </a:solidFill>
              </a:rPr>
              <a:t>data reduction </a:t>
            </a:r>
            <a:r>
              <a:rPr lang="en-US" altLang="zh-CN" sz="2000" dirty="0" smtClean="0"/>
              <a:t>in order to enhance the classification </a:t>
            </a:r>
            <a:r>
              <a:rPr lang="en-US" altLang="zh-CN" sz="2000" dirty="0" smtClean="0">
                <a:solidFill>
                  <a:srgbClr val="FF0000"/>
                </a:solidFill>
              </a:rPr>
              <a:t>efficiency</a:t>
            </a:r>
            <a:r>
              <a:rPr lang="en-US" altLang="zh-CN" sz="2000" dirty="0" smtClean="0"/>
              <a:t>. </a:t>
            </a:r>
            <a:endParaRPr lang="en-US" altLang="zh-CN" sz="2000" dirty="0" smtClean="0">
              <a:solidFill>
                <a:srgbClr val="3F3F3F"/>
              </a:solidFill>
            </a:endParaRPr>
          </a:p>
          <a:p>
            <a:pPr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x-none" sz="36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组合 11"/>
          <p:cNvGrpSpPr/>
          <p:nvPr/>
        </p:nvGrpSpPr>
        <p:grpSpPr>
          <a:xfrm>
            <a:off x="214282" y="285732"/>
            <a:ext cx="2751137" cy="619125"/>
            <a:chOff x="0" y="0"/>
            <a:chExt cx="1951812" cy="741586"/>
          </a:xfrm>
        </p:grpSpPr>
        <p:sp>
          <p:nvSpPr>
            <p:cNvPr id="3078" name="标题 1"/>
            <p:cNvSpPr/>
            <p:nvPr/>
          </p:nvSpPr>
          <p:spPr>
            <a:xfrm>
              <a:off x="930922" y="298360"/>
              <a:ext cx="1020890" cy="4432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 smtClean="0">
                  <a:solidFill>
                    <a:srgbClr val="E36C09"/>
                  </a:solidFill>
                  <a:sym typeface="微软雅黑" pitchFamily="34" charset="-122"/>
                </a:rPr>
                <a:t>研究背景</a:t>
              </a:r>
              <a:endParaRPr lang="zh-CN" altLang="en-US" sz="2000" b="1" dirty="0">
                <a:solidFill>
                  <a:srgbClr val="E36C09"/>
                </a:solidFill>
                <a:sym typeface="微软雅黑" pitchFamily="34" charset="-122"/>
              </a:endParaRPr>
            </a:p>
          </p:txBody>
        </p:sp>
        <p:sp>
          <p:nvSpPr>
            <p:cNvPr id="3079" name="标题 1"/>
            <p:cNvSpPr/>
            <p:nvPr/>
          </p:nvSpPr>
          <p:spPr>
            <a:xfrm>
              <a:off x="0" y="0"/>
              <a:ext cx="1073294" cy="6512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4800" b="1" dirty="0">
                  <a:solidFill>
                    <a:srgbClr val="E36C09"/>
                  </a:solidFill>
                </a:rPr>
                <a:t>目录</a:t>
              </a:r>
              <a:endParaRPr lang="zh-CN" altLang="en-US" sz="4400" b="1" dirty="0">
                <a:solidFill>
                  <a:srgbClr val="E36C09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5786" y="1000113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 smtClean="0"/>
          </a:p>
          <a:p>
            <a:r>
              <a:rPr lang="en-US" altLang="zh-CN" dirty="0" smtClean="0"/>
              <a:t>    </a:t>
            </a:r>
            <a:r>
              <a:rPr lang="en-US" altLang="zh-CN" sz="2000" dirty="0" smtClean="0"/>
              <a:t>Malware(</a:t>
            </a:r>
            <a:r>
              <a:rPr lang="en-US" altLang="zh-CN" sz="2000" dirty="0" err="1" smtClean="0"/>
              <a:t>virus,worm,trojan</a:t>
            </a:r>
            <a:r>
              <a:rPr lang="en-US" altLang="zh-CN" sz="2000" dirty="0" smtClean="0"/>
              <a:t>),short for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malicious </a:t>
            </a:r>
            <a:r>
              <a:rPr lang="en-US" altLang="zh-CN" sz="2000" b="1" i="1" dirty="0" err="1" smtClean="0">
                <a:solidFill>
                  <a:srgbClr val="FF0000"/>
                </a:solidFill>
              </a:rPr>
              <a:t>software</a:t>
            </a:r>
            <a:r>
              <a:rPr lang="en-US" altLang="zh-CN" sz="2000" b="1" i="1" dirty="0" err="1" smtClean="0"/>
              <a:t>.</a:t>
            </a:r>
            <a:r>
              <a:rPr lang="en-US" altLang="zh-CN" sz="2000" dirty="0" err="1" smtClean="0"/>
              <a:t>Due</a:t>
            </a:r>
            <a:r>
              <a:rPr lang="en-US" altLang="zh-CN" sz="2000" dirty="0" smtClean="0"/>
              <a:t> to the rapid development of information </a:t>
            </a:r>
            <a:r>
              <a:rPr lang="en-US" altLang="zh-CN" sz="2000" dirty="0" err="1" smtClean="0"/>
              <a:t>technology,malware</a:t>
            </a:r>
            <a:r>
              <a:rPr lang="en-US" altLang="zh-CN" sz="2000" dirty="0" smtClean="0"/>
              <a:t> has posed a serious threat to </a:t>
            </a:r>
            <a:r>
              <a:rPr lang="en-US" altLang="zh-CN" sz="2000" dirty="0" smtClean="0">
                <a:solidFill>
                  <a:srgbClr val="7030A0"/>
                </a:solidFill>
              </a:rPr>
              <a:t>networks</a:t>
            </a:r>
            <a:r>
              <a:rPr lang="en-US" altLang="zh-CN" sz="2000" dirty="0" smtClean="0"/>
              <a:t> as well as </a:t>
            </a:r>
            <a:r>
              <a:rPr lang="en-US" altLang="zh-CN" sz="2000" dirty="0" smtClean="0">
                <a:solidFill>
                  <a:srgbClr val="7030A0"/>
                </a:solidFill>
              </a:rPr>
              <a:t>computer systems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 smtClean="0"/>
          </a:p>
          <a:p>
            <a:r>
              <a:rPr lang="zh-CN" altLang="en-US" dirty="0" smtClean="0">
                <a:latin typeface="+mn-ea"/>
                <a:ea typeface="+mn-ea"/>
                <a:cs typeface="+mn-cs"/>
              </a:rPr>
              <a:t>    例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r>
              <a:rPr lang="zh-CN" altLang="en-US" dirty="0" smtClean="0">
                <a:latin typeface="+mn-ea"/>
                <a:ea typeface="+mn-ea"/>
                <a:cs typeface="+mn-cs"/>
              </a:rPr>
              <a:t>蠕虫通过利用同类部署软件库的漏洞日益威胁到主机和服务</a:t>
            </a:r>
            <a:endParaRPr lang="en-US" altLang="zh-CN" dirty="0" smtClean="0">
              <a:latin typeface="+mn-ea"/>
              <a:ea typeface="+mn-ea"/>
              <a:cs typeface="+mn-cs"/>
            </a:endParaRP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zh-CN" altLang="en-US" dirty="0" smtClean="0">
                <a:latin typeface="+mn-ea"/>
                <a:ea typeface="+mn-ea"/>
                <a:cs typeface="+mn-cs"/>
              </a:rPr>
              <a:t>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zh-CN" altLang="en-US" dirty="0" smtClean="0">
                <a:latin typeface="+mn-ea"/>
                <a:ea typeface="+mn-ea"/>
                <a:cs typeface="+mn-cs"/>
              </a:rPr>
              <a:t>网上交易应用中，木马通过钓鱼网站窃取网上用户的敏感信息</a:t>
            </a:r>
            <a:endParaRPr lang="en-US" altLang="zh-CN" dirty="0" smtClean="0">
              <a:latin typeface="+mn-ea"/>
              <a:ea typeface="+mn-ea"/>
              <a:cs typeface="+mn-cs"/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    </a:t>
            </a:r>
            <a:r>
              <a:rPr lang="zh-CN" altLang="en-US" dirty="0" smtClean="0">
                <a:latin typeface="+mn-ea"/>
                <a:ea typeface="+mn-ea"/>
                <a:cs typeface="+mn-cs"/>
              </a:rPr>
              <a:t>由于恶意软件导致的巨大损失和不利影响，为了保护合法用户免受</a:t>
            </a:r>
            <a:endParaRPr lang="en-US" altLang="zh-CN" dirty="0" smtClean="0">
              <a:latin typeface="+mn-ea"/>
              <a:ea typeface="+mn-ea"/>
              <a:cs typeface="+mn-cs"/>
            </a:endParaRPr>
          </a:p>
          <a:p>
            <a:r>
              <a:rPr lang="zh-CN" altLang="en-US" dirty="0" smtClean="0">
                <a:latin typeface="+mn-ea"/>
                <a:ea typeface="+mn-ea"/>
                <a:cs typeface="+mn-cs"/>
              </a:rPr>
              <a:t>攻击，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恶意软件探测</a:t>
            </a:r>
            <a:r>
              <a:rPr lang="zh-CN" altLang="en-US" dirty="0" smtClean="0">
                <a:latin typeface="+mn-ea"/>
                <a:ea typeface="+mn-ea"/>
                <a:cs typeface="+mn-cs"/>
              </a:rPr>
              <a:t>成了网络安全主题之一</a:t>
            </a:r>
            <a:endParaRPr lang="en-US" altLang="zh-CN" dirty="0" smtClean="0">
              <a:latin typeface="+mn-ea"/>
              <a:ea typeface="+mn-ea"/>
              <a:cs typeface="+mn-cs"/>
            </a:endParaRP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714348" y="928674"/>
            <a:ext cx="7318375" cy="3819523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en-US" altLang="zh-CN" sz="2000" dirty="0" smtClean="0"/>
              <a:t>anti-malware software products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signature-based</a:t>
            </a:r>
            <a:r>
              <a:rPr lang="en-US" altLang="zh-CN" sz="2000" dirty="0" smtClean="0"/>
              <a:t> method</a:t>
            </a:r>
          </a:p>
          <a:p>
            <a:pPr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原理</a:t>
            </a:r>
            <a:r>
              <a:rPr lang="zh-CN" altLang="en-US" sz="2000" dirty="0" smtClean="0"/>
              <a:t>：（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1800" dirty="0" smtClean="0">
                <a:latin typeface="+mn-ea"/>
              </a:rPr>
              <a:t>从已知恶意软件中提取独特的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鲜明特征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zh-CN" altLang="en-US" sz="1800" dirty="0" smtClean="0">
                <a:latin typeface="+mn-ea"/>
              </a:rPr>
              <a:t>如果一个可执行文件的特征与提取特征相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匹配</a:t>
            </a:r>
            <a:r>
              <a:rPr lang="zh-CN" altLang="en-US" sz="1800" dirty="0" smtClean="0">
                <a:latin typeface="+mn-ea"/>
              </a:rPr>
              <a:t>，则将其认为成恶意文件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优点</a:t>
            </a:r>
            <a:r>
              <a:rPr lang="zh-CN" altLang="en-US" sz="2000" dirty="0" smtClean="0"/>
              <a:t>：</a:t>
            </a:r>
            <a:r>
              <a:rPr lang="zh-CN" altLang="en-US" sz="1800" dirty="0" smtClean="0">
                <a:latin typeface="+mn-ea"/>
              </a:rPr>
              <a:t>简单、快速、低错误率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缺点</a:t>
            </a:r>
            <a:r>
              <a:rPr lang="zh-CN" altLang="en-US" sz="2000" dirty="0" smtClean="0"/>
              <a:t>：</a:t>
            </a:r>
            <a:r>
              <a:rPr lang="en-US" altLang="zh-CN" sz="1800" dirty="0" smtClean="0">
                <a:latin typeface="+mn-ea"/>
              </a:rPr>
              <a:t>1.</a:t>
            </a:r>
            <a:r>
              <a:rPr lang="zh-CN" altLang="en-US" sz="1800" dirty="0" smtClean="0">
                <a:latin typeface="+mn-ea"/>
              </a:rPr>
              <a:t>局限于识别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已知</a:t>
            </a:r>
            <a:r>
              <a:rPr lang="zh-CN" altLang="en-US" sz="1800" dirty="0" smtClean="0">
                <a:latin typeface="+mn-ea"/>
              </a:rPr>
              <a:t>的恶意软件   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2.</a:t>
            </a:r>
            <a:r>
              <a:rPr lang="zh-CN" altLang="en-US" sz="1800" dirty="0" smtClean="0">
                <a:latin typeface="+mn-ea"/>
              </a:rPr>
              <a:t>特征提取是个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困难</a:t>
            </a:r>
            <a:r>
              <a:rPr lang="zh-CN" altLang="en-US" sz="1800" dirty="0" smtClean="0">
                <a:latin typeface="+mn-ea"/>
              </a:rPr>
              <a:t>的工作，需要大量时间、金钱和更重要的专业知识   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3.</a:t>
            </a:r>
            <a:r>
              <a:rPr lang="zh-CN" altLang="en-US" sz="1800" dirty="0" smtClean="0">
                <a:latin typeface="+mn-ea"/>
              </a:rPr>
              <a:t>基于特征的方法局限于探测已知的恶意软件，对探测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新</a:t>
            </a:r>
            <a:r>
              <a:rPr lang="zh-CN" altLang="en-US" sz="1800" dirty="0" smtClean="0">
                <a:latin typeface="+mn-ea"/>
              </a:rPr>
              <a:t>的恶意软件来说是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不可靠</a:t>
            </a:r>
            <a:r>
              <a:rPr lang="zh-CN" altLang="en-US" sz="1800" dirty="0" smtClean="0">
                <a:latin typeface="+mn-ea"/>
              </a:rPr>
              <a:t>的，也不是有效的   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4.</a:t>
            </a:r>
            <a:r>
              <a:rPr lang="zh-CN" altLang="en-US" sz="1800" dirty="0" smtClean="0">
                <a:latin typeface="+mn-ea"/>
              </a:rPr>
              <a:t>代码混淆技术能够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躲避</a:t>
            </a:r>
            <a:r>
              <a:rPr lang="zh-CN" altLang="en-US" sz="1800" dirty="0" smtClean="0">
                <a:latin typeface="+mn-ea"/>
              </a:rPr>
              <a:t>这些基于特征方法的探测    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5.</a:t>
            </a:r>
            <a:r>
              <a:rPr lang="zh-CN" altLang="en-US" sz="1800" dirty="0" smtClean="0">
                <a:latin typeface="+mn-ea"/>
              </a:rPr>
              <a:t>今天的恶意软件样本被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高速</a:t>
            </a:r>
            <a:r>
              <a:rPr lang="zh-CN" altLang="en-US" sz="1800" dirty="0" smtClean="0">
                <a:latin typeface="+mn-ea"/>
              </a:rPr>
              <a:t>创建</a:t>
            </a:r>
            <a:r>
              <a:rPr lang="en-US" altLang="zh-CN" sz="1800" dirty="0" smtClean="0">
                <a:latin typeface="+mn-ea"/>
              </a:rPr>
              <a:t>(thousands per day)</a:t>
            </a:r>
          </a:p>
          <a:p>
            <a:pPr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x-none" sz="2800" dirty="0">
              <a:solidFill>
                <a:srgbClr val="3F3F3F"/>
              </a:solidFill>
            </a:endParaRPr>
          </a:p>
        </p:txBody>
      </p:sp>
      <p:sp>
        <p:nvSpPr>
          <p:cNvPr id="4100" name="任意多边形 57"/>
          <p:cNvSpPr/>
          <p:nvPr/>
        </p:nvSpPr>
        <p:spPr>
          <a:xfrm>
            <a:off x="7340600" y="4194175"/>
            <a:ext cx="611188" cy="488950"/>
          </a:xfrm>
          <a:custGeom>
            <a:avLst/>
            <a:gdLst>
              <a:gd name="txL" fmla="*/ 0 w 2010554"/>
              <a:gd name="txT" fmla="*/ 0 h 1933575"/>
              <a:gd name="txR" fmla="*/ 2010554 w 2010554"/>
              <a:gd name="txB" fmla="*/ 1933575 h 1933575"/>
            </a:gdLst>
            <a:ahLst/>
            <a:cxnLst>
              <a:cxn ang="0">
                <a:pos x="159227" y="195211"/>
              </a:cxn>
              <a:cxn ang="0">
                <a:pos x="197448" y="218334"/>
              </a:cxn>
              <a:cxn ang="0">
                <a:pos x="159227" y="246274"/>
              </a:cxn>
              <a:cxn ang="0">
                <a:pos x="159227" y="195211"/>
              </a:cxn>
              <a:cxn ang="0">
                <a:pos x="124481" y="165344"/>
              </a:cxn>
              <a:cxn ang="0">
                <a:pos x="124481" y="329130"/>
              </a:cxn>
              <a:cxn ang="0">
                <a:pos x="159227" y="330094"/>
              </a:cxn>
              <a:cxn ang="0">
                <a:pos x="159227" y="272287"/>
              </a:cxn>
              <a:cxn ang="0">
                <a:pos x="240301" y="216407"/>
              </a:cxn>
              <a:cxn ang="0">
                <a:pos x="189340" y="165344"/>
              </a:cxn>
              <a:cxn ang="0">
                <a:pos x="124481" y="165344"/>
              </a:cxn>
              <a:cxn ang="0">
                <a:pos x="406158" y="148935"/>
              </a:cxn>
              <a:cxn ang="0">
                <a:pos x="406158" y="211915"/>
              </a:cxn>
              <a:cxn ang="0">
                <a:pos x="484033" y="211015"/>
              </a:cxn>
              <a:cxn ang="0">
                <a:pos x="406158" y="148935"/>
              </a:cxn>
              <a:cxn ang="0">
                <a:pos x="365058" y="130940"/>
              </a:cxn>
              <a:cxn ang="0">
                <a:pos x="568397" y="130940"/>
              </a:cxn>
              <a:cxn ang="0">
                <a:pos x="568397" y="394558"/>
              </a:cxn>
              <a:cxn ang="0">
                <a:pos x="362895" y="394558"/>
              </a:cxn>
              <a:cxn ang="0">
                <a:pos x="363976" y="367566"/>
              </a:cxn>
              <a:cxn ang="0">
                <a:pos x="504583" y="367566"/>
              </a:cxn>
              <a:cxn ang="0">
                <a:pos x="504583" y="345073"/>
              </a:cxn>
              <a:cxn ang="0">
                <a:pos x="363976" y="345073"/>
              </a:cxn>
              <a:cxn ang="0">
                <a:pos x="363976" y="324380"/>
              </a:cxn>
              <a:cxn ang="0">
                <a:pos x="504583" y="324380"/>
              </a:cxn>
              <a:cxn ang="0">
                <a:pos x="504583" y="301887"/>
              </a:cxn>
              <a:cxn ang="0">
                <a:pos x="363976" y="301887"/>
              </a:cxn>
              <a:cxn ang="0">
                <a:pos x="363976" y="278494"/>
              </a:cxn>
              <a:cxn ang="0">
                <a:pos x="473217" y="222712"/>
              </a:cxn>
              <a:cxn ang="0">
                <a:pos x="393179" y="222712"/>
              </a:cxn>
              <a:cxn ang="0">
                <a:pos x="393179" y="154333"/>
              </a:cxn>
              <a:cxn ang="0">
                <a:pos x="365058" y="165129"/>
              </a:cxn>
              <a:cxn ang="0">
                <a:pos x="365058" y="130940"/>
              </a:cxn>
              <a:cxn ang="0">
                <a:pos x="366906" y="94297"/>
              </a:cxn>
              <a:cxn ang="0">
                <a:pos x="589281" y="94297"/>
              </a:cxn>
              <a:cxn ang="0">
                <a:pos x="611182" y="111114"/>
              </a:cxn>
              <a:cxn ang="0">
                <a:pos x="611182" y="340940"/>
              </a:cxn>
              <a:cxn ang="0">
                <a:pos x="587596" y="340940"/>
              </a:cxn>
              <a:cxn ang="0">
                <a:pos x="587596" y="115318"/>
              </a:cxn>
              <a:cxn ang="0">
                <a:pos x="366906" y="115318"/>
              </a:cxn>
              <a:cxn ang="0">
                <a:pos x="366906" y="94297"/>
              </a:cxn>
              <a:cxn ang="0">
                <a:pos x="353251" y="0"/>
              </a:cxn>
              <a:cxn ang="0">
                <a:pos x="353251" y="488950"/>
              </a:cxn>
              <a:cxn ang="0">
                <a:pos x="0" y="435960"/>
              </a:cxn>
              <a:cxn ang="0">
                <a:pos x="0" y="45764"/>
              </a:cxn>
              <a:cxn ang="0">
                <a:pos x="353251" y="0"/>
              </a:cxn>
            </a:cxnLst>
            <a:rect l="txL" t="txT" r="txR" b="txB"/>
            <a:pathLst>
              <a:path w="2010554" h="1933575">
                <a:moveTo>
                  <a:pt x="523791" y="771970"/>
                </a:moveTo>
                <a:cubicBezTo>
                  <a:pt x="588561" y="768160"/>
                  <a:pt x="647634" y="776635"/>
                  <a:pt x="649521" y="863410"/>
                </a:cubicBezTo>
                <a:cubicBezTo>
                  <a:pt x="651408" y="950185"/>
                  <a:pt x="602733" y="971252"/>
                  <a:pt x="523791" y="973900"/>
                </a:cubicBezTo>
                <a:lnTo>
                  <a:pt x="523791" y="771970"/>
                </a:lnTo>
                <a:close/>
                <a:moveTo>
                  <a:pt x="409490" y="653861"/>
                </a:moveTo>
                <a:lnTo>
                  <a:pt x="409490" y="1301561"/>
                </a:lnTo>
                <a:lnTo>
                  <a:pt x="523790" y="1305371"/>
                </a:lnTo>
                <a:lnTo>
                  <a:pt x="523790" y="1076771"/>
                </a:lnTo>
                <a:cubicBezTo>
                  <a:pt x="635550" y="1089744"/>
                  <a:pt x="790181" y="1043988"/>
                  <a:pt x="790490" y="855791"/>
                </a:cubicBezTo>
                <a:cubicBezTo>
                  <a:pt x="787950" y="693231"/>
                  <a:pt x="686350" y="652591"/>
                  <a:pt x="622850" y="653861"/>
                </a:cubicBezTo>
                <a:lnTo>
                  <a:pt x="409490" y="653861"/>
                </a:lnTo>
                <a:close/>
                <a:moveTo>
                  <a:pt x="1336091" y="588970"/>
                </a:moveTo>
                <a:lnTo>
                  <a:pt x="1336091" y="838028"/>
                </a:lnTo>
                <a:lnTo>
                  <a:pt x="1592266" y="834470"/>
                </a:lnTo>
                <a:cubicBezTo>
                  <a:pt x="1567360" y="695709"/>
                  <a:pt x="1457063" y="613876"/>
                  <a:pt x="1336091" y="588970"/>
                </a:cubicBezTo>
                <a:close/>
                <a:moveTo>
                  <a:pt x="1200888" y="517809"/>
                </a:moveTo>
                <a:lnTo>
                  <a:pt x="1869788" y="517809"/>
                </a:lnTo>
                <a:lnTo>
                  <a:pt x="1869788" y="1560296"/>
                </a:lnTo>
                <a:lnTo>
                  <a:pt x="1193772" y="1560296"/>
                </a:lnTo>
                <a:lnTo>
                  <a:pt x="1197330" y="1453557"/>
                </a:lnTo>
                <a:lnTo>
                  <a:pt x="1659867" y="1453557"/>
                </a:lnTo>
                <a:lnTo>
                  <a:pt x="1659867" y="1364608"/>
                </a:lnTo>
                <a:lnTo>
                  <a:pt x="1197330" y="1364608"/>
                </a:lnTo>
                <a:lnTo>
                  <a:pt x="1197330" y="1282774"/>
                </a:lnTo>
                <a:lnTo>
                  <a:pt x="1659867" y="1282774"/>
                </a:lnTo>
                <a:lnTo>
                  <a:pt x="1659867" y="1193825"/>
                </a:lnTo>
                <a:lnTo>
                  <a:pt x="1197330" y="1193825"/>
                </a:lnTo>
                <a:lnTo>
                  <a:pt x="1197330" y="1101317"/>
                </a:lnTo>
                <a:cubicBezTo>
                  <a:pt x="1324231" y="1138083"/>
                  <a:pt x="1515176" y="1103689"/>
                  <a:pt x="1556686" y="880723"/>
                </a:cubicBezTo>
                <a:lnTo>
                  <a:pt x="1293396" y="880723"/>
                </a:lnTo>
                <a:lnTo>
                  <a:pt x="1293396" y="610317"/>
                </a:lnTo>
                <a:lnTo>
                  <a:pt x="1200888" y="653012"/>
                </a:lnTo>
                <a:lnTo>
                  <a:pt x="1200888" y="517809"/>
                </a:lnTo>
                <a:close/>
                <a:moveTo>
                  <a:pt x="1206969" y="372902"/>
                </a:moveTo>
                <a:lnTo>
                  <a:pt x="1938489" y="372902"/>
                </a:lnTo>
                <a:cubicBezTo>
                  <a:pt x="1984671" y="372902"/>
                  <a:pt x="2011424" y="406563"/>
                  <a:pt x="2010533" y="439404"/>
                </a:cubicBezTo>
                <a:lnTo>
                  <a:pt x="2010533" y="1348262"/>
                </a:lnTo>
                <a:lnTo>
                  <a:pt x="1932947" y="1348262"/>
                </a:lnTo>
                <a:lnTo>
                  <a:pt x="1932947" y="456030"/>
                </a:lnTo>
                <a:lnTo>
                  <a:pt x="1206969" y="456030"/>
                </a:lnTo>
                <a:lnTo>
                  <a:pt x="1206969" y="372902"/>
                </a:lnTo>
                <a:close/>
                <a:moveTo>
                  <a:pt x="1162050" y="0"/>
                </a:moveTo>
                <a:lnTo>
                  <a:pt x="1162050" y="1933575"/>
                </a:lnTo>
                <a:lnTo>
                  <a:pt x="0" y="1724025"/>
                </a:lnTo>
                <a:lnTo>
                  <a:pt x="0" y="180975"/>
                </a:lnTo>
                <a:lnTo>
                  <a:pt x="1162050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254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3" name="标题 1"/>
          <p:cNvSpPr/>
          <p:nvPr/>
        </p:nvSpPr>
        <p:spPr>
          <a:xfrm>
            <a:off x="0" y="0"/>
            <a:ext cx="1445526" cy="3690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E36C09"/>
                </a:solidFill>
                <a:sym typeface="微软雅黑" pitchFamily="34" charset="-122"/>
              </a:rPr>
              <a:t>相关工作</a:t>
            </a:r>
            <a:endParaRPr lang="zh-CN" altLang="en-US" sz="2000" b="1" dirty="0">
              <a:solidFill>
                <a:srgbClr val="E36C09"/>
              </a:solidFill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内容占位符 2"/>
          <p:cNvSpPr/>
          <p:nvPr/>
        </p:nvSpPr>
        <p:spPr>
          <a:xfrm>
            <a:off x="857224" y="571484"/>
            <a:ext cx="7772428" cy="46434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>
              <a:buNone/>
            </a:pPr>
            <a:r>
              <a:rPr lang="en-US" altLang="zh-CN" sz="2000" dirty="0" smtClean="0"/>
              <a:t>heuristic-based detection method</a:t>
            </a:r>
            <a:r>
              <a:rPr lang="zh-CN" altLang="en-US" sz="2000" dirty="0" smtClean="0"/>
              <a:t>（</a:t>
            </a:r>
            <a:r>
              <a:rPr lang="zh-CN" altLang="en-US" sz="1800" dirty="0" smtClean="0">
                <a:latin typeface="+mn-ea"/>
              </a:rPr>
              <a:t>智能恶意软件探测</a:t>
            </a:r>
            <a:r>
              <a:rPr lang="zh-CN" altLang="en-US" sz="2000" dirty="0" smtClean="0"/>
              <a:t>）</a:t>
            </a:r>
          </a:p>
          <a:p>
            <a:pPr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data mining </a:t>
            </a:r>
            <a:r>
              <a:rPr lang="en-US" altLang="zh-CN" sz="2000" dirty="0" smtClean="0"/>
              <a:t>as well as </a:t>
            </a:r>
            <a:r>
              <a:rPr lang="en-US" altLang="zh-CN" sz="2000" dirty="0" smtClean="0">
                <a:solidFill>
                  <a:srgbClr val="FF0000"/>
                </a:solidFill>
              </a:rPr>
              <a:t>machine learning techniques</a:t>
            </a:r>
          </a:p>
          <a:p>
            <a:pPr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目的</a:t>
            </a:r>
            <a:r>
              <a:rPr lang="zh-CN" altLang="en-US" sz="2000" dirty="0" smtClean="0">
                <a:solidFill>
                  <a:srgbClr val="3F3F3F"/>
                </a:solidFill>
              </a:rPr>
              <a:t>：</a:t>
            </a:r>
            <a:r>
              <a:rPr lang="zh-CN" altLang="en-US" sz="1800" dirty="0" smtClean="0">
                <a:latin typeface="+mn-ea"/>
              </a:rPr>
              <a:t>挖掘能够捕获恶意软件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特有性质</a:t>
            </a:r>
            <a:r>
              <a:rPr lang="zh-CN" altLang="en-US" sz="1800" dirty="0" smtClean="0">
                <a:latin typeface="+mn-ea"/>
              </a:rPr>
              <a:t>的特定序列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原理</a:t>
            </a:r>
            <a:r>
              <a:rPr lang="zh-CN" altLang="en-US" sz="2000" dirty="0" smtClean="0">
                <a:solidFill>
                  <a:srgbClr val="3F3F3F"/>
                </a:solidFill>
              </a:rPr>
              <a:t>：</a:t>
            </a:r>
            <a:r>
              <a:rPr lang="en-US" altLang="zh-CN" sz="1800" dirty="0" smtClean="0">
                <a:latin typeface="+mn-ea"/>
              </a:rPr>
              <a:t>1.</a:t>
            </a:r>
            <a:r>
              <a:rPr lang="zh-CN" altLang="en-US" sz="1800" dirty="0" smtClean="0">
                <a:latin typeface="+mn-ea"/>
              </a:rPr>
              <a:t>通过静态和动态分析从恶意软件样本中提取能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代表</a:t>
            </a:r>
            <a:r>
              <a:rPr lang="zh-CN" altLang="en-US" sz="1800" dirty="0" smtClean="0">
                <a:latin typeface="+mn-ea"/>
              </a:rPr>
              <a:t>该文件的特性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2.</a:t>
            </a:r>
            <a:r>
              <a:rPr lang="zh-CN" altLang="en-US" sz="1800" dirty="0" smtClean="0">
                <a:latin typeface="+mn-ea"/>
              </a:rPr>
              <a:t>基于提取的特性，应用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分类</a:t>
            </a:r>
            <a:r>
              <a:rPr lang="zh-CN" altLang="en-US" sz="1800" dirty="0" smtClean="0">
                <a:latin typeface="+mn-ea"/>
              </a:rPr>
              <a:t>技术自动辨别恶意软件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缺点</a:t>
            </a:r>
            <a:r>
              <a:rPr lang="zh-CN" altLang="en-US" sz="2000" dirty="0" smtClean="0">
                <a:solidFill>
                  <a:srgbClr val="3F3F3F"/>
                </a:solidFill>
              </a:rPr>
              <a:t>：</a:t>
            </a:r>
            <a:r>
              <a:rPr lang="zh-CN" altLang="en-US" sz="1800" dirty="0" smtClean="0">
                <a:latin typeface="+mn-ea"/>
              </a:rPr>
              <a:t>尽管探测结果令人满意，但是其没有考虑到特征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排序</a:t>
            </a:r>
            <a:r>
              <a:rPr lang="zh-CN" altLang="en-US" sz="1800" dirty="0" smtClean="0">
                <a:latin typeface="+mn-ea"/>
              </a:rPr>
              <a:t>，因此不能挖掘出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显著</a:t>
            </a:r>
            <a:r>
              <a:rPr lang="zh-CN" altLang="en-US" sz="1800" dirty="0" smtClean="0">
                <a:latin typeface="+mn-ea"/>
              </a:rPr>
              <a:t>区分恶意软件和良性软件的序列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本文研究</a:t>
            </a:r>
            <a:r>
              <a:rPr lang="zh-CN" altLang="en-US" sz="2000" dirty="0" smtClean="0">
                <a:solidFill>
                  <a:srgbClr val="3F3F3F"/>
                </a:solidFill>
              </a:rPr>
              <a:t>：</a:t>
            </a:r>
            <a:r>
              <a:rPr lang="zh-CN" altLang="en-US" sz="1800" dirty="0" smtClean="0">
                <a:latin typeface="+mn-ea"/>
              </a:rPr>
              <a:t>基于提取出的指令序列（</a:t>
            </a:r>
            <a:r>
              <a:rPr lang="en-US" altLang="zh-CN" sz="1800" dirty="0" smtClean="0">
                <a:latin typeface="+mn-ea"/>
              </a:rPr>
              <a:t>machine instructions</a:t>
            </a:r>
            <a:r>
              <a:rPr lang="zh-CN" altLang="en-US" sz="1800" dirty="0" smtClean="0">
                <a:latin typeface="+mn-ea"/>
              </a:rPr>
              <a:t>），应用有效序列模式挖掘算法，找出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有识别力</a:t>
            </a:r>
            <a:r>
              <a:rPr lang="zh-CN" altLang="en-US" sz="1800" dirty="0" smtClean="0">
                <a:latin typeface="+mn-ea"/>
              </a:rPr>
              <a:t>的恶意模式，探测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新</a:t>
            </a:r>
            <a:r>
              <a:rPr lang="zh-CN" altLang="en-US" sz="1800" dirty="0" smtClean="0">
                <a:latin typeface="+mn-ea"/>
              </a:rPr>
              <a:t>的恶意软件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x-none" sz="3600" dirty="0">
              <a:solidFill>
                <a:srgbClr val="3F3F3F"/>
              </a:solidFill>
            </a:endParaRPr>
          </a:p>
        </p:txBody>
      </p:sp>
      <p:sp>
        <p:nvSpPr>
          <p:cNvPr id="7" name="标题 1"/>
          <p:cNvSpPr/>
          <p:nvPr/>
        </p:nvSpPr>
        <p:spPr>
          <a:xfrm>
            <a:off x="0" y="0"/>
            <a:ext cx="1445526" cy="3690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E36C09"/>
                </a:solidFill>
                <a:sym typeface="微软雅黑" pitchFamily="34" charset="-122"/>
              </a:rPr>
              <a:t>相关工作</a:t>
            </a:r>
            <a:endParaRPr lang="zh-CN" altLang="en-US" sz="2000" b="1" dirty="0">
              <a:solidFill>
                <a:srgbClr val="E36C09"/>
              </a:solidFill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1" descr="C:\Users\byy\AppData\Roaming\Tencent\Users\848948789\QQ\WinTemp\RichOle\J9X[~]SD4]5MN[%_(FAM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4" name="AutoShape 2" descr="C:\Users\byy\AppData\Roaming\Tencent\Users\848948789\QQ\WinTemp\RichOle\J9X[~]SD4]5MN[%_(FAM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AutoShape 3" descr="C:\Users\byy\AppData\Roaming\Tencent\Users\848948789\QQ\WinTemp\RichOle\J9X[~]SD4]5MN[%_(FAM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6" name="AutoShape 4" descr="C:\Users\byy\AppData\Roaming\Tencent\Users\848948789\QQ\WinTemp\RichOle\J9X[~]SD4]5MN[%_(FAM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 descr="C:\Users\byy\AppData\Roaming\Tencent\Users\848948789\QQ\WinTemp\RichOle\4[OOAF7ANQFS76CDO$QUHR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357566"/>
            <a:ext cx="6715172" cy="1928806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2143108" y="0"/>
            <a:ext cx="5864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eaLnBrk="1" hangingPunct="1"/>
            <a:r>
              <a:rPr lang="en-US" altLang="zh-CN" sz="2000" b="1" dirty="0" smtClean="0">
                <a:solidFill>
                  <a:srgbClr val="E36C09"/>
                </a:solidFill>
                <a:latin typeface="+mn-lt"/>
                <a:ea typeface="+mn-ea"/>
                <a:cs typeface="+mn-cs"/>
                <a:sym typeface="微软雅黑" pitchFamily="34" charset="-122"/>
              </a:rPr>
              <a:t>Instruction sequence feature representation</a:t>
            </a:r>
            <a:endParaRPr lang="zh-CN" altLang="en-US" sz="2000" b="1" dirty="0">
              <a:solidFill>
                <a:srgbClr val="E36C09"/>
              </a:solidFill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pic>
        <p:nvPicPr>
          <p:cNvPr id="24577" name="Picture 1" descr="C:\Users\byy\AppData\Roaming\Tencent\Users\848948789\QQ\WinTemp\RichOle\(8BE`JE[_KB$]}B[(C`81`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70"/>
            <a:ext cx="5143536" cy="2857520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 bwMode="auto">
          <a:xfrm>
            <a:off x="2000232" y="3357566"/>
            <a:ext cx="6286544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28992" y="214294"/>
            <a:ext cx="25003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E36C09"/>
                </a:solidFill>
                <a:latin typeface="+mn-lt"/>
                <a:ea typeface="+mn-ea"/>
                <a:cs typeface="+mn-cs"/>
                <a:sym typeface="微软雅黑" pitchFamily="34" charset="-122"/>
              </a:rPr>
              <a:t>Feature selection</a:t>
            </a:r>
            <a:endParaRPr lang="zh-CN" altLang="en-US" sz="2000" b="1" dirty="0" smtClean="0">
              <a:solidFill>
                <a:srgbClr val="E36C09"/>
              </a:solidFill>
              <a:latin typeface="+mn-lt"/>
              <a:ea typeface="+mn-ea"/>
              <a:cs typeface="+mn-cs"/>
              <a:sym typeface="微软雅黑" pitchFamily="34" charset="-122"/>
            </a:endParaRPr>
          </a:p>
        </p:txBody>
      </p:sp>
      <p:sp>
        <p:nvSpPr>
          <p:cNvPr id="5" name="内容占位符 2"/>
          <p:cNvSpPr/>
          <p:nvPr/>
        </p:nvSpPr>
        <p:spPr>
          <a:xfrm>
            <a:off x="785786" y="714360"/>
            <a:ext cx="7300912" cy="400052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目的</a:t>
            </a:r>
            <a:r>
              <a:rPr lang="zh-CN" altLang="en-US" sz="2000" dirty="0" smtClean="0">
                <a:solidFill>
                  <a:srgbClr val="3F3F3F"/>
                </a:solidFill>
              </a:rPr>
              <a:t>：</a:t>
            </a:r>
            <a:r>
              <a:rPr lang="zh-CN" altLang="en-US" sz="1800" dirty="0" smtClean="0">
                <a:latin typeface="+mn-ea"/>
              </a:rPr>
              <a:t>减少无鉴别力指令生成的无用信息，选择高度频繁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趋向</a:t>
            </a:r>
            <a:r>
              <a:rPr lang="zh-CN" altLang="en-US" sz="1800" dirty="0" smtClean="0">
                <a:latin typeface="+mn-ea"/>
              </a:rPr>
              <a:t>于恶意可执行文件的指令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tendency</a:t>
            </a:r>
            <a:r>
              <a:rPr lang="zh-CN" altLang="en-US" sz="2000" dirty="0" smtClean="0">
                <a:solidFill>
                  <a:srgbClr val="3F3F3F"/>
                </a:solidFill>
              </a:rPr>
              <a:t>：</a:t>
            </a:r>
            <a:r>
              <a:rPr lang="zh-CN" altLang="en-US" sz="1800" dirty="0" smtClean="0">
                <a:latin typeface="+mn-ea"/>
              </a:rPr>
              <a:t>度量一条指令属于恶意软件的程度</a:t>
            </a:r>
            <a:endParaRPr lang="en-US" altLang="zh-CN" sz="2000" dirty="0" smtClean="0">
              <a:solidFill>
                <a:srgbClr val="3F3F3F"/>
              </a:solidFill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原理</a:t>
            </a:r>
            <a:r>
              <a:rPr lang="zh-CN" altLang="en-US" sz="2000" dirty="0" smtClean="0">
                <a:solidFill>
                  <a:srgbClr val="3F3F3F"/>
                </a:solidFill>
              </a:rPr>
              <a:t>：</a:t>
            </a:r>
            <a:r>
              <a:rPr lang="zh-CN" altLang="en-US" sz="1800" dirty="0" smtClean="0">
                <a:latin typeface="+mn-ea"/>
              </a:rPr>
              <a:t>用户指定一个阈值</a:t>
            </a:r>
            <a:r>
              <a:rPr lang="en-US" altLang="zh-CN" sz="1800" dirty="0" smtClean="0">
                <a:latin typeface="+mn-ea"/>
              </a:rPr>
              <a:t>t</a:t>
            </a:r>
            <a:r>
              <a:rPr lang="zh-CN" altLang="en-US" sz="1800" dirty="0" smtClean="0">
                <a:latin typeface="+mn-ea"/>
              </a:rPr>
              <a:t>，计算每条指令的</a:t>
            </a:r>
            <a:r>
              <a:rPr lang="en-US" altLang="zh-CN" sz="1800" dirty="0" smtClean="0">
                <a:latin typeface="+mn-ea"/>
              </a:rPr>
              <a:t>tendency( </a:t>
            </a:r>
            <a:r>
              <a:rPr lang="en-US" altLang="zh-CN" sz="1800" dirty="0" err="1" smtClean="0">
                <a:latin typeface="+mn-ea"/>
              </a:rPr>
              <a:t>i</a:t>
            </a:r>
            <a:r>
              <a:rPr lang="en-US" altLang="zh-CN" sz="1800" dirty="0" smtClean="0">
                <a:latin typeface="+mn-ea"/>
              </a:rPr>
              <a:t> )</a:t>
            </a:r>
            <a:r>
              <a:rPr lang="zh-CN" altLang="en-US" sz="1800" dirty="0" smtClean="0">
                <a:latin typeface="+mn-ea"/>
              </a:rPr>
              <a:t>，当满足</a:t>
            </a:r>
            <a:r>
              <a:rPr lang="en-US" altLang="zh-CN" sz="1800" dirty="0" smtClean="0">
                <a:latin typeface="+mn-ea"/>
              </a:rPr>
              <a:t>tendency( </a:t>
            </a:r>
            <a:r>
              <a:rPr lang="en-US" altLang="zh-CN" sz="1800" dirty="0" err="1" smtClean="0">
                <a:latin typeface="+mn-ea"/>
              </a:rPr>
              <a:t>i</a:t>
            </a:r>
            <a:r>
              <a:rPr lang="en-US" altLang="zh-CN" sz="1800" dirty="0" smtClean="0">
                <a:latin typeface="+mn-ea"/>
              </a:rPr>
              <a:t> ) &gt;t</a:t>
            </a:r>
            <a:r>
              <a:rPr lang="zh-CN" altLang="en-US" sz="1800" dirty="0" smtClean="0">
                <a:latin typeface="+mn-ea"/>
              </a:rPr>
              <a:t>时，指令 </a:t>
            </a:r>
            <a:r>
              <a:rPr lang="en-US" altLang="zh-CN" sz="1800" dirty="0" err="1" smtClean="0">
                <a:latin typeface="+mn-ea"/>
              </a:rPr>
              <a:t>i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zh-CN" altLang="en-US" sz="1800" dirty="0" smtClean="0">
                <a:latin typeface="+mn-ea"/>
              </a:rPr>
              <a:t>被选择，然后用选择的特征为每个样本生成指令序列（指令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有序</a:t>
            </a:r>
            <a:r>
              <a:rPr lang="zh-CN" altLang="en-US" sz="1800" dirty="0" smtClean="0">
                <a:latin typeface="+mn-ea"/>
              </a:rPr>
              <a:t>）。每条指令序列较高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趋向</a:t>
            </a:r>
            <a:r>
              <a:rPr lang="zh-CN" altLang="en-US" sz="1800" dirty="0" smtClean="0">
                <a:latin typeface="+mn-ea"/>
              </a:rPr>
              <a:t>属于恶意的代码，因此它们能够预测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潜在</a:t>
            </a:r>
            <a:r>
              <a:rPr lang="zh-CN" altLang="en-US" sz="1800" dirty="0" smtClean="0">
                <a:latin typeface="+mn-ea"/>
              </a:rPr>
              <a:t>的恶意序列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x-none" sz="3600" dirty="0">
              <a:solidFill>
                <a:srgbClr val="3F3F3F"/>
              </a:solidFill>
            </a:endParaRPr>
          </a:p>
        </p:txBody>
      </p:sp>
      <p:pic>
        <p:nvPicPr>
          <p:cNvPr id="4" name="Picture 9" descr="C:\Users\byy\AppData\Roaming\Tencent\Users\848948789\QQ\WinTemp\RichOle\4[OOAF7ANQFS76CDO$QUHR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71814"/>
            <a:ext cx="6715172" cy="1928806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 bwMode="auto">
          <a:xfrm>
            <a:off x="3929058" y="3071814"/>
            <a:ext cx="3286148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14294"/>
            <a:ext cx="7215238" cy="642942"/>
          </a:xfrm>
        </p:spPr>
        <p:txBody>
          <a:bodyPr/>
          <a:lstStyle/>
          <a:p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E36C09"/>
                </a:solidFill>
                <a:latin typeface="+mn-lt"/>
                <a:ea typeface="+mn-ea"/>
                <a:cs typeface="+mn-cs"/>
                <a:sym typeface="微软雅黑" pitchFamily="34" charset="-122"/>
              </a:rPr>
              <a:t>Malicious sequential pattern mining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旨在找出</a:t>
            </a:r>
            <a:r>
              <a:rPr lang="zh-CN" altLang="en-US" sz="1800" b="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有识别力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的能代表可执行文件的恶意序列模式</a:t>
            </a:r>
            <a:r>
              <a:rPr lang="en-US" altLang="zh-CN" sz="1800" b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/>
            </a:r>
            <a:br>
              <a:rPr lang="en-US" altLang="zh-CN" sz="1800" b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</a:br>
            <a:endParaRPr lang="zh-CN" altLang="en-US" sz="1800" b="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5" name="内容占位符 2"/>
          <p:cNvSpPr/>
          <p:nvPr/>
        </p:nvSpPr>
        <p:spPr>
          <a:xfrm>
            <a:off x="785786" y="928674"/>
            <a:ext cx="7300912" cy="421484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比较</a:t>
            </a:r>
            <a:r>
              <a:rPr lang="zh-CN" altLang="en-US" sz="2000" dirty="0" smtClean="0">
                <a:solidFill>
                  <a:srgbClr val="3F3F3F"/>
                </a:solidFill>
              </a:rPr>
              <a:t>：</a:t>
            </a:r>
            <a:r>
              <a:rPr lang="zh-CN" altLang="en-US" sz="1800" dirty="0" smtClean="0">
                <a:latin typeface="+mn-ea"/>
              </a:rPr>
              <a:t>一般的序列模式算法</a:t>
            </a:r>
            <a:r>
              <a:rPr lang="en-US" altLang="zh-CN" sz="1800" dirty="0" smtClean="0">
                <a:latin typeface="+mn-ea"/>
              </a:rPr>
              <a:t>(GSP)1.</a:t>
            </a:r>
            <a:r>
              <a:rPr lang="zh-CN" altLang="en-US" sz="1800" dirty="0" smtClean="0">
                <a:latin typeface="+mn-ea"/>
              </a:rPr>
              <a:t>耗时、耗资源</a:t>
            </a:r>
            <a:r>
              <a:rPr lang="en-US" altLang="zh-CN" sz="1800" dirty="0" smtClean="0">
                <a:latin typeface="+mn-ea"/>
              </a:rPr>
              <a:t>2.</a:t>
            </a:r>
            <a:r>
              <a:rPr lang="zh-CN" altLang="en-US" sz="1800" dirty="0" smtClean="0">
                <a:latin typeface="+mn-ea"/>
              </a:rPr>
              <a:t>不能够发现有识别力的序列模式，即没有较强从良性软件中区分出恶意软件的能力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相同</a:t>
            </a:r>
            <a:r>
              <a:rPr lang="zh-CN" altLang="en-US" sz="2000" dirty="0" smtClean="0">
                <a:solidFill>
                  <a:srgbClr val="3F3F3F"/>
                </a:solidFill>
              </a:rPr>
              <a:t>：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Apriori</a:t>
            </a:r>
            <a:r>
              <a:rPr lang="en-US" altLang="zh-CN" sz="2000" dirty="0" smtClean="0"/>
              <a:t>-like method</a:t>
            </a:r>
          </a:p>
          <a:p>
            <a:pPr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不同</a:t>
            </a:r>
            <a:r>
              <a:rPr lang="zh-CN" altLang="en-US" sz="2000" dirty="0" smtClean="0"/>
              <a:t>：（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1800" dirty="0" smtClean="0">
                <a:latin typeface="+mn-ea"/>
              </a:rPr>
              <a:t>本算法中引入了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目标导向</a:t>
            </a:r>
            <a:r>
              <a:rPr lang="zh-CN" altLang="en-US" sz="1800" dirty="0" smtClean="0">
                <a:latin typeface="+mn-ea"/>
              </a:rPr>
              <a:t>的概念来挖掘带有恶意性质的序列模式，生成的序列模式能够反映恶意软件的行为并更具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识别力</a:t>
            </a:r>
            <a:endParaRPr lang="en-US" altLang="zh-CN" sz="1800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</a:t>
            </a:r>
            <a:r>
              <a:rPr lang="en-US" altLang="zh-CN" sz="2000" dirty="0" smtClean="0"/>
              <a:t>( 2 )</a:t>
            </a:r>
            <a:r>
              <a:rPr lang="zh-CN" altLang="en-US" sz="1800" dirty="0" smtClean="0">
                <a:latin typeface="+mn-ea"/>
              </a:rPr>
              <a:t>剪枝完成后增多一个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过滤条件</a:t>
            </a:r>
            <a:r>
              <a:rPr lang="zh-CN" altLang="en-US" sz="1800" dirty="0" smtClean="0">
                <a:latin typeface="+mn-ea"/>
              </a:rPr>
              <a:t>使运行时间和搜索空间极大降低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x-none" sz="3600" dirty="0">
              <a:solidFill>
                <a:srgbClr val="3F3F3F"/>
              </a:solidFill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3428992" y="785798"/>
            <a:ext cx="3000396" cy="107157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rtl="0" eaLnBrk="1" hangingPunct="1"/>
            <a:r>
              <a:rPr lang="zh-CN" altLang="en-US" dirty="0" smtClean="0">
                <a:latin typeface="+mn-ea"/>
                <a:ea typeface="+mn-ea"/>
                <a:cs typeface="+mn-cs"/>
                <a:sym typeface="Calibri" pitchFamily="34" charset="0"/>
              </a:rPr>
              <a:t>最终目标是找出恶意软件样本，该算法就是挖掘支持这一特定目标的序列模式。</a:t>
            </a:r>
          </a:p>
        </p:txBody>
      </p:sp>
      <p:sp>
        <p:nvSpPr>
          <p:cNvPr id="10" name="圆角矩形标注 9"/>
          <p:cNvSpPr/>
          <p:nvPr/>
        </p:nvSpPr>
        <p:spPr bwMode="auto">
          <a:xfrm>
            <a:off x="3357554" y="857236"/>
            <a:ext cx="3643338" cy="1571636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rtl="0" eaLnBrk="1" hangingPunct="1"/>
            <a:r>
              <a:rPr lang="en-US" altLang="zh-CN" i="1" dirty="0" err="1" smtClean="0">
                <a:solidFill>
                  <a:srgbClr val="FF0000"/>
                </a:solidFill>
              </a:rPr>
              <a:t>confc</a:t>
            </a:r>
            <a:r>
              <a:rPr lang="en-US" altLang="zh-CN" i="1" dirty="0" smtClean="0">
                <a:solidFill>
                  <a:srgbClr val="FF0000"/>
                </a:solidFill>
              </a:rPr>
              <a:t>%≥</a:t>
            </a:r>
            <a:r>
              <a:rPr lang="en-US" altLang="zh-CN" i="1" dirty="0" err="1" smtClean="0">
                <a:solidFill>
                  <a:srgbClr val="FF0000"/>
                </a:solidFill>
              </a:rPr>
              <a:t>confc</a:t>
            </a:r>
            <a:r>
              <a:rPr lang="en-US" altLang="zh-CN" i="1" dirty="0" smtClean="0">
                <a:solidFill>
                  <a:srgbClr val="FF0000"/>
                </a:solidFill>
              </a:rPr>
              <a:t>’%</a:t>
            </a:r>
          </a:p>
          <a:p>
            <a:pPr rtl="0" eaLnBrk="1" hangingPunct="1"/>
            <a:r>
              <a:rPr lang="zh-CN" altLang="en-US" dirty="0" smtClean="0">
                <a:latin typeface="+mn-ea"/>
                <a:ea typeface="+mn-ea"/>
                <a:cs typeface="+mn-cs"/>
                <a:sym typeface="Calibri" pitchFamily="34" charset="0"/>
              </a:rPr>
              <a:t>与上次迭代生成的序列模式相比，此次生成的序列模式应该加强恶意软件预测的能力</a:t>
            </a:r>
            <a:endParaRPr lang="en-US" altLang="zh-CN" dirty="0" smtClean="0">
              <a:latin typeface="+mn-ea"/>
              <a:ea typeface="+mn-ea"/>
              <a:cs typeface="+mn-cs"/>
              <a:sym typeface="Calibri" pitchFamily="34" charset="0"/>
            </a:endParaRPr>
          </a:p>
          <a:p>
            <a:pPr rtl="0" eaLnBrk="1" hangingPunct="1"/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1" name="Picture 1" descr="C:\Users\byy\AppData\Roaming\Tencent\Users\848948789\QQ\WinTemp\RichOle\OCDS4YV$6CE0FMD3CU`SR_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571880"/>
            <a:ext cx="4714908" cy="1876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3571868" y="1071550"/>
            <a:ext cx="5572132" cy="392909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>
              <a:buNone/>
            </a:pPr>
            <a:r>
              <a:rPr lang="nn-NO" altLang="zh-CN" sz="1800" dirty="0" smtClean="0">
                <a:latin typeface="+mn-ea"/>
              </a:rPr>
              <a:t>&lt;I1&gt;</a:t>
            </a:r>
            <a:r>
              <a:rPr lang="en-US" altLang="zh-CN" sz="1800" dirty="0" smtClean="0">
                <a:latin typeface="+mn-ea"/>
              </a:rPr>
              <a:t>【3/5=60%</a:t>
            </a:r>
            <a:r>
              <a:rPr lang="zh-CN" altLang="en-US" sz="1800" dirty="0" smtClean="0">
                <a:latin typeface="+mn-ea"/>
              </a:rPr>
              <a:t>，</a:t>
            </a:r>
            <a:r>
              <a:rPr lang="en-US" altLang="zh-CN" sz="1800" dirty="0" smtClean="0">
                <a:latin typeface="+mn-ea"/>
              </a:rPr>
              <a:t>3/</a:t>
            </a: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3+1</a:t>
            </a:r>
            <a:r>
              <a:rPr lang="zh-CN" altLang="en-US" sz="1800" dirty="0" smtClean="0">
                <a:latin typeface="+mn-ea"/>
              </a:rPr>
              <a:t>）</a:t>
            </a:r>
            <a:r>
              <a:rPr lang="en-US" altLang="zh-CN" sz="1800" dirty="0" smtClean="0">
                <a:latin typeface="+mn-ea"/>
              </a:rPr>
              <a:t>=75 %】</a:t>
            </a:r>
          </a:p>
          <a:p>
            <a:pPr>
              <a:buNone/>
            </a:pP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            ms%=40%</a:t>
            </a:r>
            <a:endParaRPr lang="nn-NO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rgbClr val="7030A0"/>
                </a:solidFill>
                <a:latin typeface="+mn-ea"/>
              </a:rPr>
              <a:t>Sequential patterns </a:t>
            </a:r>
            <a:r>
              <a:rPr lang="nn-NO" altLang="zh-CN" sz="1800" dirty="0" smtClean="0">
                <a:latin typeface="+mn-ea"/>
              </a:rPr>
              <a:t>&lt;I1&gt;,&lt;I2&gt;,&lt;I3&gt;,&lt;I4&gt;,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strike="sngStrike" dirty="0" smtClean="0">
                <a:solidFill>
                  <a:srgbClr val="FF0000"/>
                </a:solidFill>
                <a:latin typeface="+mn-ea"/>
              </a:rPr>
              <a:t>&lt;I1→I1&gt;, </a:t>
            </a:r>
            <a:r>
              <a:rPr lang="nn-NO" altLang="zh-CN" sz="1800" dirty="0" smtClean="0">
                <a:latin typeface="+mn-ea"/>
              </a:rPr>
              <a:t>&lt;I1→I2&gt;,&lt;I2→I3&gt;,&lt;I4→I1&gt;,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strike="sngStrike" dirty="0" smtClean="0">
                <a:solidFill>
                  <a:srgbClr val="FF0000"/>
                </a:solidFill>
                <a:latin typeface="+mn-ea"/>
              </a:rPr>
              <a:t>&lt;I4→I2&gt;,</a:t>
            </a:r>
            <a:r>
              <a:rPr lang="nn-NO" altLang="zh-CN" sz="1800" dirty="0" smtClean="0">
                <a:latin typeface="+mn-ea"/>
              </a:rPr>
              <a:t>&lt;I4→I1→I2&gt;</a:t>
            </a:r>
          </a:p>
          <a:p>
            <a:pPr>
              <a:buNone/>
            </a:pPr>
            <a:endParaRPr lang="nn-NO" altLang="zh-CN" sz="1800" dirty="0" smtClean="0">
              <a:latin typeface="+mn-ea"/>
            </a:endParaRPr>
          </a:p>
          <a:p>
            <a:pPr>
              <a:buNone/>
            </a:pPr>
            <a:r>
              <a:rPr lang="nn-NO" altLang="zh-CN" sz="1800" dirty="0" smtClean="0">
                <a:latin typeface="+mn-ea"/>
              </a:rPr>
              <a:t>                 </a:t>
            </a:r>
            <a:r>
              <a:rPr lang="en-US" altLang="zh-CN" sz="1800" dirty="0" smtClean="0">
                <a:latin typeface="+mn-ea"/>
              </a:rPr>
              <a:t>mc%=80%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7030A0"/>
                </a:solidFill>
                <a:latin typeface="+mn-ea"/>
              </a:rPr>
              <a:t>Malicious sequential patterns</a:t>
            </a:r>
          </a:p>
          <a:p>
            <a:pPr>
              <a:buNone/>
            </a:pPr>
            <a:r>
              <a:rPr lang="nn-NO" altLang="zh-CN" sz="1800" dirty="0" smtClean="0">
                <a:latin typeface="+mn-ea"/>
              </a:rPr>
              <a:t>1.&lt;I2→I3&gt;⇒M(40%,100%)</a:t>
            </a:r>
          </a:p>
          <a:p>
            <a:pPr>
              <a:buNone/>
            </a:pPr>
            <a:r>
              <a:rPr lang="nn-NO" altLang="zh-CN" sz="1800" dirty="0" smtClean="0">
                <a:latin typeface="+mn-ea"/>
              </a:rPr>
              <a:t>2.&lt;I4→I1&gt;⇒M(40%,100%)</a:t>
            </a:r>
          </a:p>
          <a:p>
            <a:pPr>
              <a:buNone/>
            </a:pPr>
            <a:r>
              <a:rPr lang="nn-NO" altLang="zh-CN" sz="1800" dirty="0" smtClean="0">
                <a:latin typeface="+mn-ea"/>
              </a:rPr>
              <a:t>3.&lt;I4→I1→I2&gt;⇒M(40%,100%)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endParaRPr lang="nn-NO" altLang="zh-CN" sz="2000" i="1" dirty="0" smtClean="0"/>
          </a:p>
          <a:p>
            <a:pPr>
              <a:buNone/>
            </a:pPr>
            <a:endParaRPr lang="nn-NO" altLang="zh-CN" sz="2000" i="1" dirty="0" smtClean="0"/>
          </a:p>
          <a:p>
            <a:pPr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3F3F3F"/>
              </a:solidFill>
            </a:endParaRPr>
          </a:p>
          <a:p>
            <a:pPr marL="0" lvl="0" indent="0" algn="just" eaLnBrk="1" hangingPunct="1">
              <a:lnSpc>
                <a:spcPct val="120000"/>
              </a:lnSpc>
              <a:buNone/>
            </a:pPr>
            <a:endParaRPr lang="en-US" altLang="x-none" sz="3600" dirty="0">
              <a:solidFill>
                <a:srgbClr val="3F3F3F"/>
              </a:solidFill>
            </a:endParaRPr>
          </a:p>
        </p:txBody>
      </p:sp>
      <p:sp>
        <p:nvSpPr>
          <p:cNvPr id="5" name="标题 1"/>
          <p:cNvSpPr/>
          <p:nvPr/>
        </p:nvSpPr>
        <p:spPr>
          <a:xfrm>
            <a:off x="3357554" y="0"/>
            <a:ext cx="1438975" cy="35717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E36C09"/>
                </a:solidFill>
                <a:sym typeface="微软雅黑" pitchFamily="34" charset="-122"/>
              </a:rPr>
              <a:t>举例说明</a:t>
            </a:r>
            <a:endParaRPr lang="zh-CN" altLang="en-US" sz="2000" b="1" dirty="0">
              <a:solidFill>
                <a:srgbClr val="E36C09"/>
              </a:solidFill>
              <a:sym typeface="微软雅黑" pitchFamily="34" charset="-122"/>
            </a:endParaRPr>
          </a:p>
        </p:txBody>
      </p:sp>
      <p:pic>
        <p:nvPicPr>
          <p:cNvPr id="41986" name="Picture 2" descr="C:\Users\byy\AppData\Roaming\Tencent\Users\848948789\QQ\WinTemp\RichOle\L2THB`~IOPAKH2492($KAC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28608"/>
            <a:ext cx="3500462" cy="385765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 bwMode="auto">
          <a:xfrm>
            <a:off x="785786" y="1357302"/>
            <a:ext cx="571504" cy="1428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85786" y="2143120"/>
            <a:ext cx="571504" cy="14287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214414" y="1571616"/>
            <a:ext cx="571504" cy="14287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85786" y="1928806"/>
            <a:ext cx="571504" cy="1428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143384"/>
            <a:ext cx="3429024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Users\byy\AppData\Roaming\Tencent\Users\848948789\QQ\WinTemp\RichOle\0YMUV}HW1PXCDT6%]}WP%2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8"/>
            <a:ext cx="4714876" cy="3467117"/>
          </a:xfrm>
          <a:prstGeom prst="rect">
            <a:avLst/>
          </a:prstGeom>
          <a:noFill/>
        </p:spPr>
      </p:pic>
      <p:pic>
        <p:nvPicPr>
          <p:cNvPr id="45058" name="Picture 2" descr="C:\Users\byy\AppData\Roaming\Tencent\Users\848948789\QQ\WinTemp\RichOle\TTOH77GD([IK3J[T]%MF]3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786062"/>
            <a:ext cx="4333868" cy="2724150"/>
          </a:xfrm>
          <a:prstGeom prst="rect">
            <a:avLst/>
          </a:prstGeom>
          <a:noFill/>
        </p:spPr>
      </p:pic>
      <p:sp>
        <p:nvSpPr>
          <p:cNvPr id="6" name="圆角矩形标注 5"/>
          <p:cNvSpPr/>
          <p:nvPr/>
        </p:nvSpPr>
        <p:spPr bwMode="auto">
          <a:xfrm>
            <a:off x="2928926" y="1142988"/>
            <a:ext cx="3786214" cy="928694"/>
          </a:xfrm>
          <a:prstGeom prst="wedgeRoundRectCallout">
            <a:avLst>
              <a:gd name="adj1" fmla="val -35451"/>
              <a:gd name="adj2" fmla="val -7482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rtl="0" eaLnBrk="1" hangingPunct="1"/>
            <a:r>
              <a:rPr lang="en-US" altLang="zh-CN" i="1" dirty="0" smtClean="0"/>
              <a:t>the number of benign executables classified as malicious code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1670" y="2357434"/>
            <a:ext cx="2286016" cy="1428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071670" y="2857500"/>
            <a:ext cx="2286016" cy="1428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862</Words>
  <Application>WPS 演示</Application>
  <PresentationFormat>全屏显示(16:10)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        Malicious sequential pattern mining 旨在找出有识别力的能代表可执行文件的恶意序列模式 </vt:lpstr>
      <vt:lpstr>幻灯片 8</vt:lpstr>
      <vt:lpstr>幻灯片 9</vt:lpstr>
      <vt:lpstr>幻灯片 10</vt:lpstr>
      <vt:lpstr>幻灯片 11</vt:lpstr>
      <vt:lpstr>幻灯片 12</vt:lpstr>
      <vt:lpstr>幻灯片 13</vt:lpstr>
      <vt:lpstr>   结论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巨型化设计研究</dc:title>
  <dc:creator>Only for Design</dc:creator>
  <cp:lastModifiedBy>byy</cp:lastModifiedBy>
  <cp:revision>196</cp:revision>
  <dcterms:created xsi:type="dcterms:W3CDTF">2013-07-10T05:25:00Z</dcterms:created>
  <dcterms:modified xsi:type="dcterms:W3CDTF">2016-06-01T00:23:52Z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  <property fmtid="{D5CDD505-2E9C-101B-9397-08002B2CF9AE}" pid="3" name="模板文件">
    <vt:lpwstr>A000120140912AOAKOFW.ppt</vt:lpwstr>
  </property>
  <property fmtid="{D5CDD505-2E9C-101B-9397-08002B2CF9AE}" pid="4" name="标题">
    <vt:lpwstr>极简化设计_A000120140912AOAKOFW</vt:lpwstr>
  </property>
  <property fmtid="{D5CDD505-2E9C-101B-9397-08002B2CF9AE}" pid="5" name="关键字">
    <vt:lpwstr>PPT PowerPoint 范文 v2003 教育培训 教程 极简化 设计 排版 技巧 灰 灰色 宽屏 只为设计 #AID1740 #P23</vt:lpwstr>
  </property>
  <property fmtid="{D5CDD505-2E9C-101B-9397-08002B2CF9AE}" pid="6" name="name">
    <vt:lpwstr>极简化设计.ppt</vt:lpwstr>
  </property>
  <property fmtid="{D5CDD505-2E9C-101B-9397-08002B2CF9AE}" pid="7" name="fileid">
    <vt:lpwstr>794178</vt:lpwstr>
  </property>
</Properties>
</file>