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8" r:id="rId2"/>
    <p:sldId id="329" r:id="rId3"/>
    <p:sldId id="323" r:id="rId4"/>
    <p:sldId id="324" r:id="rId5"/>
    <p:sldId id="316" r:id="rId6"/>
    <p:sldId id="330" r:id="rId7"/>
    <p:sldId id="317" r:id="rId8"/>
    <p:sldId id="318" r:id="rId9"/>
    <p:sldId id="320" r:id="rId10"/>
    <p:sldId id="321" r:id="rId11"/>
    <p:sldId id="319" r:id="rId12"/>
    <p:sldId id="332" r:id="rId13"/>
    <p:sldId id="331" r:id="rId14"/>
    <p:sldId id="333" r:id="rId15"/>
    <p:sldId id="301" r:id="rId16"/>
    <p:sldId id="302" r:id="rId17"/>
    <p:sldId id="303" r:id="rId18"/>
    <p:sldId id="304" r:id="rId19"/>
    <p:sldId id="313" r:id="rId20"/>
    <p:sldId id="334" r:id="rId21"/>
    <p:sldId id="335" r:id="rId22"/>
    <p:sldId id="310" r:id="rId23"/>
    <p:sldId id="326" r:id="rId24"/>
    <p:sldId id="327" r:id="rId25"/>
    <p:sldId id="328" r:id="rId26"/>
    <p:sldId id="294"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2E75B6"/>
    <a:srgbClr val="BF9000"/>
    <a:srgbClr val="009900"/>
    <a:srgbClr val="5B9BD5"/>
    <a:srgbClr val="FAFAFA"/>
    <a:srgbClr val="FFCCFF"/>
    <a:srgbClr val="FFFFFF"/>
    <a:srgbClr val="FFFF66"/>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2" autoAdjust="0"/>
    <p:restoredTop sz="94923" autoAdjust="0"/>
  </p:normalViewPr>
  <p:slideViewPr>
    <p:cSldViewPr snapToGrid="0">
      <p:cViewPr varScale="1">
        <p:scale>
          <a:sx n="115" d="100"/>
          <a:sy n="115" d="100"/>
        </p:scale>
        <p:origin x="1398"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28EDC-D4BF-4B48-8036-73ACD4694B31}"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zh-CN" altLang="en-US"/>
        </a:p>
      </dgm:t>
    </dgm:pt>
    <dgm:pt modelId="{A11ED341-A5FC-4E87-A5C8-F6E30DAD29E1}">
      <dgm:prSet phldrT="[文本]" custT="1"/>
      <dgm:spPr>
        <a:ln>
          <a:solidFill>
            <a:schemeClr val="bg1">
              <a:lumMod val="75000"/>
            </a:schemeClr>
          </a:solidFill>
        </a:ln>
      </dgm:spPr>
      <dgm:t>
        <a:bodyPr/>
        <a:lstStyle/>
        <a:p>
          <a:r>
            <a:rPr lang="zh-CN" altLang="en-US" sz="3600" dirty="0" smtClean="0">
              <a:solidFill>
                <a:schemeClr val="tx1"/>
              </a:solidFill>
              <a:latin typeface="楷体" panose="02010609060101010101" pitchFamily="49" charset="-122"/>
              <a:ea typeface="楷体" panose="02010609060101010101" pitchFamily="49" charset="-122"/>
              <a:cs typeface="David" panose="020E0502060401010101" pitchFamily="34" charset="-79"/>
            </a:rPr>
            <a:t>研究背景</a:t>
          </a:r>
          <a:endParaRPr lang="zh-CN" altLang="en-US" sz="3600" dirty="0">
            <a:solidFill>
              <a:schemeClr val="tx1"/>
            </a:solidFill>
            <a:latin typeface="楷体" panose="02010609060101010101" pitchFamily="49" charset="-122"/>
            <a:ea typeface="楷体" panose="02010609060101010101" pitchFamily="49" charset="-122"/>
            <a:cs typeface="David" panose="020E0502060401010101" pitchFamily="34" charset="-79"/>
          </a:endParaRPr>
        </a:p>
      </dgm:t>
    </dgm:pt>
    <dgm:pt modelId="{33FAF6A6-F328-4725-A8CF-BD38CEFC40B2}" type="parTrans" cxnId="{33AE2905-7451-41C2-BBD9-D8F3CDF7C0CA}">
      <dgm:prSet/>
      <dgm:spPr/>
      <dgm:t>
        <a:bodyPr/>
        <a:lstStyle/>
        <a:p>
          <a:endParaRPr lang="zh-CN" altLang="en-US" sz="2000">
            <a:solidFill>
              <a:schemeClr val="tx1"/>
            </a:solidFill>
          </a:endParaRPr>
        </a:p>
      </dgm:t>
    </dgm:pt>
    <dgm:pt modelId="{4107D785-0A71-4962-9A90-8FBB444539C3}" type="sibTrans" cxnId="{33AE2905-7451-41C2-BBD9-D8F3CDF7C0CA}">
      <dgm:prSet/>
      <dgm:spPr/>
      <dgm:t>
        <a:bodyPr/>
        <a:lstStyle/>
        <a:p>
          <a:endParaRPr lang="zh-CN" altLang="en-US" sz="2000">
            <a:solidFill>
              <a:schemeClr val="tx1"/>
            </a:solidFill>
          </a:endParaRPr>
        </a:p>
      </dgm:t>
    </dgm:pt>
    <dgm:pt modelId="{A80B7ECF-2567-4CE3-8EEC-3345FD5F9740}">
      <dgm:prSet custT="1"/>
      <dgm:spPr>
        <a:ln>
          <a:solidFill>
            <a:schemeClr val="bg1">
              <a:lumMod val="75000"/>
            </a:schemeClr>
          </a:solidFill>
        </a:ln>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3600" dirty="0" smtClean="0">
              <a:solidFill>
                <a:schemeClr val="tx1"/>
              </a:solidFill>
              <a:latin typeface="楷体" panose="02010609060101010101" pitchFamily="49" charset="-122"/>
              <a:ea typeface="楷体" panose="02010609060101010101" pitchFamily="49" charset="-122"/>
              <a:cs typeface="David" panose="020E0502060401010101" pitchFamily="34" charset="-79"/>
            </a:rPr>
            <a:t>研究内容</a:t>
          </a:r>
          <a:endParaRPr lang="en-US" altLang="zh-CN" sz="3600" dirty="0" smtClean="0">
            <a:solidFill>
              <a:schemeClr val="tx1"/>
            </a:solidFill>
            <a:latin typeface="楷体" panose="02010609060101010101" pitchFamily="49" charset="-122"/>
            <a:ea typeface="楷体" panose="02010609060101010101" pitchFamily="49" charset="-122"/>
            <a:cs typeface="David" panose="020E0502060401010101" pitchFamily="34" charset="-79"/>
          </a:endParaRPr>
        </a:p>
      </dgm:t>
    </dgm:pt>
    <dgm:pt modelId="{3B2D7C88-C358-4907-A8C8-AE9D2C98BE9D}" type="parTrans" cxnId="{8EE165FE-DAC2-4E69-B8FA-920A45104ED9}">
      <dgm:prSet/>
      <dgm:spPr/>
      <dgm:t>
        <a:bodyPr/>
        <a:lstStyle/>
        <a:p>
          <a:endParaRPr lang="zh-CN" altLang="en-US" sz="2000">
            <a:solidFill>
              <a:schemeClr val="tx1"/>
            </a:solidFill>
          </a:endParaRPr>
        </a:p>
      </dgm:t>
    </dgm:pt>
    <dgm:pt modelId="{39C80347-06F7-4635-BA9F-1EEDBF6F60D3}" type="sibTrans" cxnId="{8EE165FE-DAC2-4E69-B8FA-920A45104ED9}">
      <dgm:prSet/>
      <dgm:spPr/>
      <dgm:t>
        <a:bodyPr/>
        <a:lstStyle/>
        <a:p>
          <a:endParaRPr lang="zh-CN" altLang="en-US" sz="2000">
            <a:solidFill>
              <a:schemeClr val="tx1"/>
            </a:solidFill>
          </a:endParaRPr>
        </a:p>
      </dgm:t>
    </dgm:pt>
    <dgm:pt modelId="{AFA73260-1D63-421A-B020-43D0108C8E68}">
      <dgm:prSet custT="1"/>
      <dgm:spPr>
        <a:ln>
          <a:solidFill>
            <a:schemeClr val="bg1">
              <a:lumMod val="75000"/>
            </a:schemeClr>
          </a:solidFill>
        </a:ln>
      </dgm:spPr>
      <dgm:t>
        <a:bodyPr/>
        <a:lstStyle/>
        <a:p>
          <a:r>
            <a:rPr lang="zh-CN" altLang="en-US" sz="3600" dirty="0" smtClean="0">
              <a:solidFill>
                <a:schemeClr val="tx1"/>
              </a:solidFill>
              <a:latin typeface="楷体" panose="02010609060101010101" pitchFamily="49" charset="-122"/>
              <a:ea typeface="楷体" panose="02010609060101010101" pitchFamily="49" charset="-122"/>
              <a:cs typeface="David" panose="020E0502060401010101" pitchFamily="34" charset="-79"/>
            </a:rPr>
            <a:t>研究路线与方法</a:t>
          </a:r>
          <a:endParaRPr lang="en-US" altLang="zh-CN" sz="3600" dirty="0" smtClean="0">
            <a:solidFill>
              <a:schemeClr val="tx1"/>
            </a:solidFill>
            <a:latin typeface="楷体" panose="02010609060101010101" pitchFamily="49" charset="-122"/>
            <a:ea typeface="楷体" panose="02010609060101010101" pitchFamily="49" charset="-122"/>
            <a:cs typeface="David" panose="020E0502060401010101" pitchFamily="34" charset="-79"/>
          </a:endParaRPr>
        </a:p>
      </dgm:t>
    </dgm:pt>
    <dgm:pt modelId="{0EB1A0E2-7C0A-4063-93CF-22551B9040CA}" type="parTrans" cxnId="{293FF128-48D3-41DB-A009-4DF9413C0E35}">
      <dgm:prSet/>
      <dgm:spPr/>
      <dgm:t>
        <a:bodyPr/>
        <a:lstStyle/>
        <a:p>
          <a:endParaRPr lang="zh-CN" altLang="en-US" sz="2000">
            <a:solidFill>
              <a:schemeClr val="tx1"/>
            </a:solidFill>
          </a:endParaRPr>
        </a:p>
      </dgm:t>
    </dgm:pt>
    <dgm:pt modelId="{138D804D-395D-4B4E-823A-F7EC61F7D72D}" type="sibTrans" cxnId="{293FF128-48D3-41DB-A009-4DF9413C0E35}">
      <dgm:prSet/>
      <dgm:spPr/>
      <dgm:t>
        <a:bodyPr/>
        <a:lstStyle/>
        <a:p>
          <a:endParaRPr lang="zh-CN" altLang="en-US" sz="2000">
            <a:solidFill>
              <a:schemeClr val="tx1"/>
            </a:solidFill>
          </a:endParaRPr>
        </a:p>
      </dgm:t>
    </dgm:pt>
    <dgm:pt modelId="{F857447D-4C2E-4357-A73E-9516521E4760}">
      <dgm:prSet phldrT="[文本]" custT="1"/>
      <dgm:spPr>
        <a:ln>
          <a:solidFill>
            <a:schemeClr val="bg1">
              <a:lumMod val="75000"/>
            </a:schemeClr>
          </a:solidFill>
        </a:ln>
      </dgm:spPr>
      <dgm:t>
        <a:bodyPr/>
        <a:lstStyle/>
        <a:p>
          <a:r>
            <a:rPr lang="zh-CN" altLang="en-US" sz="3600" dirty="0" smtClean="0">
              <a:solidFill>
                <a:schemeClr val="tx1"/>
              </a:solidFill>
              <a:latin typeface="楷体" panose="02010609060101010101" pitchFamily="49" charset="-122"/>
              <a:ea typeface="楷体" panose="02010609060101010101" pitchFamily="49" charset="-122"/>
              <a:cs typeface="David" panose="020E0502060401010101" pitchFamily="34" charset="-79"/>
            </a:rPr>
            <a:t>研究基础</a:t>
          </a:r>
          <a:endParaRPr lang="zh-CN" altLang="en-US" sz="3600" dirty="0">
            <a:solidFill>
              <a:schemeClr val="tx1"/>
            </a:solidFill>
            <a:latin typeface="楷体" panose="02010609060101010101" pitchFamily="49" charset="-122"/>
            <a:ea typeface="楷体" panose="02010609060101010101" pitchFamily="49" charset="-122"/>
            <a:cs typeface="David" panose="020E0502060401010101" pitchFamily="34" charset="-79"/>
          </a:endParaRPr>
        </a:p>
      </dgm:t>
    </dgm:pt>
    <dgm:pt modelId="{002DA58C-1011-47B6-B32C-37AFDE821E43}" type="parTrans" cxnId="{A9B1113E-AEA5-4F99-B71A-64B1C76D31E6}">
      <dgm:prSet/>
      <dgm:spPr/>
      <dgm:t>
        <a:bodyPr/>
        <a:lstStyle/>
        <a:p>
          <a:endParaRPr lang="zh-CN" altLang="en-US"/>
        </a:p>
      </dgm:t>
    </dgm:pt>
    <dgm:pt modelId="{A71DFF1D-2036-4AB7-B3B6-5DAE4798FDB5}" type="sibTrans" cxnId="{A9B1113E-AEA5-4F99-B71A-64B1C76D31E6}">
      <dgm:prSet/>
      <dgm:spPr/>
      <dgm:t>
        <a:bodyPr/>
        <a:lstStyle/>
        <a:p>
          <a:endParaRPr lang="zh-CN" altLang="en-US"/>
        </a:p>
      </dgm:t>
    </dgm:pt>
    <dgm:pt modelId="{B1B3D59F-4B12-4777-BD06-36B5295B6D80}" type="pres">
      <dgm:prSet presAssocID="{82628EDC-D4BF-4B48-8036-73ACD4694B31}" presName="linear" presStyleCnt="0">
        <dgm:presLayoutVars>
          <dgm:dir/>
          <dgm:animLvl val="lvl"/>
          <dgm:resizeHandles val="exact"/>
        </dgm:presLayoutVars>
      </dgm:prSet>
      <dgm:spPr/>
      <dgm:t>
        <a:bodyPr/>
        <a:lstStyle/>
        <a:p>
          <a:endParaRPr lang="zh-CN" altLang="en-US"/>
        </a:p>
      </dgm:t>
    </dgm:pt>
    <dgm:pt modelId="{BA90CDD5-ED0D-4469-81F9-D3575313EF75}" type="pres">
      <dgm:prSet presAssocID="{A11ED341-A5FC-4E87-A5C8-F6E30DAD29E1}" presName="parentLin" presStyleCnt="0"/>
      <dgm:spPr/>
    </dgm:pt>
    <dgm:pt modelId="{A3B50194-77C3-4048-A824-AD62ACAC5081}" type="pres">
      <dgm:prSet presAssocID="{A11ED341-A5FC-4E87-A5C8-F6E30DAD29E1}" presName="parentLeftMargin" presStyleLbl="node1" presStyleIdx="0" presStyleCnt="4"/>
      <dgm:spPr/>
      <dgm:t>
        <a:bodyPr/>
        <a:lstStyle/>
        <a:p>
          <a:endParaRPr lang="zh-CN" altLang="en-US"/>
        </a:p>
      </dgm:t>
    </dgm:pt>
    <dgm:pt modelId="{B6FB60D2-79AB-4206-AEE4-4BEA8E22722D}" type="pres">
      <dgm:prSet presAssocID="{A11ED341-A5FC-4E87-A5C8-F6E30DAD29E1}" presName="parentText" presStyleLbl="node1" presStyleIdx="0" presStyleCnt="4" custScaleX="103840">
        <dgm:presLayoutVars>
          <dgm:chMax val="0"/>
          <dgm:bulletEnabled val="1"/>
        </dgm:presLayoutVars>
      </dgm:prSet>
      <dgm:spPr/>
      <dgm:t>
        <a:bodyPr/>
        <a:lstStyle/>
        <a:p>
          <a:endParaRPr lang="zh-CN" altLang="en-US"/>
        </a:p>
      </dgm:t>
    </dgm:pt>
    <dgm:pt modelId="{7F38E2B1-0C0B-4CD3-8BD9-C90E52DC4296}" type="pres">
      <dgm:prSet presAssocID="{A11ED341-A5FC-4E87-A5C8-F6E30DAD29E1}" presName="negativeSpace" presStyleCnt="0"/>
      <dgm:spPr/>
    </dgm:pt>
    <dgm:pt modelId="{D74AE6D5-D8EC-43F1-99E8-C2203D91490C}" type="pres">
      <dgm:prSet presAssocID="{A11ED341-A5FC-4E87-A5C8-F6E30DAD29E1}" presName="childText" presStyleLbl="conFgAcc1" presStyleIdx="0" presStyleCnt="4">
        <dgm:presLayoutVars>
          <dgm:bulletEnabled val="1"/>
        </dgm:presLayoutVars>
      </dgm:prSet>
      <dgm:spPr>
        <a:prstGeom prst="roundRect">
          <a:avLst/>
        </a:prstGeom>
        <a:solidFill>
          <a:srgbClr val="015825"/>
        </a:solidFill>
        <a:ln>
          <a:noFill/>
        </a:ln>
      </dgm:spPr>
      <dgm:t>
        <a:bodyPr/>
        <a:lstStyle/>
        <a:p>
          <a:endParaRPr lang="zh-CN" altLang="en-US"/>
        </a:p>
      </dgm:t>
    </dgm:pt>
    <dgm:pt modelId="{5452CD61-BBE4-4380-B95F-4C7527146302}" type="pres">
      <dgm:prSet presAssocID="{4107D785-0A71-4962-9A90-8FBB444539C3}" presName="spaceBetweenRectangles" presStyleCnt="0"/>
      <dgm:spPr/>
    </dgm:pt>
    <dgm:pt modelId="{9BB68952-3D9D-43BD-82A4-944E97886316}" type="pres">
      <dgm:prSet presAssocID="{A80B7ECF-2567-4CE3-8EEC-3345FD5F9740}" presName="parentLin" presStyleCnt="0"/>
      <dgm:spPr/>
    </dgm:pt>
    <dgm:pt modelId="{FB970B5D-92B1-432B-B313-211B36F57DF7}" type="pres">
      <dgm:prSet presAssocID="{A80B7ECF-2567-4CE3-8EEC-3345FD5F9740}" presName="parentLeftMargin" presStyleLbl="node1" presStyleIdx="0" presStyleCnt="4"/>
      <dgm:spPr/>
      <dgm:t>
        <a:bodyPr/>
        <a:lstStyle/>
        <a:p>
          <a:endParaRPr lang="zh-CN" altLang="en-US"/>
        </a:p>
      </dgm:t>
    </dgm:pt>
    <dgm:pt modelId="{274BB300-5EC6-44F4-81C4-8BB33BF539DE}" type="pres">
      <dgm:prSet presAssocID="{A80B7ECF-2567-4CE3-8EEC-3345FD5F9740}" presName="parentText" presStyleLbl="node1" presStyleIdx="1" presStyleCnt="4" custScaleX="103841">
        <dgm:presLayoutVars>
          <dgm:chMax val="0"/>
          <dgm:bulletEnabled val="1"/>
        </dgm:presLayoutVars>
      </dgm:prSet>
      <dgm:spPr/>
      <dgm:t>
        <a:bodyPr/>
        <a:lstStyle/>
        <a:p>
          <a:endParaRPr lang="zh-CN" altLang="en-US"/>
        </a:p>
      </dgm:t>
    </dgm:pt>
    <dgm:pt modelId="{B534806D-4C59-4370-A20C-FCACB6C76DF5}" type="pres">
      <dgm:prSet presAssocID="{A80B7ECF-2567-4CE3-8EEC-3345FD5F9740}" presName="negativeSpace" presStyleCnt="0"/>
      <dgm:spPr/>
    </dgm:pt>
    <dgm:pt modelId="{10DCE2DF-733A-4D37-893F-05D5B1FA37BF}" type="pres">
      <dgm:prSet presAssocID="{A80B7ECF-2567-4CE3-8EEC-3345FD5F9740}" presName="childText" presStyleLbl="conFgAcc1" presStyleIdx="1" presStyleCnt="4">
        <dgm:presLayoutVars>
          <dgm:bulletEnabled val="1"/>
        </dgm:presLayoutVars>
      </dgm:prSet>
      <dgm:spPr>
        <a:prstGeom prst="roundRect">
          <a:avLst/>
        </a:prstGeom>
        <a:solidFill>
          <a:srgbClr val="015825">
            <a:alpha val="90000"/>
          </a:srgbClr>
        </a:solidFill>
        <a:ln>
          <a:noFill/>
        </a:ln>
      </dgm:spPr>
      <dgm:t>
        <a:bodyPr/>
        <a:lstStyle/>
        <a:p>
          <a:endParaRPr lang="zh-CN" altLang="en-US"/>
        </a:p>
      </dgm:t>
    </dgm:pt>
    <dgm:pt modelId="{384A14D2-340F-4ECC-AD31-1292EEEDF967}" type="pres">
      <dgm:prSet presAssocID="{39C80347-06F7-4635-BA9F-1EEDBF6F60D3}" presName="spaceBetweenRectangles" presStyleCnt="0"/>
      <dgm:spPr/>
    </dgm:pt>
    <dgm:pt modelId="{70F2FBC2-7E29-40E6-BA3F-C967FE4AE064}" type="pres">
      <dgm:prSet presAssocID="{AFA73260-1D63-421A-B020-43D0108C8E68}" presName="parentLin" presStyleCnt="0"/>
      <dgm:spPr/>
    </dgm:pt>
    <dgm:pt modelId="{9C36B19A-4C15-48C0-A6E5-18A13ED42586}" type="pres">
      <dgm:prSet presAssocID="{AFA73260-1D63-421A-B020-43D0108C8E68}" presName="parentLeftMargin" presStyleLbl="node1" presStyleIdx="1" presStyleCnt="4"/>
      <dgm:spPr/>
      <dgm:t>
        <a:bodyPr/>
        <a:lstStyle/>
        <a:p>
          <a:endParaRPr lang="zh-CN" altLang="en-US"/>
        </a:p>
      </dgm:t>
    </dgm:pt>
    <dgm:pt modelId="{EEBD342A-B1B1-42C5-ADCE-8FD819974934}" type="pres">
      <dgm:prSet presAssocID="{AFA73260-1D63-421A-B020-43D0108C8E68}" presName="parentText" presStyleLbl="node1" presStyleIdx="2" presStyleCnt="4" custScaleX="103073" custLinFactNeighborX="7527" custLinFactNeighborY="-3044">
        <dgm:presLayoutVars>
          <dgm:chMax val="0"/>
          <dgm:bulletEnabled val="1"/>
        </dgm:presLayoutVars>
      </dgm:prSet>
      <dgm:spPr/>
      <dgm:t>
        <a:bodyPr/>
        <a:lstStyle/>
        <a:p>
          <a:endParaRPr lang="zh-CN" altLang="en-US"/>
        </a:p>
      </dgm:t>
    </dgm:pt>
    <dgm:pt modelId="{F1E33049-7D77-47E3-8803-5E6F87910A9E}" type="pres">
      <dgm:prSet presAssocID="{AFA73260-1D63-421A-B020-43D0108C8E68}" presName="negativeSpace" presStyleCnt="0"/>
      <dgm:spPr/>
    </dgm:pt>
    <dgm:pt modelId="{09D3F139-BED7-4A69-A1EE-A0D7A1398247}" type="pres">
      <dgm:prSet presAssocID="{AFA73260-1D63-421A-B020-43D0108C8E68}" presName="childText" presStyleLbl="conFgAcc1" presStyleIdx="2" presStyleCnt="4" custLinFactNeighborX="307" custLinFactNeighborY="-41851">
        <dgm:presLayoutVars>
          <dgm:bulletEnabled val="1"/>
        </dgm:presLayoutVars>
      </dgm:prSet>
      <dgm:spPr>
        <a:prstGeom prst="roundRect">
          <a:avLst/>
        </a:prstGeom>
        <a:solidFill>
          <a:srgbClr val="015825">
            <a:alpha val="90000"/>
          </a:srgbClr>
        </a:solidFill>
        <a:ln>
          <a:noFill/>
        </a:ln>
      </dgm:spPr>
      <dgm:t>
        <a:bodyPr/>
        <a:lstStyle/>
        <a:p>
          <a:endParaRPr lang="zh-CN" altLang="en-US"/>
        </a:p>
      </dgm:t>
    </dgm:pt>
    <dgm:pt modelId="{DE4576BE-C619-491C-AEBA-258A698F958F}" type="pres">
      <dgm:prSet presAssocID="{138D804D-395D-4B4E-823A-F7EC61F7D72D}" presName="spaceBetweenRectangles" presStyleCnt="0"/>
      <dgm:spPr/>
    </dgm:pt>
    <dgm:pt modelId="{1A2B1BFC-9517-47CF-9572-BF8C842C70D9}" type="pres">
      <dgm:prSet presAssocID="{F857447D-4C2E-4357-A73E-9516521E4760}" presName="parentLin" presStyleCnt="0"/>
      <dgm:spPr/>
    </dgm:pt>
    <dgm:pt modelId="{F7EF6EAA-53BF-443E-B5D6-D4927798F9E0}" type="pres">
      <dgm:prSet presAssocID="{F857447D-4C2E-4357-A73E-9516521E4760}" presName="parentLeftMargin" presStyleLbl="node1" presStyleIdx="2" presStyleCnt="4" custScaleX="103840"/>
      <dgm:spPr/>
      <dgm:t>
        <a:bodyPr/>
        <a:lstStyle/>
        <a:p>
          <a:endParaRPr lang="zh-CN" altLang="en-US"/>
        </a:p>
      </dgm:t>
    </dgm:pt>
    <dgm:pt modelId="{D15E9AA6-4B49-44B8-93AC-9921EDAFF721}" type="pres">
      <dgm:prSet presAssocID="{F857447D-4C2E-4357-A73E-9516521E4760}" presName="parentText" presStyleLbl="node1" presStyleIdx="3" presStyleCnt="4">
        <dgm:presLayoutVars>
          <dgm:chMax val="0"/>
          <dgm:bulletEnabled val="1"/>
        </dgm:presLayoutVars>
      </dgm:prSet>
      <dgm:spPr/>
      <dgm:t>
        <a:bodyPr/>
        <a:lstStyle/>
        <a:p>
          <a:endParaRPr lang="zh-CN" altLang="en-US"/>
        </a:p>
      </dgm:t>
    </dgm:pt>
    <dgm:pt modelId="{F3F7F8F5-EB9D-43D3-B1AF-9A6F10024CBF}" type="pres">
      <dgm:prSet presAssocID="{F857447D-4C2E-4357-A73E-9516521E4760}" presName="negativeSpace" presStyleCnt="0"/>
      <dgm:spPr/>
    </dgm:pt>
    <dgm:pt modelId="{0801213D-03E8-43F5-B5D8-D50B809BC674}" type="pres">
      <dgm:prSet presAssocID="{F857447D-4C2E-4357-A73E-9516521E4760}" presName="childText" presStyleLbl="conFgAcc1" presStyleIdx="3" presStyleCnt="4">
        <dgm:presLayoutVars>
          <dgm:bulletEnabled val="1"/>
        </dgm:presLayoutVars>
      </dgm:prSet>
      <dgm:spPr>
        <a:prstGeom prst="roundRect">
          <a:avLst/>
        </a:prstGeom>
        <a:solidFill>
          <a:srgbClr val="015825"/>
        </a:solidFill>
        <a:ln>
          <a:noFill/>
        </a:ln>
      </dgm:spPr>
    </dgm:pt>
  </dgm:ptLst>
  <dgm:cxnLst>
    <dgm:cxn modelId="{C840E654-B404-4FBC-B800-8227266F6174}" type="presOf" srcId="{82628EDC-D4BF-4B48-8036-73ACD4694B31}" destId="{B1B3D59F-4B12-4777-BD06-36B5295B6D80}" srcOrd="0" destOrd="0" presId="urn:microsoft.com/office/officeart/2005/8/layout/list1"/>
    <dgm:cxn modelId="{7DE4D615-C35B-4236-9BE6-5BDA01DCF848}" type="presOf" srcId="{AFA73260-1D63-421A-B020-43D0108C8E68}" destId="{EEBD342A-B1B1-42C5-ADCE-8FD819974934}" srcOrd="1" destOrd="0" presId="urn:microsoft.com/office/officeart/2005/8/layout/list1"/>
    <dgm:cxn modelId="{FB37CE4C-138A-42C6-A81F-0DE4804433FF}" type="presOf" srcId="{AFA73260-1D63-421A-B020-43D0108C8E68}" destId="{9C36B19A-4C15-48C0-A6E5-18A13ED42586}" srcOrd="0" destOrd="0" presId="urn:microsoft.com/office/officeart/2005/8/layout/list1"/>
    <dgm:cxn modelId="{A9B1113E-AEA5-4F99-B71A-64B1C76D31E6}" srcId="{82628EDC-D4BF-4B48-8036-73ACD4694B31}" destId="{F857447D-4C2E-4357-A73E-9516521E4760}" srcOrd="3" destOrd="0" parTransId="{002DA58C-1011-47B6-B32C-37AFDE821E43}" sibTransId="{A71DFF1D-2036-4AB7-B3B6-5DAE4798FDB5}"/>
    <dgm:cxn modelId="{8EE165FE-DAC2-4E69-B8FA-920A45104ED9}" srcId="{82628EDC-D4BF-4B48-8036-73ACD4694B31}" destId="{A80B7ECF-2567-4CE3-8EEC-3345FD5F9740}" srcOrd="1" destOrd="0" parTransId="{3B2D7C88-C358-4907-A8C8-AE9D2C98BE9D}" sibTransId="{39C80347-06F7-4635-BA9F-1EEDBF6F60D3}"/>
    <dgm:cxn modelId="{804B55C3-CD8F-4E7B-BAB4-5EA73E8263EC}" type="presOf" srcId="{F857447D-4C2E-4357-A73E-9516521E4760}" destId="{F7EF6EAA-53BF-443E-B5D6-D4927798F9E0}" srcOrd="0" destOrd="0" presId="urn:microsoft.com/office/officeart/2005/8/layout/list1"/>
    <dgm:cxn modelId="{E2396D9A-56B3-4444-8A4A-1B6736802F89}" type="presOf" srcId="{A80B7ECF-2567-4CE3-8EEC-3345FD5F9740}" destId="{274BB300-5EC6-44F4-81C4-8BB33BF539DE}" srcOrd="1" destOrd="0" presId="urn:microsoft.com/office/officeart/2005/8/layout/list1"/>
    <dgm:cxn modelId="{ECA79A92-3545-4705-96F9-8340842A42B0}" type="presOf" srcId="{A11ED341-A5FC-4E87-A5C8-F6E30DAD29E1}" destId="{B6FB60D2-79AB-4206-AEE4-4BEA8E22722D}" srcOrd="1" destOrd="0" presId="urn:microsoft.com/office/officeart/2005/8/layout/list1"/>
    <dgm:cxn modelId="{DE30C8AE-9C62-4374-9EB8-69301F5BDD7F}" type="presOf" srcId="{A80B7ECF-2567-4CE3-8EEC-3345FD5F9740}" destId="{FB970B5D-92B1-432B-B313-211B36F57DF7}" srcOrd="0" destOrd="0" presId="urn:microsoft.com/office/officeart/2005/8/layout/list1"/>
    <dgm:cxn modelId="{FEE2E44B-D068-4488-B351-80BFA1C97EC9}" type="presOf" srcId="{A11ED341-A5FC-4E87-A5C8-F6E30DAD29E1}" destId="{A3B50194-77C3-4048-A824-AD62ACAC5081}" srcOrd="0" destOrd="0" presId="urn:microsoft.com/office/officeart/2005/8/layout/list1"/>
    <dgm:cxn modelId="{33AE2905-7451-41C2-BBD9-D8F3CDF7C0CA}" srcId="{82628EDC-D4BF-4B48-8036-73ACD4694B31}" destId="{A11ED341-A5FC-4E87-A5C8-F6E30DAD29E1}" srcOrd="0" destOrd="0" parTransId="{33FAF6A6-F328-4725-A8CF-BD38CEFC40B2}" sibTransId="{4107D785-0A71-4962-9A90-8FBB444539C3}"/>
    <dgm:cxn modelId="{5113A57D-1EE0-4733-96F3-B2CA2970E01C}" type="presOf" srcId="{F857447D-4C2E-4357-A73E-9516521E4760}" destId="{D15E9AA6-4B49-44B8-93AC-9921EDAFF721}" srcOrd="1" destOrd="0" presId="urn:microsoft.com/office/officeart/2005/8/layout/list1"/>
    <dgm:cxn modelId="{293FF128-48D3-41DB-A009-4DF9413C0E35}" srcId="{82628EDC-D4BF-4B48-8036-73ACD4694B31}" destId="{AFA73260-1D63-421A-B020-43D0108C8E68}" srcOrd="2" destOrd="0" parTransId="{0EB1A0E2-7C0A-4063-93CF-22551B9040CA}" sibTransId="{138D804D-395D-4B4E-823A-F7EC61F7D72D}"/>
    <dgm:cxn modelId="{0FE5B19A-D074-4AC8-985F-45E52E541D68}" type="presParOf" srcId="{B1B3D59F-4B12-4777-BD06-36B5295B6D80}" destId="{BA90CDD5-ED0D-4469-81F9-D3575313EF75}" srcOrd="0" destOrd="0" presId="urn:microsoft.com/office/officeart/2005/8/layout/list1"/>
    <dgm:cxn modelId="{E638076D-0FCB-4550-A188-1FBBD0B6E057}" type="presParOf" srcId="{BA90CDD5-ED0D-4469-81F9-D3575313EF75}" destId="{A3B50194-77C3-4048-A824-AD62ACAC5081}" srcOrd="0" destOrd="0" presId="urn:microsoft.com/office/officeart/2005/8/layout/list1"/>
    <dgm:cxn modelId="{A1A72F44-3821-4D14-8F65-72A83DAD1DB7}" type="presParOf" srcId="{BA90CDD5-ED0D-4469-81F9-D3575313EF75}" destId="{B6FB60D2-79AB-4206-AEE4-4BEA8E22722D}" srcOrd="1" destOrd="0" presId="urn:microsoft.com/office/officeart/2005/8/layout/list1"/>
    <dgm:cxn modelId="{CBB22A10-211D-46AC-8B46-B197FF7C8AF2}" type="presParOf" srcId="{B1B3D59F-4B12-4777-BD06-36B5295B6D80}" destId="{7F38E2B1-0C0B-4CD3-8BD9-C90E52DC4296}" srcOrd="1" destOrd="0" presId="urn:microsoft.com/office/officeart/2005/8/layout/list1"/>
    <dgm:cxn modelId="{4E94B3B2-DE21-48A9-A364-0FE648169304}" type="presParOf" srcId="{B1B3D59F-4B12-4777-BD06-36B5295B6D80}" destId="{D74AE6D5-D8EC-43F1-99E8-C2203D91490C}" srcOrd="2" destOrd="0" presId="urn:microsoft.com/office/officeart/2005/8/layout/list1"/>
    <dgm:cxn modelId="{B1C98242-0E58-4043-AB6C-999FAEF2D7F1}" type="presParOf" srcId="{B1B3D59F-4B12-4777-BD06-36B5295B6D80}" destId="{5452CD61-BBE4-4380-B95F-4C7527146302}" srcOrd="3" destOrd="0" presId="urn:microsoft.com/office/officeart/2005/8/layout/list1"/>
    <dgm:cxn modelId="{EC2DFA8A-C09D-4B97-866E-A0D41BB6A0BE}" type="presParOf" srcId="{B1B3D59F-4B12-4777-BD06-36B5295B6D80}" destId="{9BB68952-3D9D-43BD-82A4-944E97886316}" srcOrd="4" destOrd="0" presId="urn:microsoft.com/office/officeart/2005/8/layout/list1"/>
    <dgm:cxn modelId="{78D3261F-0243-4498-9055-FE8AD2341894}" type="presParOf" srcId="{9BB68952-3D9D-43BD-82A4-944E97886316}" destId="{FB970B5D-92B1-432B-B313-211B36F57DF7}" srcOrd="0" destOrd="0" presId="urn:microsoft.com/office/officeart/2005/8/layout/list1"/>
    <dgm:cxn modelId="{395D9B0C-B4D2-4B19-A3A2-BC2EBBDD89F6}" type="presParOf" srcId="{9BB68952-3D9D-43BD-82A4-944E97886316}" destId="{274BB300-5EC6-44F4-81C4-8BB33BF539DE}" srcOrd="1" destOrd="0" presId="urn:microsoft.com/office/officeart/2005/8/layout/list1"/>
    <dgm:cxn modelId="{83E87C66-A5D8-4797-BAE9-8CFFE757E61D}" type="presParOf" srcId="{B1B3D59F-4B12-4777-BD06-36B5295B6D80}" destId="{B534806D-4C59-4370-A20C-FCACB6C76DF5}" srcOrd="5" destOrd="0" presId="urn:microsoft.com/office/officeart/2005/8/layout/list1"/>
    <dgm:cxn modelId="{816456B0-305A-4DB1-A536-D4EB0675082B}" type="presParOf" srcId="{B1B3D59F-4B12-4777-BD06-36B5295B6D80}" destId="{10DCE2DF-733A-4D37-893F-05D5B1FA37BF}" srcOrd="6" destOrd="0" presId="urn:microsoft.com/office/officeart/2005/8/layout/list1"/>
    <dgm:cxn modelId="{9CB70881-E112-4EE1-BC37-16FACBE1DC74}" type="presParOf" srcId="{B1B3D59F-4B12-4777-BD06-36B5295B6D80}" destId="{384A14D2-340F-4ECC-AD31-1292EEEDF967}" srcOrd="7" destOrd="0" presId="urn:microsoft.com/office/officeart/2005/8/layout/list1"/>
    <dgm:cxn modelId="{7208D868-02DE-4BD1-93D0-A650AC223CBB}" type="presParOf" srcId="{B1B3D59F-4B12-4777-BD06-36B5295B6D80}" destId="{70F2FBC2-7E29-40E6-BA3F-C967FE4AE064}" srcOrd="8" destOrd="0" presId="urn:microsoft.com/office/officeart/2005/8/layout/list1"/>
    <dgm:cxn modelId="{8853BC1E-1DB2-4CBD-BD71-848AF650FC41}" type="presParOf" srcId="{70F2FBC2-7E29-40E6-BA3F-C967FE4AE064}" destId="{9C36B19A-4C15-48C0-A6E5-18A13ED42586}" srcOrd="0" destOrd="0" presId="urn:microsoft.com/office/officeart/2005/8/layout/list1"/>
    <dgm:cxn modelId="{3870DD6C-4529-4B7F-A260-81958513391D}" type="presParOf" srcId="{70F2FBC2-7E29-40E6-BA3F-C967FE4AE064}" destId="{EEBD342A-B1B1-42C5-ADCE-8FD819974934}" srcOrd="1" destOrd="0" presId="urn:microsoft.com/office/officeart/2005/8/layout/list1"/>
    <dgm:cxn modelId="{07A24DD1-93A2-48E7-813E-4B6700601F6B}" type="presParOf" srcId="{B1B3D59F-4B12-4777-BD06-36B5295B6D80}" destId="{F1E33049-7D77-47E3-8803-5E6F87910A9E}" srcOrd="9" destOrd="0" presId="urn:microsoft.com/office/officeart/2005/8/layout/list1"/>
    <dgm:cxn modelId="{552E355C-0A83-4501-BEE7-3EF2EA02A391}" type="presParOf" srcId="{B1B3D59F-4B12-4777-BD06-36B5295B6D80}" destId="{09D3F139-BED7-4A69-A1EE-A0D7A1398247}" srcOrd="10" destOrd="0" presId="urn:microsoft.com/office/officeart/2005/8/layout/list1"/>
    <dgm:cxn modelId="{96A128EE-B851-4AF3-8B6B-88E89B13FDA1}" type="presParOf" srcId="{B1B3D59F-4B12-4777-BD06-36B5295B6D80}" destId="{DE4576BE-C619-491C-AEBA-258A698F958F}" srcOrd="11" destOrd="0" presId="urn:microsoft.com/office/officeart/2005/8/layout/list1"/>
    <dgm:cxn modelId="{1D8FFE8E-1671-4A5D-9E80-B7DD57C13676}" type="presParOf" srcId="{B1B3D59F-4B12-4777-BD06-36B5295B6D80}" destId="{1A2B1BFC-9517-47CF-9572-BF8C842C70D9}" srcOrd="12" destOrd="0" presId="urn:microsoft.com/office/officeart/2005/8/layout/list1"/>
    <dgm:cxn modelId="{E7B5F869-6ED7-4ADA-B13D-7CD69216C1E0}" type="presParOf" srcId="{1A2B1BFC-9517-47CF-9572-BF8C842C70D9}" destId="{F7EF6EAA-53BF-443E-B5D6-D4927798F9E0}" srcOrd="0" destOrd="0" presId="urn:microsoft.com/office/officeart/2005/8/layout/list1"/>
    <dgm:cxn modelId="{DC9DD53C-2E2B-4AAD-8409-8B3AE393A26A}" type="presParOf" srcId="{1A2B1BFC-9517-47CF-9572-BF8C842C70D9}" destId="{D15E9AA6-4B49-44B8-93AC-9921EDAFF721}" srcOrd="1" destOrd="0" presId="urn:microsoft.com/office/officeart/2005/8/layout/list1"/>
    <dgm:cxn modelId="{556D9221-83FC-40D5-B349-8754E71A458E}" type="presParOf" srcId="{B1B3D59F-4B12-4777-BD06-36B5295B6D80}" destId="{F3F7F8F5-EB9D-43D3-B1AF-9A6F10024CBF}" srcOrd="13" destOrd="0" presId="urn:microsoft.com/office/officeart/2005/8/layout/list1"/>
    <dgm:cxn modelId="{F9817EA5-672D-4F2F-B520-6E80691A103B}" type="presParOf" srcId="{B1B3D59F-4B12-4777-BD06-36B5295B6D80}" destId="{0801213D-03E8-43F5-B5D8-D50B809BC674}" srcOrd="14" destOrd="0" presId="urn:microsoft.com/office/officeart/2005/8/layout/list1"/>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2628EDC-D4BF-4B48-8036-73ACD4694B31}"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zh-CN" altLang="en-US"/>
        </a:p>
      </dgm:t>
    </dgm:pt>
    <dgm:pt modelId="{A11ED341-A5FC-4E87-A5C8-F6E30DAD29E1}">
      <dgm:prSet phldrT="[文本]" custT="1"/>
      <dgm:spPr>
        <a:ln>
          <a:solidFill>
            <a:schemeClr val="bg1">
              <a:lumMod val="75000"/>
            </a:schemeClr>
          </a:solidFill>
        </a:ln>
      </dgm:spPr>
      <dgm:t>
        <a:bodyPr/>
        <a:lstStyle/>
        <a:p>
          <a:r>
            <a:rPr lang="zh-CN" altLang="en-US" sz="3600" dirty="0" smtClean="0">
              <a:solidFill>
                <a:schemeClr val="bg1">
                  <a:lumMod val="65000"/>
                </a:schemeClr>
              </a:solidFill>
              <a:latin typeface="楷体" panose="02010609060101010101" pitchFamily="49" charset="-122"/>
              <a:ea typeface="楷体" panose="02010609060101010101" pitchFamily="49" charset="-122"/>
              <a:cs typeface="David" panose="020E0502060401010101" pitchFamily="34" charset="-79"/>
            </a:rPr>
            <a:t>研究背景</a:t>
          </a:r>
          <a:endParaRPr lang="zh-CN" altLang="en-US" sz="3600" dirty="0">
            <a:solidFill>
              <a:schemeClr val="bg1">
                <a:lumMod val="65000"/>
              </a:schemeClr>
            </a:solidFill>
            <a:latin typeface="楷体" panose="02010609060101010101" pitchFamily="49" charset="-122"/>
            <a:ea typeface="楷体" panose="02010609060101010101" pitchFamily="49" charset="-122"/>
            <a:cs typeface="David" panose="020E0502060401010101" pitchFamily="34" charset="-79"/>
          </a:endParaRPr>
        </a:p>
      </dgm:t>
    </dgm:pt>
    <dgm:pt modelId="{33FAF6A6-F328-4725-A8CF-BD38CEFC40B2}" type="parTrans" cxnId="{33AE2905-7451-41C2-BBD9-D8F3CDF7C0CA}">
      <dgm:prSet/>
      <dgm:spPr/>
      <dgm:t>
        <a:bodyPr/>
        <a:lstStyle/>
        <a:p>
          <a:endParaRPr lang="zh-CN" altLang="en-US" sz="2000">
            <a:solidFill>
              <a:schemeClr val="tx1"/>
            </a:solidFill>
          </a:endParaRPr>
        </a:p>
      </dgm:t>
    </dgm:pt>
    <dgm:pt modelId="{4107D785-0A71-4962-9A90-8FBB444539C3}" type="sibTrans" cxnId="{33AE2905-7451-41C2-BBD9-D8F3CDF7C0CA}">
      <dgm:prSet/>
      <dgm:spPr/>
      <dgm:t>
        <a:bodyPr/>
        <a:lstStyle/>
        <a:p>
          <a:endParaRPr lang="zh-CN" altLang="en-US" sz="2000">
            <a:solidFill>
              <a:schemeClr val="tx1"/>
            </a:solidFill>
          </a:endParaRPr>
        </a:p>
      </dgm:t>
    </dgm:pt>
    <dgm:pt modelId="{A80B7ECF-2567-4CE3-8EEC-3345FD5F9740}">
      <dgm:prSet custT="1"/>
      <dgm:spPr>
        <a:ln>
          <a:solidFill>
            <a:schemeClr val="bg1">
              <a:lumMod val="75000"/>
            </a:schemeClr>
          </a:solidFill>
        </a:ln>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3600" dirty="0" smtClean="0">
              <a:solidFill>
                <a:schemeClr val="tx1"/>
              </a:solidFill>
              <a:latin typeface="楷体" panose="02010609060101010101" pitchFamily="49" charset="-122"/>
              <a:ea typeface="楷体" panose="02010609060101010101" pitchFamily="49" charset="-122"/>
              <a:cs typeface="David" panose="020E0502060401010101" pitchFamily="34" charset="-79"/>
            </a:rPr>
            <a:t>研究内容</a:t>
          </a:r>
          <a:endParaRPr lang="en-US" altLang="zh-CN" sz="3600" dirty="0" smtClean="0">
            <a:solidFill>
              <a:schemeClr val="tx1"/>
            </a:solidFill>
            <a:latin typeface="楷体" panose="02010609060101010101" pitchFamily="49" charset="-122"/>
            <a:ea typeface="楷体" panose="02010609060101010101" pitchFamily="49" charset="-122"/>
            <a:cs typeface="David" panose="020E0502060401010101" pitchFamily="34" charset="-79"/>
          </a:endParaRPr>
        </a:p>
      </dgm:t>
    </dgm:pt>
    <dgm:pt modelId="{3B2D7C88-C358-4907-A8C8-AE9D2C98BE9D}" type="parTrans" cxnId="{8EE165FE-DAC2-4E69-B8FA-920A45104ED9}">
      <dgm:prSet/>
      <dgm:spPr/>
      <dgm:t>
        <a:bodyPr/>
        <a:lstStyle/>
        <a:p>
          <a:endParaRPr lang="zh-CN" altLang="en-US" sz="2000">
            <a:solidFill>
              <a:schemeClr val="tx1"/>
            </a:solidFill>
          </a:endParaRPr>
        </a:p>
      </dgm:t>
    </dgm:pt>
    <dgm:pt modelId="{39C80347-06F7-4635-BA9F-1EEDBF6F60D3}" type="sibTrans" cxnId="{8EE165FE-DAC2-4E69-B8FA-920A45104ED9}">
      <dgm:prSet/>
      <dgm:spPr/>
      <dgm:t>
        <a:bodyPr/>
        <a:lstStyle/>
        <a:p>
          <a:endParaRPr lang="zh-CN" altLang="en-US" sz="2000">
            <a:solidFill>
              <a:schemeClr val="tx1"/>
            </a:solidFill>
          </a:endParaRPr>
        </a:p>
      </dgm:t>
    </dgm:pt>
    <dgm:pt modelId="{AFA73260-1D63-421A-B020-43D0108C8E68}">
      <dgm:prSet custT="1"/>
      <dgm:spPr>
        <a:ln>
          <a:solidFill>
            <a:schemeClr val="bg1">
              <a:lumMod val="75000"/>
            </a:schemeClr>
          </a:solidFill>
        </a:ln>
      </dgm:spPr>
      <dgm:t>
        <a:bodyPr/>
        <a:lstStyle/>
        <a:p>
          <a:r>
            <a:rPr lang="zh-CN" altLang="en-US" sz="3600" dirty="0" smtClean="0">
              <a:solidFill>
                <a:schemeClr val="bg1">
                  <a:lumMod val="65000"/>
                </a:schemeClr>
              </a:solidFill>
              <a:latin typeface="楷体" panose="02010609060101010101" pitchFamily="49" charset="-122"/>
              <a:ea typeface="楷体" panose="02010609060101010101" pitchFamily="49" charset="-122"/>
              <a:cs typeface="David" panose="020E0502060401010101" pitchFamily="34" charset="-79"/>
            </a:rPr>
            <a:t>研究路线与方法</a:t>
          </a:r>
          <a:endParaRPr lang="en-US" altLang="zh-CN" sz="3600" dirty="0" smtClean="0">
            <a:solidFill>
              <a:schemeClr val="bg1">
                <a:lumMod val="65000"/>
              </a:schemeClr>
            </a:solidFill>
            <a:latin typeface="楷体" panose="02010609060101010101" pitchFamily="49" charset="-122"/>
            <a:ea typeface="楷体" panose="02010609060101010101" pitchFamily="49" charset="-122"/>
            <a:cs typeface="David" panose="020E0502060401010101" pitchFamily="34" charset="-79"/>
          </a:endParaRPr>
        </a:p>
      </dgm:t>
    </dgm:pt>
    <dgm:pt modelId="{0EB1A0E2-7C0A-4063-93CF-22551B9040CA}" type="parTrans" cxnId="{293FF128-48D3-41DB-A009-4DF9413C0E35}">
      <dgm:prSet/>
      <dgm:spPr/>
      <dgm:t>
        <a:bodyPr/>
        <a:lstStyle/>
        <a:p>
          <a:endParaRPr lang="zh-CN" altLang="en-US" sz="2000">
            <a:solidFill>
              <a:schemeClr val="tx1"/>
            </a:solidFill>
          </a:endParaRPr>
        </a:p>
      </dgm:t>
    </dgm:pt>
    <dgm:pt modelId="{138D804D-395D-4B4E-823A-F7EC61F7D72D}" type="sibTrans" cxnId="{293FF128-48D3-41DB-A009-4DF9413C0E35}">
      <dgm:prSet/>
      <dgm:spPr/>
      <dgm:t>
        <a:bodyPr/>
        <a:lstStyle/>
        <a:p>
          <a:endParaRPr lang="zh-CN" altLang="en-US" sz="2000">
            <a:solidFill>
              <a:schemeClr val="tx1"/>
            </a:solidFill>
          </a:endParaRPr>
        </a:p>
      </dgm:t>
    </dgm:pt>
    <dgm:pt modelId="{F857447D-4C2E-4357-A73E-9516521E4760}">
      <dgm:prSet phldrT="[文本]" custT="1"/>
      <dgm:spPr>
        <a:ln>
          <a:solidFill>
            <a:schemeClr val="bg1">
              <a:lumMod val="75000"/>
            </a:schemeClr>
          </a:solidFill>
        </a:ln>
      </dgm:spPr>
      <dgm:t>
        <a:bodyPr/>
        <a:lstStyle/>
        <a:p>
          <a:r>
            <a:rPr lang="zh-CN" altLang="en-US" sz="3600" dirty="0" smtClean="0">
              <a:solidFill>
                <a:schemeClr val="bg1">
                  <a:lumMod val="65000"/>
                </a:schemeClr>
              </a:solidFill>
              <a:latin typeface="楷体" panose="02010609060101010101" pitchFamily="49" charset="-122"/>
              <a:ea typeface="楷体" panose="02010609060101010101" pitchFamily="49" charset="-122"/>
              <a:cs typeface="David" panose="020E0502060401010101" pitchFamily="34" charset="-79"/>
            </a:rPr>
            <a:t>研究基础</a:t>
          </a:r>
          <a:endParaRPr lang="zh-CN" altLang="en-US" sz="3600" dirty="0">
            <a:solidFill>
              <a:schemeClr val="bg1">
                <a:lumMod val="65000"/>
              </a:schemeClr>
            </a:solidFill>
            <a:latin typeface="楷体" panose="02010609060101010101" pitchFamily="49" charset="-122"/>
            <a:ea typeface="楷体" panose="02010609060101010101" pitchFamily="49" charset="-122"/>
            <a:cs typeface="David" panose="020E0502060401010101" pitchFamily="34" charset="-79"/>
          </a:endParaRPr>
        </a:p>
      </dgm:t>
    </dgm:pt>
    <dgm:pt modelId="{002DA58C-1011-47B6-B32C-37AFDE821E43}" type="parTrans" cxnId="{A9B1113E-AEA5-4F99-B71A-64B1C76D31E6}">
      <dgm:prSet/>
      <dgm:spPr/>
      <dgm:t>
        <a:bodyPr/>
        <a:lstStyle/>
        <a:p>
          <a:endParaRPr lang="zh-CN" altLang="en-US"/>
        </a:p>
      </dgm:t>
    </dgm:pt>
    <dgm:pt modelId="{A71DFF1D-2036-4AB7-B3B6-5DAE4798FDB5}" type="sibTrans" cxnId="{A9B1113E-AEA5-4F99-B71A-64B1C76D31E6}">
      <dgm:prSet/>
      <dgm:spPr/>
      <dgm:t>
        <a:bodyPr/>
        <a:lstStyle/>
        <a:p>
          <a:endParaRPr lang="zh-CN" altLang="en-US"/>
        </a:p>
      </dgm:t>
    </dgm:pt>
    <dgm:pt modelId="{B1B3D59F-4B12-4777-BD06-36B5295B6D80}" type="pres">
      <dgm:prSet presAssocID="{82628EDC-D4BF-4B48-8036-73ACD4694B31}" presName="linear" presStyleCnt="0">
        <dgm:presLayoutVars>
          <dgm:dir/>
          <dgm:animLvl val="lvl"/>
          <dgm:resizeHandles val="exact"/>
        </dgm:presLayoutVars>
      </dgm:prSet>
      <dgm:spPr/>
      <dgm:t>
        <a:bodyPr/>
        <a:lstStyle/>
        <a:p>
          <a:endParaRPr lang="zh-CN" altLang="en-US"/>
        </a:p>
      </dgm:t>
    </dgm:pt>
    <dgm:pt modelId="{BA90CDD5-ED0D-4469-81F9-D3575313EF75}" type="pres">
      <dgm:prSet presAssocID="{A11ED341-A5FC-4E87-A5C8-F6E30DAD29E1}" presName="parentLin" presStyleCnt="0"/>
      <dgm:spPr/>
    </dgm:pt>
    <dgm:pt modelId="{A3B50194-77C3-4048-A824-AD62ACAC5081}" type="pres">
      <dgm:prSet presAssocID="{A11ED341-A5FC-4E87-A5C8-F6E30DAD29E1}" presName="parentLeftMargin" presStyleLbl="node1" presStyleIdx="0" presStyleCnt="4"/>
      <dgm:spPr/>
      <dgm:t>
        <a:bodyPr/>
        <a:lstStyle/>
        <a:p>
          <a:endParaRPr lang="zh-CN" altLang="en-US"/>
        </a:p>
      </dgm:t>
    </dgm:pt>
    <dgm:pt modelId="{B6FB60D2-79AB-4206-AEE4-4BEA8E22722D}" type="pres">
      <dgm:prSet presAssocID="{A11ED341-A5FC-4E87-A5C8-F6E30DAD29E1}" presName="parentText" presStyleLbl="node1" presStyleIdx="0" presStyleCnt="4" custScaleX="103840">
        <dgm:presLayoutVars>
          <dgm:chMax val="0"/>
          <dgm:bulletEnabled val="1"/>
        </dgm:presLayoutVars>
      </dgm:prSet>
      <dgm:spPr/>
      <dgm:t>
        <a:bodyPr/>
        <a:lstStyle/>
        <a:p>
          <a:endParaRPr lang="zh-CN" altLang="en-US"/>
        </a:p>
      </dgm:t>
    </dgm:pt>
    <dgm:pt modelId="{7F38E2B1-0C0B-4CD3-8BD9-C90E52DC4296}" type="pres">
      <dgm:prSet presAssocID="{A11ED341-A5FC-4E87-A5C8-F6E30DAD29E1}" presName="negativeSpace" presStyleCnt="0"/>
      <dgm:spPr/>
    </dgm:pt>
    <dgm:pt modelId="{D74AE6D5-D8EC-43F1-99E8-C2203D91490C}" type="pres">
      <dgm:prSet presAssocID="{A11ED341-A5FC-4E87-A5C8-F6E30DAD29E1}" presName="childText" presStyleLbl="conFgAcc1" presStyleIdx="0" presStyleCnt="4">
        <dgm:presLayoutVars>
          <dgm:bulletEnabled val="1"/>
        </dgm:presLayoutVars>
      </dgm:prSet>
      <dgm:spPr>
        <a:prstGeom prst="roundRect">
          <a:avLst/>
        </a:prstGeom>
        <a:solidFill>
          <a:srgbClr val="015825"/>
        </a:solidFill>
        <a:ln>
          <a:noFill/>
        </a:ln>
      </dgm:spPr>
      <dgm:t>
        <a:bodyPr/>
        <a:lstStyle/>
        <a:p>
          <a:endParaRPr lang="zh-CN" altLang="en-US"/>
        </a:p>
      </dgm:t>
    </dgm:pt>
    <dgm:pt modelId="{5452CD61-BBE4-4380-B95F-4C7527146302}" type="pres">
      <dgm:prSet presAssocID="{4107D785-0A71-4962-9A90-8FBB444539C3}" presName="spaceBetweenRectangles" presStyleCnt="0"/>
      <dgm:spPr/>
    </dgm:pt>
    <dgm:pt modelId="{9BB68952-3D9D-43BD-82A4-944E97886316}" type="pres">
      <dgm:prSet presAssocID="{A80B7ECF-2567-4CE3-8EEC-3345FD5F9740}" presName="parentLin" presStyleCnt="0"/>
      <dgm:spPr/>
    </dgm:pt>
    <dgm:pt modelId="{FB970B5D-92B1-432B-B313-211B36F57DF7}" type="pres">
      <dgm:prSet presAssocID="{A80B7ECF-2567-4CE3-8EEC-3345FD5F9740}" presName="parentLeftMargin" presStyleLbl="node1" presStyleIdx="0" presStyleCnt="4"/>
      <dgm:spPr/>
      <dgm:t>
        <a:bodyPr/>
        <a:lstStyle/>
        <a:p>
          <a:endParaRPr lang="zh-CN" altLang="en-US"/>
        </a:p>
      </dgm:t>
    </dgm:pt>
    <dgm:pt modelId="{274BB300-5EC6-44F4-81C4-8BB33BF539DE}" type="pres">
      <dgm:prSet presAssocID="{A80B7ECF-2567-4CE3-8EEC-3345FD5F9740}" presName="parentText" presStyleLbl="node1" presStyleIdx="1" presStyleCnt="4" custScaleX="103841">
        <dgm:presLayoutVars>
          <dgm:chMax val="0"/>
          <dgm:bulletEnabled val="1"/>
        </dgm:presLayoutVars>
      </dgm:prSet>
      <dgm:spPr/>
      <dgm:t>
        <a:bodyPr/>
        <a:lstStyle/>
        <a:p>
          <a:endParaRPr lang="zh-CN" altLang="en-US"/>
        </a:p>
      </dgm:t>
    </dgm:pt>
    <dgm:pt modelId="{B534806D-4C59-4370-A20C-FCACB6C76DF5}" type="pres">
      <dgm:prSet presAssocID="{A80B7ECF-2567-4CE3-8EEC-3345FD5F9740}" presName="negativeSpace" presStyleCnt="0"/>
      <dgm:spPr/>
    </dgm:pt>
    <dgm:pt modelId="{10DCE2DF-733A-4D37-893F-05D5B1FA37BF}" type="pres">
      <dgm:prSet presAssocID="{A80B7ECF-2567-4CE3-8EEC-3345FD5F9740}" presName="childText" presStyleLbl="conFgAcc1" presStyleIdx="1" presStyleCnt="4">
        <dgm:presLayoutVars>
          <dgm:bulletEnabled val="1"/>
        </dgm:presLayoutVars>
      </dgm:prSet>
      <dgm:spPr>
        <a:prstGeom prst="roundRect">
          <a:avLst/>
        </a:prstGeom>
        <a:solidFill>
          <a:srgbClr val="015825">
            <a:alpha val="90000"/>
          </a:srgbClr>
        </a:solidFill>
        <a:ln>
          <a:noFill/>
        </a:ln>
      </dgm:spPr>
      <dgm:t>
        <a:bodyPr/>
        <a:lstStyle/>
        <a:p>
          <a:endParaRPr lang="zh-CN" altLang="en-US"/>
        </a:p>
      </dgm:t>
    </dgm:pt>
    <dgm:pt modelId="{384A14D2-340F-4ECC-AD31-1292EEEDF967}" type="pres">
      <dgm:prSet presAssocID="{39C80347-06F7-4635-BA9F-1EEDBF6F60D3}" presName="spaceBetweenRectangles" presStyleCnt="0"/>
      <dgm:spPr/>
    </dgm:pt>
    <dgm:pt modelId="{70F2FBC2-7E29-40E6-BA3F-C967FE4AE064}" type="pres">
      <dgm:prSet presAssocID="{AFA73260-1D63-421A-B020-43D0108C8E68}" presName="parentLin" presStyleCnt="0"/>
      <dgm:spPr/>
    </dgm:pt>
    <dgm:pt modelId="{9C36B19A-4C15-48C0-A6E5-18A13ED42586}" type="pres">
      <dgm:prSet presAssocID="{AFA73260-1D63-421A-B020-43D0108C8E68}" presName="parentLeftMargin" presStyleLbl="node1" presStyleIdx="1" presStyleCnt="4"/>
      <dgm:spPr/>
      <dgm:t>
        <a:bodyPr/>
        <a:lstStyle/>
        <a:p>
          <a:endParaRPr lang="zh-CN" altLang="en-US"/>
        </a:p>
      </dgm:t>
    </dgm:pt>
    <dgm:pt modelId="{EEBD342A-B1B1-42C5-ADCE-8FD819974934}" type="pres">
      <dgm:prSet presAssocID="{AFA73260-1D63-421A-B020-43D0108C8E68}" presName="parentText" presStyleLbl="node1" presStyleIdx="2" presStyleCnt="4" custScaleX="103073" custLinFactNeighborX="7527" custLinFactNeighborY="-3044">
        <dgm:presLayoutVars>
          <dgm:chMax val="0"/>
          <dgm:bulletEnabled val="1"/>
        </dgm:presLayoutVars>
      </dgm:prSet>
      <dgm:spPr/>
      <dgm:t>
        <a:bodyPr/>
        <a:lstStyle/>
        <a:p>
          <a:endParaRPr lang="zh-CN" altLang="en-US"/>
        </a:p>
      </dgm:t>
    </dgm:pt>
    <dgm:pt modelId="{F1E33049-7D77-47E3-8803-5E6F87910A9E}" type="pres">
      <dgm:prSet presAssocID="{AFA73260-1D63-421A-B020-43D0108C8E68}" presName="negativeSpace" presStyleCnt="0"/>
      <dgm:spPr/>
    </dgm:pt>
    <dgm:pt modelId="{09D3F139-BED7-4A69-A1EE-A0D7A1398247}" type="pres">
      <dgm:prSet presAssocID="{AFA73260-1D63-421A-B020-43D0108C8E68}" presName="childText" presStyleLbl="conFgAcc1" presStyleIdx="2" presStyleCnt="4" custLinFactNeighborX="307" custLinFactNeighborY="-41851">
        <dgm:presLayoutVars>
          <dgm:bulletEnabled val="1"/>
        </dgm:presLayoutVars>
      </dgm:prSet>
      <dgm:spPr>
        <a:prstGeom prst="roundRect">
          <a:avLst/>
        </a:prstGeom>
        <a:solidFill>
          <a:srgbClr val="015825">
            <a:alpha val="90000"/>
          </a:srgbClr>
        </a:solidFill>
        <a:ln>
          <a:noFill/>
        </a:ln>
      </dgm:spPr>
      <dgm:t>
        <a:bodyPr/>
        <a:lstStyle/>
        <a:p>
          <a:endParaRPr lang="zh-CN" altLang="en-US"/>
        </a:p>
      </dgm:t>
    </dgm:pt>
    <dgm:pt modelId="{DE4576BE-C619-491C-AEBA-258A698F958F}" type="pres">
      <dgm:prSet presAssocID="{138D804D-395D-4B4E-823A-F7EC61F7D72D}" presName="spaceBetweenRectangles" presStyleCnt="0"/>
      <dgm:spPr/>
    </dgm:pt>
    <dgm:pt modelId="{1A2B1BFC-9517-47CF-9572-BF8C842C70D9}" type="pres">
      <dgm:prSet presAssocID="{F857447D-4C2E-4357-A73E-9516521E4760}" presName="parentLin" presStyleCnt="0"/>
      <dgm:spPr/>
    </dgm:pt>
    <dgm:pt modelId="{F7EF6EAA-53BF-443E-B5D6-D4927798F9E0}" type="pres">
      <dgm:prSet presAssocID="{F857447D-4C2E-4357-A73E-9516521E4760}" presName="parentLeftMargin" presStyleLbl="node1" presStyleIdx="2" presStyleCnt="4" custScaleX="103840"/>
      <dgm:spPr/>
      <dgm:t>
        <a:bodyPr/>
        <a:lstStyle/>
        <a:p>
          <a:endParaRPr lang="zh-CN" altLang="en-US"/>
        </a:p>
      </dgm:t>
    </dgm:pt>
    <dgm:pt modelId="{D15E9AA6-4B49-44B8-93AC-9921EDAFF721}" type="pres">
      <dgm:prSet presAssocID="{F857447D-4C2E-4357-A73E-9516521E4760}" presName="parentText" presStyleLbl="node1" presStyleIdx="3" presStyleCnt="4">
        <dgm:presLayoutVars>
          <dgm:chMax val="0"/>
          <dgm:bulletEnabled val="1"/>
        </dgm:presLayoutVars>
      </dgm:prSet>
      <dgm:spPr/>
      <dgm:t>
        <a:bodyPr/>
        <a:lstStyle/>
        <a:p>
          <a:endParaRPr lang="zh-CN" altLang="en-US"/>
        </a:p>
      </dgm:t>
    </dgm:pt>
    <dgm:pt modelId="{F3F7F8F5-EB9D-43D3-B1AF-9A6F10024CBF}" type="pres">
      <dgm:prSet presAssocID="{F857447D-4C2E-4357-A73E-9516521E4760}" presName="negativeSpace" presStyleCnt="0"/>
      <dgm:spPr/>
    </dgm:pt>
    <dgm:pt modelId="{0801213D-03E8-43F5-B5D8-D50B809BC674}" type="pres">
      <dgm:prSet presAssocID="{F857447D-4C2E-4357-A73E-9516521E4760}" presName="childText" presStyleLbl="conFgAcc1" presStyleIdx="3" presStyleCnt="4">
        <dgm:presLayoutVars>
          <dgm:bulletEnabled val="1"/>
        </dgm:presLayoutVars>
      </dgm:prSet>
      <dgm:spPr>
        <a:prstGeom prst="roundRect">
          <a:avLst/>
        </a:prstGeom>
        <a:solidFill>
          <a:srgbClr val="015825"/>
        </a:solidFill>
        <a:ln>
          <a:noFill/>
        </a:ln>
      </dgm:spPr>
    </dgm:pt>
  </dgm:ptLst>
  <dgm:cxnLst>
    <dgm:cxn modelId="{35CF2106-4A9C-46C5-A680-04FAFED9F81B}" type="presOf" srcId="{A80B7ECF-2567-4CE3-8EEC-3345FD5F9740}" destId="{274BB300-5EC6-44F4-81C4-8BB33BF539DE}" srcOrd="1" destOrd="0" presId="urn:microsoft.com/office/officeart/2005/8/layout/list1"/>
    <dgm:cxn modelId="{43BBB619-FDB7-492B-97D2-642E8D95E599}" type="presOf" srcId="{A11ED341-A5FC-4E87-A5C8-F6E30DAD29E1}" destId="{A3B50194-77C3-4048-A824-AD62ACAC5081}" srcOrd="0" destOrd="0" presId="urn:microsoft.com/office/officeart/2005/8/layout/list1"/>
    <dgm:cxn modelId="{55746931-4863-43B2-8880-3D147FB961FA}" type="presOf" srcId="{A11ED341-A5FC-4E87-A5C8-F6E30DAD29E1}" destId="{B6FB60D2-79AB-4206-AEE4-4BEA8E22722D}" srcOrd="1" destOrd="0" presId="urn:microsoft.com/office/officeart/2005/8/layout/list1"/>
    <dgm:cxn modelId="{B106FF47-2177-49E8-B87C-D2897266A189}" type="presOf" srcId="{A80B7ECF-2567-4CE3-8EEC-3345FD5F9740}" destId="{FB970B5D-92B1-432B-B313-211B36F57DF7}" srcOrd="0" destOrd="0" presId="urn:microsoft.com/office/officeart/2005/8/layout/list1"/>
    <dgm:cxn modelId="{4EF67976-919E-493A-8ACA-082B554F8197}" type="presOf" srcId="{F857447D-4C2E-4357-A73E-9516521E4760}" destId="{F7EF6EAA-53BF-443E-B5D6-D4927798F9E0}" srcOrd="0" destOrd="0" presId="urn:microsoft.com/office/officeart/2005/8/layout/list1"/>
    <dgm:cxn modelId="{C39CDB41-FFA3-4078-9208-0807FBEACFA4}" type="presOf" srcId="{AFA73260-1D63-421A-B020-43D0108C8E68}" destId="{EEBD342A-B1B1-42C5-ADCE-8FD819974934}" srcOrd="1" destOrd="0" presId="urn:microsoft.com/office/officeart/2005/8/layout/list1"/>
    <dgm:cxn modelId="{A9B1113E-AEA5-4F99-B71A-64B1C76D31E6}" srcId="{82628EDC-D4BF-4B48-8036-73ACD4694B31}" destId="{F857447D-4C2E-4357-A73E-9516521E4760}" srcOrd="3" destOrd="0" parTransId="{002DA58C-1011-47B6-B32C-37AFDE821E43}" sibTransId="{A71DFF1D-2036-4AB7-B3B6-5DAE4798FDB5}"/>
    <dgm:cxn modelId="{8EE165FE-DAC2-4E69-B8FA-920A45104ED9}" srcId="{82628EDC-D4BF-4B48-8036-73ACD4694B31}" destId="{A80B7ECF-2567-4CE3-8EEC-3345FD5F9740}" srcOrd="1" destOrd="0" parTransId="{3B2D7C88-C358-4907-A8C8-AE9D2C98BE9D}" sibTransId="{39C80347-06F7-4635-BA9F-1EEDBF6F60D3}"/>
    <dgm:cxn modelId="{04373D8F-C451-4C8F-A833-9D078F7CA742}" type="presOf" srcId="{F857447D-4C2E-4357-A73E-9516521E4760}" destId="{D15E9AA6-4B49-44B8-93AC-9921EDAFF721}" srcOrd="1" destOrd="0" presId="urn:microsoft.com/office/officeart/2005/8/layout/list1"/>
    <dgm:cxn modelId="{33AE2905-7451-41C2-BBD9-D8F3CDF7C0CA}" srcId="{82628EDC-D4BF-4B48-8036-73ACD4694B31}" destId="{A11ED341-A5FC-4E87-A5C8-F6E30DAD29E1}" srcOrd="0" destOrd="0" parTransId="{33FAF6A6-F328-4725-A8CF-BD38CEFC40B2}" sibTransId="{4107D785-0A71-4962-9A90-8FBB444539C3}"/>
    <dgm:cxn modelId="{673381E6-8E91-4355-8289-A162BDFA693B}" type="presOf" srcId="{AFA73260-1D63-421A-B020-43D0108C8E68}" destId="{9C36B19A-4C15-48C0-A6E5-18A13ED42586}" srcOrd="0" destOrd="0" presId="urn:microsoft.com/office/officeart/2005/8/layout/list1"/>
    <dgm:cxn modelId="{293FF128-48D3-41DB-A009-4DF9413C0E35}" srcId="{82628EDC-D4BF-4B48-8036-73ACD4694B31}" destId="{AFA73260-1D63-421A-B020-43D0108C8E68}" srcOrd="2" destOrd="0" parTransId="{0EB1A0E2-7C0A-4063-93CF-22551B9040CA}" sibTransId="{138D804D-395D-4B4E-823A-F7EC61F7D72D}"/>
    <dgm:cxn modelId="{C006AF0B-16E8-4258-9F2B-82F20650492E}" type="presOf" srcId="{82628EDC-D4BF-4B48-8036-73ACD4694B31}" destId="{B1B3D59F-4B12-4777-BD06-36B5295B6D80}" srcOrd="0" destOrd="0" presId="urn:microsoft.com/office/officeart/2005/8/layout/list1"/>
    <dgm:cxn modelId="{1EEB7F76-B269-4C95-A7E1-E2B337617FB9}" type="presParOf" srcId="{B1B3D59F-4B12-4777-BD06-36B5295B6D80}" destId="{BA90CDD5-ED0D-4469-81F9-D3575313EF75}" srcOrd="0" destOrd="0" presId="urn:microsoft.com/office/officeart/2005/8/layout/list1"/>
    <dgm:cxn modelId="{20479FED-C9F1-46F0-993A-CFD879F903F8}" type="presParOf" srcId="{BA90CDD5-ED0D-4469-81F9-D3575313EF75}" destId="{A3B50194-77C3-4048-A824-AD62ACAC5081}" srcOrd="0" destOrd="0" presId="urn:microsoft.com/office/officeart/2005/8/layout/list1"/>
    <dgm:cxn modelId="{1C4BFA29-C36C-4699-A271-051A52F1A235}" type="presParOf" srcId="{BA90CDD5-ED0D-4469-81F9-D3575313EF75}" destId="{B6FB60D2-79AB-4206-AEE4-4BEA8E22722D}" srcOrd="1" destOrd="0" presId="urn:microsoft.com/office/officeart/2005/8/layout/list1"/>
    <dgm:cxn modelId="{82CA79CF-70D7-4013-B35B-E4E3E7B2C8B4}" type="presParOf" srcId="{B1B3D59F-4B12-4777-BD06-36B5295B6D80}" destId="{7F38E2B1-0C0B-4CD3-8BD9-C90E52DC4296}" srcOrd="1" destOrd="0" presId="urn:microsoft.com/office/officeart/2005/8/layout/list1"/>
    <dgm:cxn modelId="{42393152-D39A-47E0-8313-CFF5A2216A67}" type="presParOf" srcId="{B1B3D59F-4B12-4777-BD06-36B5295B6D80}" destId="{D74AE6D5-D8EC-43F1-99E8-C2203D91490C}" srcOrd="2" destOrd="0" presId="urn:microsoft.com/office/officeart/2005/8/layout/list1"/>
    <dgm:cxn modelId="{47258213-E7D9-47E0-8F12-BB44A690E2BC}" type="presParOf" srcId="{B1B3D59F-4B12-4777-BD06-36B5295B6D80}" destId="{5452CD61-BBE4-4380-B95F-4C7527146302}" srcOrd="3" destOrd="0" presId="urn:microsoft.com/office/officeart/2005/8/layout/list1"/>
    <dgm:cxn modelId="{BF7AEA4B-C52B-48A4-87A0-5E46BCA25244}" type="presParOf" srcId="{B1B3D59F-4B12-4777-BD06-36B5295B6D80}" destId="{9BB68952-3D9D-43BD-82A4-944E97886316}" srcOrd="4" destOrd="0" presId="urn:microsoft.com/office/officeart/2005/8/layout/list1"/>
    <dgm:cxn modelId="{68A39A09-F652-46E7-8EB8-1DEBF0DA7C3A}" type="presParOf" srcId="{9BB68952-3D9D-43BD-82A4-944E97886316}" destId="{FB970B5D-92B1-432B-B313-211B36F57DF7}" srcOrd="0" destOrd="0" presId="urn:microsoft.com/office/officeart/2005/8/layout/list1"/>
    <dgm:cxn modelId="{95687701-E983-41AF-BD28-E87446BA26C6}" type="presParOf" srcId="{9BB68952-3D9D-43BD-82A4-944E97886316}" destId="{274BB300-5EC6-44F4-81C4-8BB33BF539DE}" srcOrd="1" destOrd="0" presId="urn:microsoft.com/office/officeart/2005/8/layout/list1"/>
    <dgm:cxn modelId="{7037BD0F-A9A3-44B9-B758-712379718BEC}" type="presParOf" srcId="{B1B3D59F-4B12-4777-BD06-36B5295B6D80}" destId="{B534806D-4C59-4370-A20C-FCACB6C76DF5}" srcOrd="5" destOrd="0" presId="urn:microsoft.com/office/officeart/2005/8/layout/list1"/>
    <dgm:cxn modelId="{BB785ECB-BE4D-4F0E-AA01-D5AA21A8AC6F}" type="presParOf" srcId="{B1B3D59F-4B12-4777-BD06-36B5295B6D80}" destId="{10DCE2DF-733A-4D37-893F-05D5B1FA37BF}" srcOrd="6" destOrd="0" presId="urn:microsoft.com/office/officeart/2005/8/layout/list1"/>
    <dgm:cxn modelId="{702DD563-E41F-4298-8433-762EDE2E0D31}" type="presParOf" srcId="{B1B3D59F-4B12-4777-BD06-36B5295B6D80}" destId="{384A14D2-340F-4ECC-AD31-1292EEEDF967}" srcOrd="7" destOrd="0" presId="urn:microsoft.com/office/officeart/2005/8/layout/list1"/>
    <dgm:cxn modelId="{C612CF51-4EBE-4557-B432-26ECB442A07B}" type="presParOf" srcId="{B1B3D59F-4B12-4777-BD06-36B5295B6D80}" destId="{70F2FBC2-7E29-40E6-BA3F-C967FE4AE064}" srcOrd="8" destOrd="0" presId="urn:microsoft.com/office/officeart/2005/8/layout/list1"/>
    <dgm:cxn modelId="{1A4D6B4A-02AB-4386-8A9C-9D019B24BBF2}" type="presParOf" srcId="{70F2FBC2-7E29-40E6-BA3F-C967FE4AE064}" destId="{9C36B19A-4C15-48C0-A6E5-18A13ED42586}" srcOrd="0" destOrd="0" presId="urn:microsoft.com/office/officeart/2005/8/layout/list1"/>
    <dgm:cxn modelId="{02680502-D7E6-43F2-9E17-9EC5AD96B216}" type="presParOf" srcId="{70F2FBC2-7E29-40E6-BA3F-C967FE4AE064}" destId="{EEBD342A-B1B1-42C5-ADCE-8FD819974934}" srcOrd="1" destOrd="0" presId="urn:microsoft.com/office/officeart/2005/8/layout/list1"/>
    <dgm:cxn modelId="{98921100-5C5D-4609-AD0B-6BEE17F66FD4}" type="presParOf" srcId="{B1B3D59F-4B12-4777-BD06-36B5295B6D80}" destId="{F1E33049-7D77-47E3-8803-5E6F87910A9E}" srcOrd="9" destOrd="0" presId="urn:microsoft.com/office/officeart/2005/8/layout/list1"/>
    <dgm:cxn modelId="{B50EF8E9-FE63-43D1-AE42-D6D137983247}" type="presParOf" srcId="{B1B3D59F-4B12-4777-BD06-36B5295B6D80}" destId="{09D3F139-BED7-4A69-A1EE-A0D7A1398247}" srcOrd="10" destOrd="0" presId="urn:microsoft.com/office/officeart/2005/8/layout/list1"/>
    <dgm:cxn modelId="{D5D84751-A511-43CE-BCAC-40286B6A6C5C}" type="presParOf" srcId="{B1B3D59F-4B12-4777-BD06-36B5295B6D80}" destId="{DE4576BE-C619-491C-AEBA-258A698F958F}" srcOrd="11" destOrd="0" presId="urn:microsoft.com/office/officeart/2005/8/layout/list1"/>
    <dgm:cxn modelId="{35773424-641D-4B73-B5CF-4256E5585D2C}" type="presParOf" srcId="{B1B3D59F-4B12-4777-BD06-36B5295B6D80}" destId="{1A2B1BFC-9517-47CF-9572-BF8C842C70D9}" srcOrd="12" destOrd="0" presId="urn:microsoft.com/office/officeart/2005/8/layout/list1"/>
    <dgm:cxn modelId="{8FA8DE6F-4565-48AA-8F9D-B75251541BA9}" type="presParOf" srcId="{1A2B1BFC-9517-47CF-9572-BF8C842C70D9}" destId="{F7EF6EAA-53BF-443E-B5D6-D4927798F9E0}" srcOrd="0" destOrd="0" presId="urn:microsoft.com/office/officeart/2005/8/layout/list1"/>
    <dgm:cxn modelId="{64395869-D1E3-41DE-81D1-B7FE488F9D07}" type="presParOf" srcId="{1A2B1BFC-9517-47CF-9572-BF8C842C70D9}" destId="{D15E9AA6-4B49-44B8-93AC-9921EDAFF721}" srcOrd="1" destOrd="0" presId="urn:microsoft.com/office/officeart/2005/8/layout/list1"/>
    <dgm:cxn modelId="{06243AFE-C118-4735-8AC7-A8A951227ABD}" type="presParOf" srcId="{B1B3D59F-4B12-4777-BD06-36B5295B6D80}" destId="{F3F7F8F5-EB9D-43D3-B1AF-9A6F10024CBF}" srcOrd="13" destOrd="0" presId="urn:microsoft.com/office/officeart/2005/8/layout/list1"/>
    <dgm:cxn modelId="{259CE6FE-1CA1-4511-A8BA-7B2DC74F689D}" type="presParOf" srcId="{B1B3D59F-4B12-4777-BD06-36B5295B6D80}" destId="{0801213D-03E8-43F5-B5D8-D50B809BC674}" srcOrd="14" destOrd="0" presId="urn:microsoft.com/office/officeart/2005/8/layout/list1"/>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2628EDC-D4BF-4B48-8036-73ACD4694B31}"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zh-CN" altLang="en-US"/>
        </a:p>
      </dgm:t>
    </dgm:pt>
    <dgm:pt modelId="{A11ED341-A5FC-4E87-A5C8-F6E30DAD29E1}">
      <dgm:prSet phldrT="[文本]" custT="1"/>
      <dgm:spPr>
        <a:ln>
          <a:solidFill>
            <a:schemeClr val="bg1">
              <a:lumMod val="75000"/>
            </a:schemeClr>
          </a:solidFill>
        </a:ln>
      </dgm:spPr>
      <dgm:t>
        <a:bodyPr/>
        <a:lstStyle/>
        <a:p>
          <a:r>
            <a:rPr lang="zh-CN" altLang="en-US" sz="3600" dirty="0" smtClean="0">
              <a:solidFill>
                <a:schemeClr val="bg1">
                  <a:lumMod val="65000"/>
                </a:schemeClr>
              </a:solidFill>
              <a:latin typeface="楷体" panose="02010609060101010101" pitchFamily="49" charset="-122"/>
              <a:ea typeface="楷体" panose="02010609060101010101" pitchFamily="49" charset="-122"/>
              <a:cs typeface="David" panose="020E0502060401010101" pitchFamily="34" charset="-79"/>
            </a:rPr>
            <a:t>研究背景</a:t>
          </a:r>
          <a:endParaRPr lang="zh-CN" altLang="en-US" sz="3600" dirty="0">
            <a:solidFill>
              <a:schemeClr val="bg1">
                <a:lumMod val="65000"/>
              </a:schemeClr>
            </a:solidFill>
            <a:latin typeface="楷体" panose="02010609060101010101" pitchFamily="49" charset="-122"/>
            <a:ea typeface="楷体" panose="02010609060101010101" pitchFamily="49" charset="-122"/>
            <a:cs typeface="David" panose="020E0502060401010101" pitchFamily="34" charset="-79"/>
          </a:endParaRPr>
        </a:p>
      </dgm:t>
    </dgm:pt>
    <dgm:pt modelId="{33FAF6A6-F328-4725-A8CF-BD38CEFC40B2}" type="parTrans" cxnId="{33AE2905-7451-41C2-BBD9-D8F3CDF7C0CA}">
      <dgm:prSet/>
      <dgm:spPr/>
      <dgm:t>
        <a:bodyPr/>
        <a:lstStyle/>
        <a:p>
          <a:endParaRPr lang="zh-CN" altLang="en-US" sz="2000">
            <a:solidFill>
              <a:schemeClr val="tx1"/>
            </a:solidFill>
          </a:endParaRPr>
        </a:p>
      </dgm:t>
    </dgm:pt>
    <dgm:pt modelId="{4107D785-0A71-4962-9A90-8FBB444539C3}" type="sibTrans" cxnId="{33AE2905-7451-41C2-BBD9-D8F3CDF7C0CA}">
      <dgm:prSet/>
      <dgm:spPr/>
      <dgm:t>
        <a:bodyPr/>
        <a:lstStyle/>
        <a:p>
          <a:endParaRPr lang="zh-CN" altLang="en-US" sz="2000">
            <a:solidFill>
              <a:schemeClr val="tx1"/>
            </a:solidFill>
          </a:endParaRPr>
        </a:p>
      </dgm:t>
    </dgm:pt>
    <dgm:pt modelId="{A80B7ECF-2567-4CE3-8EEC-3345FD5F9740}">
      <dgm:prSet custT="1"/>
      <dgm:spPr>
        <a:ln>
          <a:solidFill>
            <a:schemeClr val="bg1">
              <a:lumMod val="75000"/>
            </a:schemeClr>
          </a:solidFill>
        </a:ln>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3600" dirty="0" smtClean="0">
              <a:solidFill>
                <a:schemeClr val="bg1">
                  <a:lumMod val="65000"/>
                </a:schemeClr>
              </a:solidFill>
              <a:latin typeface="楷体" panose="02010609060101010101" pitchFamily="49" charset="-122"/>
              <a:ea typeface="楷体" panose="02010609060101010101" pitchFamily="49" charset="-122"/>
              <a:cs typeface="David" panose="020E0502060401010101" pitchFamily="34" charset="-79"/>
            </a:rPr>
            <a:t>研究内容</a:t>
          </a:r>
          <a:endParaRPr lang="en-US" altLang="zh-CN" sz="3600" dirty="0" smtClean="0">
            <a:solidFill>
              <a:schemeClr val="bg1">
                <a:lumMod val="65000"/>
              </a:schemeClr>
            </a:solidFill>
            <a:latin typeface="楷体" panose="02010609060101010101" pitchFamily="49" charset="-122"/>
            <a:ea typeface="楷体" panose="02010609060101010101" pitchFamily="49" charset="-122"/>
            <a:cs typeface="David" panose="020E0502060401010101" pitchFamily="34" charset="-79"/>
          </a:endParaRPr>
        </a:p>
      </dgm:t>
    </dgm:pt>
    <dgm:pt modelId="{3B2D7C88-C358-4907-A8C8-AE9D2C98BE9D}" type="parTrans" cxnId="{8EE165FE-DAC2-4E69-B8FA-920A45104ED9}">
      <dgm:prSet/>
      <dgm:spPr/>
      <dgm:t>
        <a:bodyPr/>
        <a:lstStyle/>
        <a:p>
          <a:endParaRPr lang="zh-CN" altLang="en-US" sz="2000">
            <a:solidFill>
              <a:schemeClr val="tx1"/>
            </a:solidFill>
          </a:endParaRPr>
        </a:p>
      </dgm:t>
    </dgm:pt>
    <dgm:pt modelId="{39C80347-06F7-4635-BA9F-1EEDBF6F60D3}" type="sibTrans" cxnId="{8EE165FE-DAC2-4E69-B8FA-920A45104ED9}">
      <dgm:prSet/>
      <dgm:spPr/>
      <dgm:t>
        <a:bodyPr/>
        <a:lstStyle/>
        <a:p>
          <a:endParaRPr lang="zh-CN" altLang="en-US" sz="2000">
            <a:solidFill>
              <a:schemeClr val="tx1"/>
            </a:solidFill>
          </a:endParaRPr>
        </a:p>
      </dgm:t>
    </dgm:pt>
    <dgm:pt modelId="{AFA73260-1D63-421A-B020-43D0108C8E68}">
      <dgm:prSet custT="1"/>
      <dgm:spPr>
        <a:ln>
          <a:solidFill>
            <a:schemeClr val="bg1">
              <a:lumMod val="75000"/>
            </a:schemeClr>
          </a:solidFill>
        </a:ln>
      </dgm:spPr>
      <dgm:t>
        <a:bodyPr/>
        <a:lstStyle/>
        <a:p>
          <a:r>
            <a:rPr lang="zh-CN" altLang="en-US" sz="3600" dirty="0" smtClean="0">
              <a:solidFill>
                <a:schemeClr val="tx1"/>
              </a:solidFill>
              <a:latin typeface="楷体" panose="02010609060101010101" pitchFamily="49" charset="-122"/>
              <a:ea typeface="楷体" panose="02010609060101010101" pitchFamily="49" charset="-122"/>
              <a:cs typeface="David" panose="020E0502060401010101" pitchFamily="34" charset="-79"/>
            </a:rPr>
            <a:t>研究路线与方法</a:t>
          </a:r>
          <a:endParaRPr lang="en-US" altLang="zh-CN" sz="3600" dirty="0" smtClean="0">
            <a:solidFill>
              <a:schemeClr val="tx1"/>
            </a:solidFill>
            <a:latin typeface="楷体" panose="02010609060101010101" pitchFamily="49" charset="-122"/>
            <a:ea typeface="楷体" panose="02010609060101010101" pitchFamily="49" charset="-122"/>
            <a:cs typeface="David" panose="020E0502060401010101" pitchFamily="34" charset="-79"/>
          </a:endParaRPr>
        </a:p>
      </dgm:t>
    </dgm:pt>
    <dgm:pt modelId="{0EB1A0E2-7C0A-4063-93CF-22551B9040CA}" type="parTrans" cxnId="{293FF128-48D3-41DB-A009-4DF9413C0E35}">
      <dgm:prSet/>
      <dgm:spPr/>
      <dgm:t>
        <a:bodyPr/>
        <a:lstStyle/>
        <a:p>
          <a:endParaRPr lang="zh-CN" altLang="en-US" sz="2000">
            <a:solidFill>
              <a:schemeClr val="tx1"/>
            </a:solidFill>
          </a:endParaRPr>
        </a:p>
      </dgm:t>
    </dgm:pt>
    <dgm:pt modelId="{138D804D-395D-4B4E-823A-F7EC61F7D72D}" type="sibTrans" cxnId="{293FF128-48D3-41DB-A009-4DF9413C0E35}">
      <dgm:prSet/>
      <dgm:spPr/>
      <dgm:t>
        <a:bodyPr/>
        <a:lstStyle/>
        <a:p>
          <a:endParaRPr lang="zh-CN" altLang="en-US" sz="2000">
            <a:solidFill>
              <a:schemeClr val="tx1"/>
            </a:solidFill>
          </a:endParaRPr>
        </a:p>
      </dgm:t>
    </dgm:pt>
    <dgm:pt modelId="{F857447D-4C2E-4357-A73E-9516521E4760}">
      <dgm:prSet phldrT="[文本]" custT="1"/>
      <dgm:spPr>
        <a:ln>
          <a:solidFill>
            <a:schemeClr val="bg1">
              <a:lumMod val="75000"/>
            </a:schemeClr>
          </a:solidFill>
        </a:ln>
      </dgm:spPr>
      <dgm:t>
        <a:bodyPr/>
        <a:lstStyle/>
        <a:p>
          <a:r>
            <a:rPr lang="zh-CN" altLang="en-US" sz="3600" dirty="0" smtClean="0">
              <a:solidFill>
                <a:schemeClr val="bg1">
                  <a:lumMod val="65000"/>
                </a:schemeClr>
              </a:solidFill>
              <a:latin typeface="楷体" panose="02010609060101010101" pitchFamily="49" charset="-122"/>
              <a:ea typeface="楷体" panose="02010609060101010101" pitchFamily="49" charset="-122"/>
              <a:cs typeface="David" panose="020E0502060401010101" pitchFamily="34" charset="-79"/>
            </a:rPr>
            <a:t>研究基础</a:t>
          </a:r>
          <a:endParaRPr lang="zh-CN" altLang="en-US" sz="3600" dirty="0">
            <a:solidFill>
              <a:schemeClr val="bg1">
                <a:lumMod val="65000"/>
              </a:schemeClr>
            </a:solidFill>
            <a:latin typeface="楷体" panose="02010609060101010101" pitchFamily="49" charset="-122"/>
            <a:ea typeface="楷体" panose="02010609060101010101" pitchFamily="49" charset="-122"/>
            <a:cs typeface="David" panose="020E0502060401010101" pitchFamily="34" charset="-79"/>
          </a:endParaRPr>
        </a:p>
      </dgm:t>
    </dgm:pt>
    <dgm:pt modelId="{002DA58C-1011-47B6-B32C-37AFDE821E43}" type="parTrans" cxnId="{A9B1113E-AEA5-4F99-B71A-64B1C76D31E6}">
      <dgm:prSet/>
      <dgm:spPr/>
      <dgm:t>
        <a:bodyPr/>
        <a:lstStyle/>
        <a:p>
          <a:endParaRPr lang="zh-CN" altLang="en-US"/>
        </a:p>
      </dgm:t>
    </dgm:pt>
    <dgm:pt modelId="{A71DFF1D-2036-4AB7-B3B6-5DAE4798FDB5}" type="sibTrans" cxnId="{A9B1113E-AEA5-4F99-B71A-64B1C76D31E6}">
      <dgm:prSet/>
      <dgm:spPr/>
      <dgm:t>
        <a:bodyPr/>
        <a:lstStyle/>
        <a:p>
          <a:endParaRPr lang="zh-CN" altLang="en-US"/>
        </a:p>
      </dgm:t>
    </dgm:pt>
    <dgm:pt modelId="{B1B3D59F-4B12-4777-BD06-36B5295B6D80}" type="pres">
      <dgm:prSet presAssocID="{82628EDC-D4BF-4B48-8036-73ACD4694B31}" presName="linear" presStyleCnt="0">
        <dgm:presLayoutVars>
          <dgm:dir/>
          <dgm:animLvl val="lvl"/>
          <dgm:resizeHandles val="exact"/>
        </dgm:presLayoutVars>
      </dgm:prSet>
      <dgm:spPr/>
      <dgm:t>
        <a:bodyPr/>
        <a:lstStyle/>
        <a:p>
          <a:endParaRPr lang="zh-CN" altLang="en-US"/>
        </a:p>
      </dgm:t>
    </dgm:pt>
    <dgm:pt modelId="{BA90CDD5-ED0D-4469-81F9-D3575313EF75}" type="pres">
      <dgm:prSet presAssocID="{A11ED341-A5FC-4E87-A5C8-F6E30DAD29E1}" presName="parentLin" presStyleCnt="0"/>
      <dgm:spPr/>
    </dgm:pt>
    <dgm:pt modelId="{A3B50194-77C3-4048-A824-AD62ACAC5081}" type="pres">
      <dgm:prSet presAssocID="{A11ED341-A5FC-4E87-A5C8-F6E30DAD29E1}" presName="parentLeftMargin" presStyleLbl="node1" presStyleIdx="0" presStyleCnt="4"/>
      <dgm:spPr/>
      <dgm:t>
        <a:bodyPr/>
        <a:lstStyle/>
        <a:p>
          <a:endParaRPr lang="zh-CN" altLang="en-US"/>
        </a:p>
      </dgm:t>
    </dgm:pt>
    <dgm:pt modelId="{B6FB60D2-79AB-4206-AEE4-4BEA8E22722D}" type="pres">
      <dgm:prSet presAssocID="{A11ED341-A5FC-4E87-A5C8-F6E30DAD29E1}" presName="parentText" presStyleLbl="node1" presStyleIdx="0" presStyleCnt="4" custScaleX="103840">
        <dgm:presLayoutVars>
          <dgm:chMax val="0"/>
          <dgm:bulletEnabled val="1"/>
        </dgm:presLayoutVars>
      </dgm:prSet>
      <dgm:spPr/>
      <dgm:t>
        <a:bodyPr/>
        <a:lstStyle/>
        <a:p>
          <a:endParaRPr lang="zh-CN" altLang="en-US"/>
        </a:p>
      </dgm:t>
    </dgm:pt>
    <dgm:pt modelId="{7F38E2B1-0C0B-4CD3-8BD9-C90E52DC4296}" type="pres">
      <dgm:prSet presAssocID="{A11ED341-A5FC-4E87-A5C8-F6E30DAD29E1}" presName="negativeSpace" presStyleCnt="0"/>
      <dgm:spPr/>
    </dgm:pt>
    <dgm:pt modelId="{D74AE6D5-D8EC-43F1-99E8-C2203D91490C}" type="pres">
      <dgm:prSet presAssocID="{A11ED341-A5FC-4E87-A5C8-F6E30DAD29E1}" presName="childText" presStyleLbl="conFgAcc1" presStyleIdx="0" presStyleCnt="4">
        <dgm:presLayoutVars>
          <dgm:bulletEnabled val="1"/>
        </dgm:presLayoutVars>
      </dgm:prSet>
      <dgm:spPr>
        <a:prstGeom prst="roundRect">
          <a:avLst/>
        </a:prstGeom>
        <a:solidFill>
          <a:srgbClr val="015825"/>
        </a:solidFill>
        <a:ln>
          <a:noFill/>
        </a:ln>
      </dgm:spPr>
      <dgm:t>
        <a:bodyPr/>
        <a:lstStyle/>
        <a:p>
          <a:endParaRPr lang="zh-CN" altLang="en-US"/>
        </a:p>
      </dgm:t>
    </dgm:pt>
    <dgm:pt modelId="{5452CD61-BBE4-4380-B95F-4C7527146302}" type="pres">
      <dgm:prSet presAssocID="{4107D785-0A71-4962-9A90-8FBB444539C3}" presName="spaceBetweenRectangles" presStyleCnt="0"/>
      <dgm:spPr/>
    </dgm:pt>
    <dgm:pt modelId="{9BB68952-3D9D-43BD-82A4-944E97886316}" type="pres">
      <dgm:prSet presAssocID="{A80B7ECF-2567-4CE3-8EEC-3345FD5F9740}" presName="parentLin" presStyleCnt="0"/>
      <dgm:spPr/>
    </dgm:pt>
    <dgm:pt modelId="{FB970B5D-92B1-432B-B313-211B36F57DF7}" type="pres">
      <dgm:prSet presAssocID="{A80B7ECF-2567-4CE3-8EEC-3345FD5F9740}" presName="parentLeftMargin" presStyleLbl="node1" presStyleIdx="0" presStyleCnt="4"/>
      <dgm:spPr/>
      <dgm:t>
        <a:bodyPr/>
        <a:lstStyle/>
        <a:p>
          <a:endParaRPr lang="zh-CN" altLang="en-US"/>
        </a:p>
      </dgm:t>
    </dgm:pt>
    <dgm:pt modelId="{274BB300-5EC6-44F4-81C4-8BB33BF539DE}" type="pres">
      <dgm:prSet presAssocID="{A80B7ECF-2567-4CE3-8EEC-3345FD5F9740}" presName="parentText" presStyleLbl="node1" presStyleIdx="1" presStyleCnt="4" custScaleX="103841">
        <dgm:presLayoutVars>
          <dgm:chMax val="0"/>
          <dgm:bulletEnabled val="1"/>
        </dgm:presLayoutVars>
      </dgm:prSet>
      <dgm:spPr/>
      <dgm:t>
        <a:bodyPr/>
        <a:lstStyle/>
        <a:p>
          <a:endParaRPr lang="zh-CN" altLang="en-US"/>
        </a:p>
      </dgm:t>
    </dgm:pt>
    <dgm:pt modelId="{B534806D-4C59-4370-A20C-FCACB6C76DF5}" type="pres">
      <dgm:prSet presAssocID="{A80B7ECF-2567-4CE3-8EEC-3345FD5F9740}" presName="negativeSpace" presStyleCnt="0"/>
      <dgm:spPr/>
    </dgm:pt>
    <dgm:pt modelId="{10DCE2DF-733A-4D37-893F-05D5B1FA37BF}" type="pres">
      <dgm:prSet presAssocID="{A80B7ECF-2567-4CE3-8EEC-3345FD5F9740}" presName="childText" presStyleLbl="conFgAcc1" presStyleIdx="1" presStyleCnt="4">
        <dgm:presLayoutVars>
          <dgm:bulletEnabled val="1"/>
        </dgm:presLayoutVars>
      </dgm:prSet>
      <dgm:spPr>
        <a:prstGeom prst="roundRect">
          <a:avLst/>
        </a:prstGeom>
        <a:solidFill>
          <a:srgbClr val="015825">
            <a:alpha val="90000"/>
          </a:srgbClr>
        </a:solidFill>
        <a:ln>
          <a:noFill/>
        </a:ln>
      </dgm:spPr>
      <dgm:t>
        <a:bodyPr/>
        <a:lstStyle/>
        <a:p>
          <a:endParaRPr lang="zh-CN" altLang="en-US"/>
        </a:p>
      </dgm:t>
    </dgm:pt>
    <dgm:pt modelId="{384A14D2-340F-4ECC-AD31-1292EEEDF967}" type="pres">
      <dgm:prSet presAssocID="{39C80347-06F7-4635-BA9F-1EEDBF6F60D3}" presName="spaceBetweenRectangles" presStyleCnt="0"/>
      <dgm:spPr/>
    </dgm:pt>
    <dgm:pt modelId="{70F2FBC2-7E29-40E6-BA3F-C967FE4AE064}" type="pres">
      <dgm:prSet presAssocID="{AFA73260-1D63-421A-B020-43D0108C8E68}" presName="parentLin" presStyleCnt="0"/>
      <dgm:spPr/>
    </dgm:pt>
    <dgm:pt modelId="{9C36B19A-4C15-48C0-A6E5-18A13ED42586}" type="pres">
      <dgm:prSet presAssocID="{AFA73260-1D63-421A-B020-43D0108C8E68}" presName="parentLeftMargin" presStyleLbl="node1" presStyleIdx="1" presStyleCnt="4"/>
      <dgm:spPr/>
      <dgm:t>
        <a:bodyPr/>
        <a:lstStyle/>
        <a:p>
          <a:endParaRPr lang="zh-CN" altLang="en-US"/>
        </a:p>
      </dgm:t>
    </dgm:pt>
    <dgm:pt modelId="{EEBD342A-B1B1-42C5-ADCE-8FD819974934}" type="pres">
      <dgm:prSet presAssocID="{AFA73260-1D63-421A-B020-43D0108C8E68}" presName="parentText" presStyleLbl="node1" presStyleIdx="2" presStyleCnt="4" custScaleX="103073" custLinFactNeighborX="7527" custLinFactNeighborY="-3044">
        <dgm:presLayoutVars>
          <dgm:chMax val="0"/>
          <dgm:bulletEnabled val="1"/>
        </dgm:presLayoutVars>
      </dgm:prSet>
      <dgm:spPr/>
      <dgm:t>
        <a:bodyPr/>
        <a:lstStyle/>
        <a:p>
          <a:endParaRPr lang="zh-CN" altLang="en-US"/>
        </a:p>
      </dgm:t>
    </dgm:pt>
    <dgm:pt modelId="{F1E33049-7D77-47E3-8803-5E6F87910A9E}" type="pres">
      <dgm:prSet presAssocID="{AFA73260-1D63-421A-B020-43D0108C8E68}" presName="negativeSpace" presStyleCnt="0"/>
      <dgm:spPr/>
    </dgm:pt>
    <dgm:pt modelId="{09D3F139-BED7-4A69-A1EE-A0D7A1398247}" type="pres">
      <dgm:prSet presAssocID="{AFA73260-1D63-421A-B020-43D0108C8E68}" presName="childText" presStyleLbl="conFgAcc1" presStyleIdx="2" presStyleCnt="4" custLinFactNeighborX="307" custLinFactNeighborY="-41851">
        <dgm:presLayoutVars>
          <dgm:bulletEnabled val="1"/>
        </dgm:presLayoutVars>
      </dgm:prSet>
      <dgm:spPr>
        <a:prstGeom prst="roundRect">
          <a:avLst/>
        </a:prstGeom>
        <a:solidFill>
          <a:srgbClr val="015825">
            <a:alpha val="90000"/>
          </a:srgbClr>
        </a:solidFill>
        <a:ln>
          <a:noFill/>
        </a:ln>
      </dgm:spPr>
      <dgm:t>
        <a:bodyPr/>
        <a:lstStyle/>
        <a:p>
          <a:endParaRPr lang="zh-CN" altLang="en-US"/>
        </a:p>
      </dgm:t>
    </dgm:pt>
    <dgm:pt modelId="{DE4576BE-C619-491C-AEBA-258A698F958F}" type="pres">
      <dgm:prSet presAssocID="{138D804D-395D-4B4E-823A-F7EC61F7D72D}" presName="spaceBetweenRectangles" presStyleCnt="0"/>
      <dgm:spPr/>
    </dgm:pt>
    <dgm:pt modelId="{1A2B1BFC-9517-47CF-9572-BF8C842C70D9}" type="pres">
      <dgm:prSet presAssocID="{F857447D-4C2E-4357-A73E-9516521E4760}" presName="parentLin" presStyleCnt="0"/>
      <dgm:spPr/>
    </dgm:pt>
    <dgm:pt modelId="{F7EF6EAA-53BF-443E-B5D6-D4927798F9E0}" type="pres">
      <dgm:prSet presAssocID="{F857447D-4C2E-4357-A73E-9516521E4760}" presName="parentLeftMargin" presStyleLbl="node1" presStyleIdx="2" presStyleCnt="4" custScaleX="103840"/>
      <dgm:spPr/>
      <dgm:t>
        <a:bodyPr/>
        <a:lstStyle/>
        <a:p>
          <a:endParaRPr lang="zh-CN" altLang="en-US"/>
        </a:p>
      </dgm:t>
    </dgm:pt>
    <dgm:pt modelId="{D15E9AA6-4B49-44B8-93AC-9921EDAFF721}" type="pres">
      <dgm:prSet presAssocID="{F857447D-4C2E-4357-A73E-9516521E4760}" presName="parentText" presStyleLbl="node1" presStyleIdx="3" presStyleCnt="4">
        <dgm:presLayoutVars>
          <dgm:chMax val="0"/>
          <dgm:bulletEnabled val="1"/>
        </dgm:presLayoutVars>
      </dgm:prSet>
      <dgm:spPr/>
      <dgm:t>
        <a:bodyPr/>
        <a:lstStyle/>
        <a:p>
          <a:endParaRPr lang="zh-CN" altLang="en-US"/>
        </a:p>
      </dgm:t>
    </dgm:pt>
    <dgm:pt modelId="{F3F7F8F5-EB9D-43D3-B1AF-9A6F10024CBF}" type="pres">
      <dgm:prSet presAssocID="{F857447D-4C2E-4357-A73E-9516521E4760}" presName="negativeSpace" presStyleCnt="0"/>
      <dgm:spPr/>
    </dgm:pt>
    <dgm:pt modelId="{0801213D-03E8-43F5-B5D8-D50B809BC674}" type="pres">
      <dgm:prSet presAssocID="{F857447D-4C2E-4357-A73E-9516521E4760}" presName="childText" presStyleLbl="conFgAcc1" presStyleIdx="3" presStyleCnt="4">
        <dgm:presLayoutVars>
          <dgm:bulletEnabled val="1"/>
        </dgm:presLayoutVars>
      </dgm:prSet>
      <dgm:spPr>
        <a:prstGeom prst="roundRect">
          <a:avLst/>
        </a:prstGeom>
        <a:solidFill>
          <a:srgbClr val="015825"/>
        </a:solidFill>
        <a:ln>
          <a:noFill/>
        </a:ln>
      </dgm:spPr>
    </dgm:pt>
  </dgm:ptLst>
  <dgm:cxnLst>
    <dgm:cxn modelId="{6BB3A656-1F51-41C8-A6F1-4A34E3ECFADC}" type="presOf" srcId="{82628EDC-D4BF-4B48-8036-73ACD4694B31}" destId="{B1B3D59F-4B12-4777-BD06-36B5295B6D80}" srcOrd="0" destOrd="0" presId="urn:microsoft.com/office/officeart/2005/8/layout/list1"/>
    <dgm:cxn modelId="{88FC7C1F-C2D9-4454-8648-E2513FFF3F7D}" type="presOf" srcId="{A80B7ECF-2567-4CE3-8EEC-3345FD5F9740}" destId="{FB970B5D-92B1-432B-B313-211B36F57DF7}" srcOrd="0" destOrd="0" presId="urn:microsoft.com/office/officeart/2005/8/layout/list1"/>
    <dgm:cxn modelId="{052E9824-8D9E-4CBE-A3C5-B99A98493F9E}" type="presOf" srcId="{A11ED341-A5FC-4E87-A5C8-F6E30DAD29E1}" destId="{B6FB60D2-79AB-4206-AEE4-4BEA8E22722D}" srcOrd="1" destOrd="0" presId="urn:microsoft.com/office/officeart/2005/8/layout/list1"/>
    <dgm:cxn modelId="{F36836E1-6D99-484C-8EC2-5AC15332E87E}" type="presOf" srcId="{A11ED341-A5FC-4E87-A5C8-F6E30DAD29E1}" destId="{A3B50194-77C3-4048-A824-AD62ACAC5081}" srcOrd="0" destOrd="0" presId="urn:microsoft.com/office/officeart/2005/8/layout/list1"/>
    <dgm:cxn modelId="{0AEA6907-A0CB-4051-A696-BDD7090D0FFD}" type="presOf" srcId="{AFA73260-1D63-421A-B020-43D0108C8E68}" destId="{EEBD342A-B1B1-42C5-ADCE-8FD819974934}" srcOrd="1" destOrd="0" presId="urn:microsoft.com/office/officeart/2005/8/layout/list1"/>
    <dgm:cxn modelId="{BEF0D20D-7703-43BD-A120-8C4E83FE2A68}" type="presOf" srcId="{F857447D-4C2E-4357-A73E-9516521E4760}" destId="{F7EF6EAA-53BF-443E-B5D6-D4927798F9E0}" srcOrd="0" destOrd="0" presId="urn:microsoft.com/office/officeart/2005/8/layout/list1"/>
    <dgm:cxn modelId="{A9B1113E-AEA5-4F99-B71A-64B1C76D31E6}" srcId="{82628EDC-D4BF-4B48-8036-73ACD4694B31}" destId="{F857447D-4C2E-4357-A73E-9516521E4760}" srcOrd="3" destOrd="0" parTransId="{002DA58C-1011-47B6-B32C-37AFDE821E43}" sibTransId="{A71DFF1D-2036-4AB7-B3B6-5DAE4798FDB5}"/>
    <dgm:cxn modelId="{E957EBFD-73F9-4EAE-AFF3-D8581FB1E867}" type="presOf" srcId="{A80B7ECF-2567-4CE3-8EEC-3345FD5F9740}" destId="{274BB300-5EC6-44F4-81C4-8BB33BF539DE}" srcOrd="1" destOrd="0" presId="urn:microsoft.com/office/officeart/2005/8/layout/list1"/>
    <dgm:cxn modelId="{8EE165FE-DAC2-4E69-B8FA-920A45104ED9}" srcId="{82628EDC-D4BF-4B48-8036-73ACD4694B31}" destId="{A80B7ECF-2567-4CE3-8EEC-3345FD5F9740}" srcOrd="1" destOrd="0" parTransId="{3B2D7C88-C358-4907-A8C8-AE9D2C98BE9D}" sibTransId="{39C80347-06F7-4635-BA9F-1EEDBF6F60D3}"/>
    <dgm:cxn modelId="{A8F7B971-6E1D-45B0-8695-4F218BE9DCCC}" type="presOf" srcId="{AFA73260-1D63-421A-B020-43D0108C8E68}" destId="{9C36B19A-4C15-48C0-A6E5-18A13ED42586}" srcOrd="0" destOrd="0" presId="urn:microsoft.com/office/officeart/2005/8/layout/list1"/>
    <dgm:cxn modelId="{33AE2905-7451-41C2-BBD9-D8F3CDF7C0CA}" srcId="{82628EDC-D4BF-4B48-8036-73ACD4694B31}" destId="{A11ED341-A5FC-4E87-A5C8-F6E30DAD29E1}" srcOrd="0" destOrd="0" parTransId="{33FAF6A6-F328-4725-A8CF-BD38CEFC40B2}" sibTransId="{4107D785-0A71-4962-9A90-8FBB444539C3}"/>
    <dgm:cxn modelId="{293FF128-48D3-41DB-A009-4DF9413C0E35}" srcId="{82628EDC-D4BF-4B48-8036-73ACD4694B31}" destId="{AFA73260-1D63-421A-B020-43D0108C8E68}" srcOrd="2" destOrd="0" parTransId="{0EB1A0E2-7C0A-4063-93CF-22551B9040CA}" sibTransId="{138D804D-395D-4B4E-823A-F7EC61F7D72D}"/>
    <dgm:cxn modelId="{40F2A833-B963-4066-87B4-F2CA8D260128}" type="presOf" srcId="{F857447D-4C2E-4357-A73E-9516521E4760}" destId="{D15E9AA6-4B49-44B8-93AC-9921EDAFF721}" srcOrd="1" destOrd="0" presId="urn:microsoft.com/office/officeart/2005/8/layout/list1"/>
    <dgm:cxn modelId="{26456BCC-3249-4001-944A-15B90F8BBB3F}" type="presParOf" srcId="{B1B3D59F-4B12-4777-BD06-36B5295B6D80}" destId="{BA90CDD5-ED0D-4469-81F9-D3575313EF75}" srcOrd="0" destOrd="0" presId="urn:microsoft.com/office/officeart/2005/8/layout/list1"/>
    <dgm:cxn modelId="{D9EFA5BB-B30C-4F09-A9C0-711411661C91}" type="presParOf" srcId="{BA90CDD5-ED0D-4469-81F9-D3575313EF75}" destId="{A3B50194-77C3-4048-A824-AD62ACAC5081}" srcOrd="0" destOrd="0" presId="urn:microsoft.com/office/officeart/2005/8/layout/list1"/>
    <dgm:cxn modelId="{0C2D15F1-BF02-4596-80BE-8F1DD1D6CCF8}" type="presParOf" srcId="{BA90CDD5-ED0D-4469-81F9-D3575313EF75}" destId="{B6FB60D2-79AB-4206-AEE4-4BEA8E22722D}" srcOrd="1" destOrd="0" presId="urn:microsoft.com/office/officeart/2005/8/layout/list1"/>
    <dgm:cxn modelId="{CC27B1FB-385E-42DE-B4D7-0A7997DD2581}" type="presParOf" srcId="{B1B3D59F-4B12-4777-BD06-36B5295B6D80}" destId="{7F38E2B1-0C0B-4CD3-8BD9-C90E52DC4296}" srcOrd="1" destOrd="0" presId="urn:microsoft.com/office/officeart/2005/8/layout/list1"/>
    <dgm:cxn modelId="{C3C94B57-C7C2-4CEC-8E65-D1EB8F17B85F}" type="presParOf" srcId="{B1B3D59F-4B12-4777-BD06-36B5295B6D80}" destId="{D74AE6D5-D8EC-43F1-99E8-C2203D91490C}" srcOrd="2" destOrd="0" presId="urn:microsoft.com/office/officeart/2005/8/layout/list1"/>
    <dgm:cxn modelId="{6491FFD4-99CE-4289-ADAF-59B161D34DBD}" type="presParOf" srcId="{B1B3D59F-4B12-4777-BD06-36B5295B6D80}" destId="{5452CD61-BBE4-4380-B95F-4C7527146302}" srcOrd="3" destOrd="0" presId="urn:microsoft.com/office/officeart/2005/8/layout/list1"/>
    <dgm:cxn modelId="{B86D8463-E3D4-4057-BCFA-21DE8DA35348}" type="presParOf" srcId="{B1B3D59F-4B12-4777-BD06-36B5295B6D80}" destId="{9BB68952-3D9D-43BD-82A4-944E97886316}" srcOrd="4" destOrd="0" presId="urn:microsoft.com/office/officeart/2005/8/layout/list1"/>
    <dgm:cxn modelId="{A05CC2CD-1198-4A1C-83A4-86FC3616656A}" type="presParOf" srcId="{9BB68952-3D9D-43BD-82A4-944E97886316}" destId="{FB970B5D-92B1-432B-B313-211B36F57DF7}" srcOrd="0" destOrd="0" presId="urn:microsoft.com/office/officeart/2005/8/layout/list1"/>
    <dgm:cxn modelId="{BC496EA1-FA19-47C8-AEC1-D042443B911C}" type="presParOf" srcId="{9BB68952-3D9D-43BD-82A4-944E97886316}" destId="{274BB300-5EC6-44F4-81C4-8BB33BF539DE}" srcOrd="1" destOrd="0" presId="urn:microsoft.com/office/officeart/2005/8/layout/list1"/>
    <dgm:cxn modelId="{79573D24-525D-4165-A46A-3AFF07857D3E}" type="presParOf" srcId="{B1B3D59F-4B12-4777-BD06-36B5295B6D80}" destId="{B534806D-4C59-4370-A20C-FCACB6C76DF5}" srcOrd="5" destOrd="0" presId="urn:microsoft.com/office/officeart/2005/8/layout/list1"/>
    <dgm:cxn modelId="{6E8B8DBC-D3CB-4B79-BA67-35AC4A48379A}" type="presParOf" srcId="{B1B3D59F-4B12-4777-BD06-36B5295B6D80}" destId="{10DCE2DF-733A-4D37-893F-05D5B1FA37BF}" srcOrd="6" destOrd="0" presId="urn:microsoft.com/office/officeart/2005/8/layout/list1"/>
    <dgm:cxn modelId="{0C49A3F6-2951-48C3-8F55-83BDCB80FF21}" type="presParOf" srcId="{B1B3D59F-4B12-4777-BD06-36B5295B6D80}" destId="{384A14D2-340F-4ECC-AD31-1292EEEDF967}" srcOrd="7" destOrd="0" presId="urn:microsoft.com/office/officeart/2005/8/layout/list1"/>
    <dgm:cxn modelId="{BDABC690-60F7-4E74-A4C4-EE02DE530909}" type="presParOf" srcId="{B1B3D59F-4B12-4777-BD06-36B5295B6D80}" destId="{70F2FBC2-7E29-40E6-BA3F-C967FE4AE064}" srcOrd="8" destOrd="0" presId="urn:microsoft.com/office/officeart/2005/8/layout/list1"/>
    <dgm:cxn modelId="{FACE17DB-1FF9-4D57-811A-8C480649551E}" type="presParOf" srcId="{70F2FBC2-7E29-40E6-BA3F-C967FE4AE064}" destId="{9C36B19A-4C15-48C0-A6E5-18A13ED42586}" srcOrd="0" destOrd="0" presId="urn:microsoft.com/office/officeart/2005/8/layout/list1"/>
    <dgm:cxn modelId="{2F2AE4A3-F4DD-4460-A258-9B18737CFF4D}" type="presParOf" srcId="{70F2FBC2-7E29-40E6-BA3F-C967FE4AE064}" destId="{EEBD342A-B1B1-42C5-ADCE-8FD819974934}" srcOrd="1" destOrd="0" presId="urn:microsoft.com/office/officeart/2005/8/layout/list1"/>
    <dgm:cxn modelId="{5708CA76-8B2D-4258-95B2-465170664020}" type="presParOf" srcId="{B1B3D59F-4B12-4777-BD06-36B5295B6D80}" destId="{F1E33049-7D77-47E3-8803-5E6F87910A9E}" srcOrd="9" destOrd="0" presId="urn:microsoft.com/office/officeart/2005/8/layout/list1"/>
    <dgm:cxn modelId="{3481D2EE-823E-4338-A86F-91C69BC7642E}" type="presParOf" srcId="{B1B3D59F-4B12-4777-BD06-36B5295B6D80}" destId="{09D3F139-BED7-4A69-A1EE-A0D7A1398247}" srcOrd="10" destOrd="0" presId="urn:microsoft.com/office/officeart/2005/8/layout/list1"/>
    <dgm:cxn modelId="{C7F64CFD-4023-4D0B-B5DA-0AC76B646831}" type="presParOf" srcId="{B1B3D59F-4B12-4777-BD06-36B5295B6D80}" destId="{DE4576BE-C619-491C-AEBA-258A698F958F}" srcOrd="11" destOrd="0" presId="urn:microsoft.com/office/officeart/2005/8/layout/list1"/>
    <dgm:cxn modelId="{59DF87B9-4DC8-4E58-A14D-58505D4E3A23}" type="presParOf" srcId="{B1B3D59F-4B12-4777-BD06-36B5295B6D80}" destId="{1A2B1BFC-9517-47CF-9572-BF8C842C70D9}" srcOrd="12" destOrd="0" presId="urn:microsoft.com/office/officeart/2005/8/layout/list1"/>
    <dgm:cxn modelId="{70A8DC68-3A17-4DE4-BCDA-A3DB4FEC9F6F}" type="presParOf" srcId="{1A2B1BFC-9517-47CF-9572-BF8C842C70D9}" destId="{F7EF6EAA-53BF-443E-B5D6-D4927798F9E0}" srcOrd="0" destOrd="0" presId="urn:microsoft.com/office/officeart/2005/8/layout/list1"/>
    <dgm:cxn modelId="{3EAACB8F-7E8D-408B-A7FA-9C652EBD6D6A}" type="presParOf" srcId="{1A2B1BFC-9517-47CF-9572-BF8C842C70D9}" destId="{D15E9AA6-4B49-44B8-93AC-9921EDAFF721}" srcOrd="1" destOrd="0" presId="urn:microsoft.com/office/officeart/2005/8/layout/list1"/>
    <dgm:cxn modelId="{1CE1CABD-4DCB-4988-815E-83AA5B01B239}" type="presParOf" srcId="{B1B3D59F-4B12-4777-BD06-36B5295B6D80}" destId="{F3F7F8F5-EB9D-43D3-B1AF-9A6F10024CBF}" srcOrd="13" destOrd="0" presId="urn:microsoft.com/office/officeart/2005/8/layout/list1"/>
    <dgm:cxn modelId="{117AEE77-9FBC-47A2-9CC2-6CB6F6873E46}" type="presParOf" srcId="{B1B3D59F-4B12-4777-BD06-36B5295B6D80}" destId="{0801213D-03E8-43F5-B5D8-D50B809BC674}" srcOrd="14" destOrd="0" presId="urn:microsoft.com/office/officeart/2005/8/layout/list1"/>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2628EDC-D4BF-4B48-8036-73ACD4694B31}"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zh-CN" altLang="en-US"/>
        </a:p>
      </dgm:t>
    </dgm:pt>
    <dgm:pt modelId="{A11ED341-A5FC-4E87-A5C8-F6E30DAD29E1}">
      <dgm:prSet phldrT="[文本]" custT="1"/>
      <dgm:spPr>
        <a:ln>
          <a:solidFill>
            <a:schemeClr val="bg1">
              <a:lumMod val="75000"/>
            </a:schemeClr>
          </a:solidFill>
        </a:ln>
      </dgm:spPr>
      <dgm:t>
        <a:bodyPr/>
        <a:lstStyle/>
        <a:p>
          <a:r>
            <a:rPr lang="zh-CN" altLang="en-US" sz="3600" dirty="0" smtClean="0">
              <a:solidFill>
                <a:schemeClr val="bg1">
                  <a:lumMod val="75000"/>
                </a:schemeClr>
              </a:solidFill>
              <a:latin typeface="楷体" panose="02010609060101010101" pitchFamily="49" charset="-122"/>
              <a:ea typeface="楷体" panose="02010609060101010101" pitchFamily="49" charset="-122"/>
              <a:cs typeface="David" panose="020E0502060401010101" pitchFamily="34" charset="-79"/>
            </a:rPr>
            <a:t>研究背景</a:t>
          </a:r>
          <a:endParaRPr lang="zh-CN" altLang="en-US" sz="3600" dirty="0">
            <a:solidFill>
              <a:schemeClr val="bg1">
                <a:lumMod val="75000"/>
              </a:schemeClr>
            </a:solidFill>
            <a:latin typeface="楷体" panose="02010609060101010101" pitchFamily="49" charset="-122"/>
            <a:ea typeface="楷体" panose="02010609060101010101" pitchFamily="49" charset="-122"/>
            <a:cs typeface="David" panose="020E0502060401010101" pitchFamily="34" charset="-79"/>
          </a:endParaRPr>
        </a:p>
      </dgm:t>
    </dgm:pt>
    <dgm:pt modelId="{33FAF6A6-F328-4725-A8CF-BD38CEFC40B2}" type="parTrans" cxnId="{33AE2905-7451-41C2-BBD9-D8F3CDF7C0CA}">
      <dgm:prSet/>
      <dgm:spPr/>
      <dgm:t>
        <a:bodyPr/>
        <a:lstStyle/>
        <a:p>
          <a:endParaRPr lang="zh-CN" altLang="en-US" sz="2000">
            <a:solidFill>
              <a:schemeClr val="tx1"/>
            </a:solidFill>
          </a:endParaRPr>
        </a:p>
      </dgm:t>
    </dgm:pt>
    <dgm:pt modelId="{4107D785-0A71-4962-9A90-8FBB444539C3}" type="sibTrans" cxnId="{33AE2905-7451-41C2-BBD9-D8F3CDF7C0CA}">
      <dgm:prSet/>
      <dgm:spPr/>
      <dgm:t>
        <a:bodyPr/>
        <a:lstStyle/>
        <a:p>
          <a:endParaRPr lang="zh-CN" altLang="en-US" sz="2000">
            <a:solidFill>
              <a:schemeClr val="tx1"/>
            </a:solidFill>
          </a:endParaRPr>
        </a:p>
      </dgm:t>
    </dgm:pt>
    <dgm:pt modelId="{A80B7ECF-2567-4CE3-8EEC-3345FD5F9740}">
      <dgm:prSet custT="1"/>
      <dgm:spPr>
        <a:ln>
          <a:solidFill>
            <a:schemeClr val="bg1">
              <a:lumMod val="75000"/>
            </a:schemeClr>
          </a:solidFill>
        </a:ln>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3600" dirty="0" smtClean="0">
              <a:solidFill>
                <a:schemeClr val="bg1">
                  <a:lumMod val="75000"/>
                </a:schemeClr>
              </a:solidFill>
              <a:latin typeface="楷体" panose="02010609060101010101" pitchFamily="49" charset="-122"/>
              <a:ea typeface="楷体" panose="02010609060101010101" pitchFamily="49" charset="-122"/>
              <a:cs typeface="David" panose="020E0502060401010101" pitchFamily="34" charset="-79"/>
            </a:rPr>
            <a:t>可行性</a:t>
          </a:r>
          <a:endParaRPr lang="en-US" altLang="zh-CN" sz="3600" dirty="0" smtClean="0">
            <a:solidFill>
              <a:schemeClr val="bg1">
                <a:lumMod val="75000"/>
              </a:schemeClr>
            </a:solidFill>
            <a:latin typeface="楷体" panose="02010609060101010101" pitchFamily="49" charset="-122"/>
            <a:ea typeface="楷体" panose="02010609060101010101" pitchFamily="49" charset="-122"/>
            <a:cs typeface="David" panose="020E0502060401010101" pitchFamily="34" charset="-79"/>
          </a:endParaRPr>
        </a:p>
      </dgm:t>
    </dgm:pt>
    <dgm:pt modelId="{3B2D7C88-C358-4907-A8C8-AE9D2C98BE9D}" type="parTrans" cxnId="{8EE165FE-DAC2-4E69-B8FA-920A45104ED9}">
      <dgm:prSet/>
      <dgm:spPr/>
      <dgm:t>
        <a:bodyPr/>
        <a:lstStyle/>
        <a:p>
          <a:endParaRPr lang="zh-CN" altLang="en-US" sz="2000">
            <a:solidFill>
              <a:schemeClr val="tx1"/>
            </a:solidFill>
          </a:endParaRPr>
        </a:p>
      </dgm:t>
    </dgm:pt>
    <dgm:pt modelId="{39C80347-06F7-4635-BA9F-1EEDBF6F60D3}" type="sibTrans" cxnId="{8EE165FE-DAC2-4E69-B8FA-920A45104ED9}">
      <dgm:prSet/>
      <dgm:spPr/>
      <dgm:t>
        <a:bodyPr/>
        <a:lstStyle/>
        <a:p>
          <a:endParaRPr lang="zh-CN" altLang="en-US" sz="2000">
            <a:solidFill>
              <a:schemeClr val="tx1"/>
            </a:solidFill>
          </a:endParaRPr>
        </a:p>
      </dgm:t>
    </dgm:pt>
    <dgm:pt modelId="{AFA73260-1D63-421A-B020-43D0108C8E68}">
      <dgm:prSet custT="1"/>
      <dgm:spPr>
        <a:ln>
          <a:solidFill>
            <a:schemeClr val="bg1">
              <a:lumMod val="75000"/>
            </a:schemeClr>
          </a:solidFill>
        </a:ln>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3600" dirty="0" smtClean="0">
              <a:solidFill>
                <a:schemeClr val="bg1">
                  <a:lumMod val="75000"/>
                </a:schemeClr>
              </a:solidFill>
              <a:latin typeface="楷体" panose="02010609060101010101" pitchFamily="49" charset="-122"/>
              <a:ea typeface="楷体" panose="02010609060101010101" pitchFamily="49" charset="-122"/>
              <a:cs typeface="David" panose="020E0502060401010101" pitchFamily="34" charset="-79"/>
            </a:rPr>
            <a:t>研究路线与方法</a:t>
          </a:r>
          <a:endParaRPr lang="en-US" altLang="zh-CN" sz="3600" dirty="0" smtClean="0">
            <a:solidFill>
              <a:schemeClr val="bg1">
                <a:lumMod val="75000"/>
              </a:schemeClr>
            </a:solidFill>
            <a:latin typeface="楷体" panose="02010609060101010101" pitchFamily="49" charset="-122"/>
            <a:ea typeface="楷体" panose="02010609060101010101" pitchFamily="49" charset="-122"/>
            <a:cs typeface="David" panose="020E0502060401010101" pitchFamily="34" charset="-79"/>
          </a:endParaRPr>
        </a:p>
      </dgm:t>
    </dgm:pt>
    <dgm:pt modelId="{0EB1A0E2-7C0A-4063-93CF-22551B9040CA}" type="parTrans" cxnId="{293FF128-48D3-41DB-A009-4DF9413C0E35}">
      <dgm:prSet/>
      <dgm:spPr/>
      <dgm:t>
        <a:bodyPr/>
        <a:lstStyle/>
        <a:p>
          <a:endParaRPr lang="zh-CN" altLang="en-US" sz="2000">
            <a:solidFill>
              <a:schemeClr val="tx1"/>
            </a:solidFill>
          </a:endParaRPr>
        </a:p>
      </dgm:t>
    </dgm:pt>
    <dgm:pt modelId="{138D804D-395D-4B4E-823A-F7EC61F7D72D}" type="sibTrans" cxnId="{293FF128-48D3-41DB-A009-4DF9413C0E35}">
      <dgm:prSet/>
      <dgm:spPr/>
      <dgm:t>
        <a:bodyPr/>
        <a:lstStyle/>
        <a:p>
          <a:endParaRPr lang="zh-CN" altLang="en-US" sz="2000">
            <a:solidFill>
              <a:schemeClr val="tx1"/>
            </a:solidFill>
          </a:endParaRPr>
        </a:p>
      </dgm:t>
    </dgm:pt>
    <dgm:pt modelId="{F857447D-4C2E-4357-A73E-9516521E4760}">
      <dgm:prSet phldrT="[文本]" custT="1"/>
      <dgm:spPr>
        <a:ln>
          <a:solidFill>
            <a:schemeClr val="bg1">
              <a:lumMod val="75000"/>
            </a:schemeClr>
          </a:solidFill>
        </a:ln>
      </dgm:spPr>
      <dgm:t>
        <a:bodyPr/>
        <a:lstStyle/>
        <a:p>
          <a:r>
            <a:rPr lang="zh-CN" altLang="en-US" sz="3600" dirty="0" smtClean="0">
              <a:solidFill>
                <a:schemeClr val="tx1"/>
              </a:solidFill>
              <a:latin typeface="楷体" panose="02010609060101010101" pitchFamily="49" charset="-122"/>
              <a:ea typeface="楷体" panose="02010609060101010101" pitchFamily="49" charset="-122"/>
              <a:cs typeface="David" panose="020E0502060401010101" pitchFamily="34" charset="-79"/>
            </a:rPr>
            <a:t>研究基础</a:t>
          </a:r>
          <a:endParaRPr lang="zh-CN" altLang="en-US" sz="3600" dirty="0">
            <a:solidFill>
              <a:schemeClr val="tx1"/>
            </a:solidFill>
            <a:latin typeface="楷体" panose="02010609060101010101" pitchFamily="49" charset="-122"/>
            <a:ea typeface="楷体" panose="02010609060101010101" pitchFamily="49" charset="-122"/>
            <a:cs typeface="David" panose="020E0502060401010101" pitchFamily="34" charset="-79"/>
          </a:endParaRPr>
        </a:p>
      </dgm:t>
    </dgm:pt>
    <dgm:pt modelId="{002DA58C-1011-47B6-B32C-37AFDE821E43}" type="parTrans" cxnId="{A9B1113E-AEA5-4F99-B71A-64B1C76D31E6}">
      <dgm:prSet/>
      <dgm:spPr/>
      <dgm:t>
        <a:bodyPr/>
        <a:lstStyle/>
        <a:p>
          <a:endParaRPr lang="zh-CN" altLang="en-US"/>
        </a:p>
      </dgm:t>
    </dgm:pt>
    <dgm:pt modelId="{A71DFF1D-2036-4AB7-B3B6-5DAE4798FDB5}" type="sibTrans" cxnId="{A9B1113E-AEA5-4F99-B71A-64B1C76D31E6}">
      <dgm:prSet/>
      <dgm:spPr/>
      <dgm:t>
        <a:bodyPr/>
        <a:lstStyle/>
        <a:p>
          <a:endParaRPr lang="zh-CN" altLang="en-US"/>
        </a:p>
      </dgm:t>
    </dgm:pt>
    <dgm:pt modelId="{B1B3D59F-4B12-4777-BD06-36B5295B6D80}" type="pres">
      <dgm:prSet presAssocID="{82628EDC-D4BF-4B48-8036-73ACD4694B31}" presName="linear" presStyleCnt="0">
        <dgm:presLayoutVars>
          <dgm:dir/>
          <dgm:animLvl val="lvl"/>
          <dgm:resizeHandles val="exact"/>
        </dgm:presLayoutVars>
      </dgm:prSet>
      <dgm:spPr/>
      <dgm:t>
        <a:bodyPr/>
        <a:lstStyle/>
        <a:p>
          <a:endParaRPr lang="zh-CN" altLang="en-US"/>
        </a:p>
      </dgm:t>
    </dgm:pt>
    <dgm:pt modelId="{BA90CDD5-ED0D-4469-81F9-D3575313EF75}" type="pres">
      <dgm:prSet presAssocID="{A11ED341-A5FC-4E87-A5C8-F6E30DAD29E1}" presName="parentLin" presStyleCnt="0"/>
      <dgm:spPr/>
    </dgm:pt>
    <dgm:pt modelId="{A3B50194-77C3-4048-A824-AD62ACAC5081}" type="pres">
      <dgm:prSet presAssocID="{A11ED341-A5FC-4E87-A5C8-F6E30DAD29E1}" presName="parentLeftMargin" presStyleLbl="node1" presStyleIdx="0" presStyleCnt="4"/>
      <dgm:spPr/>
      <dgm:t>
        <a:bodyPr/>
        <a:lstStyle/>
        <a:p>
          <a:endParaRPr lang="zh-CN" altLang="en-US"/>
        </a:p>
      </dgm:t>
    </dgm:pt>
    <dgm:pt modelId="{B6FB60D2-79AB-4206-AEE4-4BEA8E22722D}" type="pres">
      <dgm:prSet presAssocID="{A11ED341-A5FC-4E87-A5C8-F6E30DAD29E1}" presName="parentText" presStyleLbl="node1" presStyleIdx="0" presStyleCnt="4" custScaleX="103840">
        <dgm:presLayoutVars>
          <dgm:chMax val="0"/>
          <dgm:bulletEnabled val="1"/>
        </dgm:presLayoutVars>
      </dgm:prSet>
      <dgm:spPr/>
      <dgm:t>
        <a:bodyPr/>
        <a:lstStyle/>
        <a:p>
          <a:endParaRPr lang="zh-CN" altLang="en-US"/>
        </a:p>
      </dgm:t>
    </dgm:pt>
    <dgm:pt modelId="{7F38E2B1-0C0B-4CD3-8BD9-C90E52DC4296}" type="pres">
      <dgm:prSet presAssocID="{A11ED341-A5FC-4E87-A5C8-F6E30DAD29E1}" presName="negativeSpace" presStyleCnt="0"/>
      <dgm:spPr/>
    </dgm:pt>
    <dgm:pt modelId="{D74AE6D5-D8EC-43F1-99E8-C2203D91490C}" type="pres">
      <dgm:prSet presAssocID="{A11ED341-A5FC-4E87-A5C8-F6E30DAD29E1}" presName="childText" presStyleLbl="conFgAcc1" presStyleIdx="0" presStyleCnt="4">
        <dgm:presLayoutVars>
          <dgm:bulletEnabled val="1"/>
        </dgm:presLayoutVars>
      </dgm:prSet>
      <dgm:spPr>
        <a:prstGeom prst="roundRect">
          <a:avLst/>
        </a:prstGeom>
        <a:solidFill>
          <a:srgbClr val="015825"/>
        </a:solidFill>
        <a:ln>
          <a:noFill/>
        </a:ln>
      </dgm:spPr>
      <dgm:t>
        <a:bodyPr/>
        <a:lstStyle/>
        <a:p>
          <a:endParaRPr lang="zh-CN" altLang="en-US"/>
        </a:p>
      </dgm:t>
    </dgm:pt>
    <dgm:pt modelId="{5452CD61-BBE4-4380-B95F-4C7527146302}" type="pres">
      <dgm:prSet presAssocID="{4107D785-0A71-4962-9A90-8FBB444539C3}" presName="spaceBetweenRectangles" presStyleCnt="0"/>
      <dgm:spPr/>
    </dgm:pt>
    <dgm:pt modelId="{9BB68952-3D9D-43BD-82A4-944E97886316}" type="pres">
      <dgm:prSet presAssocID="{A80B7ECF-2567-4CE3-8EEC-3345FD5F9740}" presName="parentLin" presStyleCnt="0"/>
      <dgm:spPr/>
    </dgm:pt>
    <dgm:pt modelId="{FB970B5D-92B1-432B-B313-211B36F57DF7}" type="pres">
      <dgm:prSet presAssocID="{A80B7ECF-2567-4CE3-8EEC-3345FD5F9740}" presName="parentLeftMargin" presStyleLbl="node1" presStyleIdx="0" presStyleCnt="4"/>
      <dgm:spPr/>
      <dgm:t>
        <a:bodyPr/>
        <a:lstStyle/>
        <a:p>
          <a:endParaRPr lang="zh-CN" altLang="en-US"/>
        </a:p>
      </dgm:t>
    </dgm:pt>
    <dgm:pt modelId="{274BB300-5EC6-44F4-81C4-8BB33BF539DE}" type="pres">
      <dgm:prSet presAssocID="{A80B7ECF-2567-4CE3-8EEC-3345FD5F9740}" presName="parentText" presStyleLbl="node1" presStyleIdx="1" presStyleCnt="4" custScaleX="103841">
        <dgm:presLayoutVars>
          <dgm:chMax val="0"/>
          <dgm:bulletEnabled val="1"/>
        </dgm:presLayoutVars>
      </dgm:prSet>
      <dgm:spPr/>
      <dgm:t>
        <a:bodyPr/>
        <a:lstStyle/>
        <a:p>
          <a:endParaRPr lang="zh-CN" altLang="en-US"/>
        </a:p>
      </dgm:t>
    </dgm:pt>
    <dgm:pt modelId="{B534806D-4C59-4370-A20C-FCACB6C76DF5}" type="pres">
      <dgm:prSet presAssocID="{A80B7ECF-2567-4CE3-8EEC-3345FD5F9740}" presName="negativeSpace" presStyleCnt="0"/>
      <dgm:spPr/>
    </dgm:pt>
    <dgm:pt modelId="{10DCE2DF-733A-4D37-893F-05D5B1FA37BF}" type="pres">
      <dgm:prSet presAssocID="{A80B7ECF-2567-4CE3-8EEC-3345FD5F9740}" presName="childText" presStyleLbl="conFgAcc1" presStyleIdx="1" presStyleCnt="4">
        <dgm:presLayoutVars>
          <dgm:bulletEnabled val="1"/>
        </dgm:presLayoutVars>
      </dgm:prSet>
      <dgm:spPr>
        <a:prstGeom prst="roundRect">
          <a:avLst/>
        </a:prstGeom>
        <a:solidFill>
          <a:srgbClr val="015825">
            <a:alpha val="90000"/>
          </a:srgbClr>
        </a:solidFill>
        <a:ln>
          <a:noFill/>
        </a:ln>
      </dgm:spPr>
      <dgm:t>
        <a:bodyPr/>
        <a:lstStyle/>
        <a:p>
          <a:endParaRPr lang="zh-CN" altLang="en-US"/>
        </a:p>
      </dgm:t>
    </dgm:pt>
    <dgm:pt modelId="{384A14D2-340F-4ECC-AD31-1292EEEDF967}" type="pres">
      <dgm:prSet presAssocID="{39C80347-06F7-4635-BA9F-1EEDBF6F60D3}" presName="spaceBetweenRectangles" presStyleCnt="0"/>
      <dgm:spPr/>
    </dgm:pt>
    <dgm:pt modelId="{70F2FBC2-7E29-40E6-BA3F-C967FE4AE064}" type="pres">
      <dgm:prSet presAssocID="{AFA73260-1D63-421A-B020-43D0108C8E68}" presName="parentLin" presStyleCnt="0"/>
      <dgm:spPr/>
    </dgm:pt>
    <dgm:pt modelId="{9C36B19A-4C15-48C0-A6E5-18A13ED42586}" type="pres">
      <dgm:prSet presAssocID="{AFA73260-1D63-421A-B020-43D0108C8E68}" presName="parentLeftMargin" presStyleLbl="node1" presStyleIdx="1" presStyleCnt="4"/>
      <dgm:spPr/>
      <dgm:t>
        <a:bodyPr/>
        <a:lstStyle/>
        <a:p>
          <a:endParaRPr lang="zh-CN" altLang="en-US"/>
        </a:p>
      </dgm:t>
    </dgm:pt>
    <dgm:pt modelId="{EEBD342A-B1B1-42C5-ADCE-8FD819974934}" type="pres">
      <dgm:prSet presAssocID="{AFA73260-1D63-421A-B020-43D0108C8E68}" presName="parentText" presStyleLbl="node1" presStyleIdx="2" presStyleCnt="4" custScaleX="103073" custLinFactNeighborX="7527" custLinFactNeighborY="-3044">
        <dgm:presLayoutVars>
          <dgm:chMax val="0"/>
          <dgm:bulletEnabled val="1"/>
        </dgm:presLayoutVars>
      </dgm:prSet>
      <dgm:spPr/>
      <dgm:t>
        <a:bodyPr/>
        <a:lstStyle/>
        <a:p>
          <a:endParaRPr lang="zh-CN" altLang="en-US"/>
        </a:p>
      </dgm:t>
    </dgm:pt>
    <dgm:pt modelId="{F1E33049-7D77-47E3-8803-5E6F87910A9E}" type="pres">
      <dgm:prSet presAssocID="{AFA73260-1D63-421A-B020-43D0108C8E68}" presName="negativeSpace" presStyleCnt="0"/>
      <dgm:spPr/>
    </dgm:pt>
    <dgm:pt modelId="{09D3F139-BED7-4A69-A1EE-A0D7A1398247}" type="pres">
      <dgm:prSet presAssocID="{AFA73260-1D63-421A-B020-43D0108C8E68}" presName="childText" presStyleLbl="conFgAcc1" presStyleIdx="2" presStyleCnt="4" custLinFactNeighborX="307" custLinFactNeighborY="-41851">
        <dgm:presLayoutVars>
          <dgm:bulletEnabled val="1"/>
        </dgm:presLayoutVars>
      </dgm:prSet>
      <dgm:spPr>
        <a:prstGeom prst="roundRect">
          <a:avLst/>
        </a:prstGeom>
        <a:solidFill>
          <a:srgbClr val="015825">
            <a:alpha val="90000"/>
          </a:srgbClr>
        </a:solidFill>
        <a:ln>
          <a:noFill/>
        </a:ln>
      </dgm:spPr>
      <dgm:t>
        <a:bodyPr/>
        <a:lstStyle/>
        <a:p>
          <a:endParaRPr lang="zh-CN" altLang="en-US"/>
        </a:p>
      </dgm:t>
    </dgm:pt>
    <dgm:pt modelId="{DE4576BE-C619-491C-AEBA-258A698F958F}" type="pres">
      <dgm:prSet presAssocID="{138D804D-395D-4B4E-823A-F7EC61F7D72D}" presName="spaceBetweenRectangles" presStyleCnt="0"/>
      <dgm:spPr/>
    </dgm:pt>
    <dgm:pt modelId="{1A2B1BFC-9517-47CF-9572-BF8C842C70D9}" type="pres">
      <dgm:prSet presAssocID="{F857447D-4C2E-4357-A73E-9516521E4760}" presName="parentLin" presStyleCnt="0"/>
      <dgm:spPr/>
    </dgm:pt>
    <dgm:pt modelId="{F7EF6EAA-53BF-443E-B5D6-D4927798F9E0}" type="pres">
      <dgm:prSet presAssocID="{F857447D-4C2E-4357-A73E-9516521E4760}" presName="parentLeftMargin" presStyleLbl="node1" presStyleIdx="2" presStyleCnt="4" custScaleX="103840"/>
      <dgm:spPr/>
      <dgm:t>
        <a:bodyPr/>
        <a:lstStyle/>
        <a:p>
          <a:endParaRPr lang="zh-CN" altLang="en-US"/>
        </a:p>
      </dgm:t>
    </dgm:pt>
    <dgm:pt modelId="{D15E9AA6-4B49-44B8-93AC-9921EDAFF721}" type="pres">
      <dgm:prSet presAssocID="{F857447D-4C2E-4357-A73E-9516521E4760}" presName="parentText" presStyleLbl="node1" presStyleIdx="3" presStyleCnt="4">
        <dgm:presLayoutVars>
          <dgm:chMax val="0"/>
          <dgm:bulletEnabled val="1"/>
        </dgm:presLayoutVars>
      </dgm:prSet>
      <dgm:spPr/>
      <dgm:t>
        <a:bodyPr/>
        <a:lstStyle/>
        <a:p>
          <a:endParaRPr lang="zh-CN" altLang="en-US"/>
        </a:p>
      </dgm:t>
    </dgm:pt>
    <dgm:pt modelId="{F3F7F8F5-EB9D-43D3-B1AF-9A6F10024CBF}" type="pres">
      <dgm:prSet presAssocID="{F857447D-4C2E-4357-A73E-9516521E4760}" presName="negativeSpace" presStyleCnt="0"/>
      <dgm:spPr/>
    </dgm:pt>
    <dgm:pt modelId="{0801213D-03E8-43F5-B5D8-D50B809BC674}" type="pres">
      <dgm:prSet presAssocID="{F857447D-4C2E-4357-A73E-9516521E4760}" presName="childText" presStyleLbl="conFgAcc1" presStyleIdx="3" presStyleCnt="4">
        <dgm:presLayoutVars>
          <dgm:bulletEnabled val="1"/>
        </dgm:presLayoutVars>
      </dgm:prSet>
      <dgm:spPr>
        <a:prstGeom prst="roundRect">
          <a:avLst/>
        </a:prstGeom>
        <a:solidFill>
          <a:srgbClr val="015825"/>
        </a:solidFill>
        <a:ln>
          <a:noFill/>
        </a:ln>
      </dgm:spPr>
    </dgm:pt>
  </dgm:ptLst>
  <dgm:cxnLst>
    <dgm:cxn modelId="{581B25C9-9840-48FC-BACC-C1600D48E60B}" type="presOf" srcId="{AFA73260-1D63-421A-B020-43D0108C8E68}" destId="{9C36B19A-4C15-48C0-A6E5-18A13ED42586}" srcOrd="0" destOrd="0" presId="urn:microsoft.com/office/officeart/2005/8/layout/list1"/>
    <dgm:cxn modelId="{813C4575-BA0D-44AB-8370-A8751943C748}" type="presOf" srcId="{A80B7ECF-2567-4CE3-8EEC-3345FD5F9740}" destId="{274BB300-5EC6-44F4-81C4-8BB33BF539DE}" srcOrd="1" destOrd="0" presId="urn:microsoft.com/office/officeart/2005/8/layout/list1"/>
    <dgm:cxn modelId="{3572DB74-FBA6-4A48-AF15-184CD0E8F71B}" type="presOf" srcId="{A11ED341-A5FC-4E87-A5C8-F6E30DAD29E1}" destId="{B6FB60D2-79AB-4206-AEE4-4BEA8E22722D}" srcOrd="1" destOrd="0" presId="urn:microsoft.com/office/officeart/2005/8/layout/list1"/>
    <dgm:cxn modelId="{25815B3F-8E75-4E8A-BE42-82552693659E}" type="presOf" srcId="{A80B7ECF-2567-4CE3-8EEC-3345FD5F9740}" destId="{FB970B5D-92B1-432B-B313-211B36F57DF7}" srcOrd="0" destOrd="0" presId="urn:microsoft.com/office/officeart/2005/8/layout/list1"/>
    <dgm:cxn modelId="{95D0BCC8-2DDF-45BE-81DC-F0E452B003E3}" type="presOf" srcId="{AFA73260-1D63-421A-B020-43D0108C8E68}" destId="{EEBD342A-B1B1-42C5-ADCE-8FD819974934}" srcOrd="1" destOrd="0" presId="urn:microsoft.com/office/officeart/2005/8/layout/list1"/>
    <dgm:cxn modelId="{A9B1113E-AEA5-4F99-B71A-64B1C76D31E6}" srcId="{82628EDC-D4BF-4B48-8036-73ACD4694B31}" destId="{F857447D-4C2E-4357-A73E-9516521E4760}" srcOrd="3" destOrd="0" parTransId="{002DA58C-1011-47B6-B32C-37AFDE821E43}" sibTransId="{A71DFF1D-2036-4AB7-B3B6-5DAE4798FDB5}"/>
    <dgm:cxn modelId="{8EE165FE-DAC2-4E69-B8FA-920A45104ED9}" srcId="{82628EDC-D4BF-4B48-8036-73ACD4694B31}" destId="{A80B7ECF-2567-4CE3-8EEC-3345FD5F9740}" srcOrd="1" destOrd="0" parTransId="{3B2D7C88-C358-4907-A8C8-AE9D2C98BE9D}" sibTransId="{39C80347-06F7-4635-BA9F-1EEDBF6F60D3}"/>
    <dgm:cxn modelId="{0887FA3A-A9FE-45B2-A612-B19FB93A8FDF}" type="presOf" srcId="{A11ED341-A5FC-4E87-A5C8-F6E30DAD29E1}" destId="{A3B50194-77C3-4048-A824-AD62ACAC5081}" srcOrd="0" destOrd="0" presId="urn:microsoft.com/office/officeart/2005/8/layout/list1"/>
    <dgm:cxn modelId="{00530085-E728-4964-9E42-37BFE9A1CCC8}" type="presOf" srcId="{82628EDC-D4BF-4B48-8036-73ACD4694B31}" destId="{B1B3D59F-4B12-4777-BD06-36B5295B6D80}" srcOrd="0" destOrd="0" presId="urn:microsoft.com/office/officeart/2005/8/layout/list1"/>
    <dgm:cxn modelId="{33AE2905-7451-41C2-BBD9-D8F3CDF7C0CA}" srcId="{82628EDC-D4BF-4B48-8036-73ACD4694B31}" destId="{A11ED341-A5FC-4E87-A5C8-F6E30DAD29E1}" srcOrd="0" destOrd="0" parTransId="{33FAF6A6-F328-4725-A8CF-BD38CEFC40B2}" sibTransId="{4107D785-0A71-4962-9A90-8FBB444539C3}"/>
    <dgm:cxn modelId="{0CFB91EE-AE28-4C77-B59B-4AD024AA8122}" type="presOf" srcId="{F857447D-4C2E-4357-A73E-9516521E4760}" destId="{D15E9AA6-4B49-44B8-93AC-9921EDAFF721}" srcOrd="1" destOrd="0" presId="urn:microsoft.com/office/officeart/2005/8/layout/list1"/>
    <dgm:cxn modelId="{6FF67301-A113-46D9-9FFF-538F7C738D1C}" type="presOf" srcId="{F857447D-4C2E-4357-A73E-9516521E4760}" destId="{F7EF6EAA-53BF-443E-B5D6-D4927798F9E0}" srcOrd="0" destOrd="0" presId="urn:microsoft.com/office/officeart/2005/8/layout/list1"/>
    <dgm:cxn modelId="{293FF128-48D3-41DB-A009-4DF9413C0E35}" srcId="{82628EDC-D4BF-4B48-8036-73ACD4694B31}" destId="{AFA73260-1D63-421A-B020-43D0108C8E68}" srcOrd="2" destOrd="0" parTransId="{0EB1A0E2-7C0A-4063-93CF-22551B9040CA}" sibTransId="{138D804D-395D-4B4E-823A-F7EC61F7D72D}"/>
    <dgm:cxn modelId="{62F26333-895D-4028-8073-D38692E2DD7A}" type="presParOf" srcId="{B1B3D59F-4B12-4777-BD06-36B5295B6D80}" destId="{BA90CDD5-ED0D-4469-81F9-D3575313EF75}" srcOrd="0" destOrd="0" presId="urn:microsoft.com/office/officeart/2005/8/layout/list1"/>
    <dgm:cxn modelId="{FB8711BB-FC7F-4D16-BBF5-0787FB6DB5FD}" type="presParOf" srcId="{BA90CDD5-ED0D-4469-81F9-D3575313EF75}" destId="{A3B50194-77C3-4048-A824-AD62ACAC5081}" srcOrd="0" destOrd="0" presId="urn:microsoft.com/office/officeart/2005/8/layout/list1"/>
    <dgm:cxn modelId="{168815F9-690C-4ABB-8E4D-C064FE4EDBB1}" type="presParOf" srcId="{BA90CDD5-ED0D-4469-81F9-D3575313EF75}" destId="{B6FB60D2-79AB-4206-AEE4-4BEA8E22722D}" srcOrd="1" destOrd="0" presId="urn:microsoft.com/office/officeart/2005/8/layout/list1"/>
    <dgm:cxn modelId="{A7CCE322-B7D3-41F7-BCEB-879930A91A68}" type="presParOf" srcId="{B1B3D59F-4B12-4777-BD06-36B5295B6D80}" destId="{7F38E2B1-0C0B-4CD3-8BD9-C90E52DC4296}" srcOrd="1" destOrd="0" presId="urn:microsoft.com/office/officeart/2005/8/layout/list1"/>
    <dgm:cxn modelId="{57872323-5B89-43FE-9EA3-44F270D27EBA}" type="presParOf" srcId="{B1B3D59F-4B12-4777-BD06-36B5295B6D80}" destId="{D74AE6D5-D8EC-43F1-99E8-C2203D91490C}" srcOrd="2" destOrd="0" presId="urn:microsoft.com/office/officeart/2005/8/layout/list1"/>
    <dgm:cxn modelId="{5902852D-4177-4FBA-B29E-93AFC9F37654}" type="presParOf" srcId="{B1B3D59F-4B12-4777-BD06-36B5295B6D80}" destId="{5452CD61-BBE4-4380-B95F-4C7527146302}" srcOrd="3" destOrd="0" presId="urn:microsoft.com/office/officeart/2005/8/layout/list1"/>
    <dgm:cxn modelId="{747F4737-F9C7-41F0-BDA6-91EFF0A6BDAD}" type="presParOf" srcId="{B1B3D59F-4B12-4777-BD06-36B5295B6D80}" destId="{9BB68952-3D9D-43BD-82A4-944E97886316}" srcOrd="4" destOrd="0" presId="urn:microsoft.com/office/officeart/2005/8/layout/list1"/>
    <dgm:cxn modelId="{90D1AE56-0FA2-4695-A1D9-0F6FDB87CD77}" type="presParOf" srcId="{9BB68952-3D9D-43BD-82A4-944E97886316}" destId="{FB970B5D-92B1-432B-B313-211B36F57DF7}" srcOrd="0" destOrd="0" presId="urn:microsoft.com/office/officeart/2005/8/layout/list1"/>
    <dgm:cxn modelId="{91D7EB20-170B-403B-9181-4B17D7CA2865}" type="presParOf" srcId="{9BB68952-3D9D-43BD-82A4-944E97886316}" destId="{274BB300-5EC6-44F4-81C4-8BB33BF539DE}" srcOrd="1" destOrd="0" presId="urn:microsoft.com/office/officeart/2005/8/layout/list1"/>
    <dgm:cxn modelId="{A33E0881-C579-4511-9006-862085D402A5}" type="presParOf" srcId="{B1B3D59F-4B12-4777-BD06-36B5295B6D80}" destId="{B534806D-4C59-4370-A20C-FCACB6C76DF5}" srcOrd="5" destOrd="0" presId="urn:microsoft.com/office/officeart/2005/8/layout/list1"/>
    <dgm:cxn modelId="{FD5AD2D5-3AF6-4A8E-8B3A-33FAFC88BE68}" type="presParOf" srcId="{B1B3D59F-4B12-4777-BD06-36B5295B6D80}" destId="{10DCE2DF-733A-4D37-893F-05D5B1FA37BF}" srcOrd="6" destOrd="0" presId="urn:microsoft.com/office/officeart/2005/8/layout/list1"/>
    <dgm:cxn modelId="{9D33B6C7-0279-4C41-B5A9-7628E3D5957C}" type="presParOf" srcId="{B1B3D59F-4B12-4777-BD06-36B5295B6D80}" destId="{384A14D2-340F-4ECC-AD31-1292EEEDF967}" srcOrd="7" destOrd="0" presId="urn:microsoft.com/office/officeart/2005/8/layout/list1"/>
    <dgm:cxn modelId="{E4E5E675-1FF5-4BF0-A10F-33F749337A01}" type="presParOf" srcId="{B1B3D59F-4B12-4777-BD06-36B5295B6D80}" destId="{70F2FBC2-7E29-40E6-BA3F-C967FE4AE064}" srcOrd="8" destOrd="0" presId="urn:microsoft.com/office/officeart/2005/8/layout/list1"/>
    <dgm:cxn modelId="{DE481D07-EDB8-4ED0-ACCE-62557FCC5DF2}" type="presParOf" srcId="{70F2FBC2-7E29-40E6-BA3F-C967FE4AE064}" destId="{9C36B19A-4C15-48C0-A6E5-18A13ED42586}" srcOrd="0" destOrd="0" presId="urn:microsoft.com/office/officeart/2005/8/layout/list1"/>
    <dgm:cxn modelId="{B8027C25-25F9-4EC6-A842-27F3E47D75FF}" type="presParOf" srcId="{70F2FBC2-7E29-40E6-BA3F-C967FE4AE064}" destId="{EEBD342A-B1B1-42C5-ADCE-8FD819974934}" srcOrd="1" destOrd="0" presId="urn:microsoft.com/office/officeart/2005/8/layout/list1"/>
    <dgm:cxn modelId="{5877836E-06BF-48AF-83F9-E4B6DF9D0C93}" type="presParOf" srcId="{B1B3D59F-4B12-4777-BD06-36B5295B6D80}" destId="{F1E33049-7D77-47E3-8803-5E6F87910A9E}" srcOrd="9" destOrd="0" presId="urn:microsoft.com/office/officeart/2005/8/layout/list1"/>
    <dgm:cxn modelId="{4B0E8CD4-E97F-4575-81C6-B5398AF92C69}" type="presParOf" srcId="{B1B3D59F-4B12-4777-BD06-36B5295B6D80}" destId="{09D3F139-BED7-4A69-A1EE-A0D7A1398247}" srcOrd="10" destOrd="0" presId="urn:microsoft.com/office/officeart/2005/8/layout/list1"/>
    <dgm:cxn modelId="{ACEF65F0-5BAD-442F-BCBC-790E055F4EAF}" type="presParOf" srcId="{B1B3D59F-4B12-4777-BD06-36B5295B6D80}" destId="{DE4576BE-C619-491C-AEBA-258A698F958F}" srcOrd="11" destOrd="0" presId="urn:microsoft.com/office/officeart/2005/8/layout/list1"/>
    <dgm:cxn modelId="{7525F722-C16F-40EC-925C-2316F0B6E99E}" type="presParOf" srcId="{B1B3D59F-4B12-4777-BD06-36B5295B6D80}" destId="{1A2B1BFC-9517-47CF-9572-BF8C842C70D9}" srcOrd="12" destOrd="0" presId="urn:microsoft.com/office/officeart/2005/8/layout/list1"/>
    <dgm:cxn modelId="{CEEF22DE-AF5B-4FDD-A1DE-D8C07E83DFCE}" type="presParOf" srcId="{1A2B1BFC-9517-47CF-9572-BF8C842C70D9}" destId="{F7EF6EAA-53BF-443E-B5D6-D4927798F9E0}" srcOrd="0" destOrd="0" presId="urn:microsoft.com/office/officeart/2005/8/layout/list1"/>
    <dgm:cxn modelId="{34B0C6F9-999E-4C64-ACE6-EE9736D12418}" type="presParOf" srcId="{1A2B1BFC-9517-47CF-9572-BF8C842C70D9}" destId="{D15E9AA6-4B49-44B8-93AC-9921EDAFF721}" srcOrd="1" destOrd="0" presId="urn:microsoft.com/office/officeart/2005/8/layout/list1"/>
    <dgm:cxn modelId="{C35D5AC8-5E00-400C-A353-AA71344445C8}" type="presParOf" srcId="{B1B3D59F-4B12-4777-BD06-36B5295B6D80}" destId="{F3F7F8F5-EB9D-43D3-B1AF-9A6F10024CBF}" srcOrd="13" destOrd="0" presId="urn:microsoft.com/office/officeart/2005/8/layout/list1"/>
    <dgm:cxn modelId="{C165310D-27B4-4C14-AA85-3C6B64F72579}" type="presParOf" srcId="{B1B3D59F-4B12-4777-BD06-36B5295B6D80}" destId="{0801213D-03E8-43F5-B5D8-D50B809BC674}" srcOrd="14" destOrd="0" presId="urn:microsoft.com/office/officeart/2005/8/layout/list1"/>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F86BF-5A59-4229-A057-97E2260EA2C7}" type="datetimeFigureOut">
              <a:rPr lang="zh-CN" altLang="en-US" smtClean="0"/>
              <a:t>2015/4/6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9FCA5-42E2-4F7D-99A4-F1A8FE2B818C}" type="slidenum">
              <a:rPr lang="zh-CN" altLang="en-US" smtClean="0"/>
              <a:t>‹#›</a:t>
            </a:fld>
            <a:endParaRPr lang="zh-CN" altLang="en-US"/>
          </a:p>
        </p:txBody>
      </p:sp>
    </p:spTree>
    <p:extLst>
      <p:ext uri="{BB962C8B-B14F-4D97-AF65-F5344CB8AC3E}">
        <p14:creationId xmlns:p14="http://schemas.microsoft.com/office/powerpoint/2010/main" val="3408120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B9FCA5-42E2-4F7D-99A4-F1A8FE2B818C}" type="slidenum">
              <a:rPr lang="zh-CN" altLang="en-US" smtClean="0"/>
              <a:t>1</a:t>
            </a:fld>
            <a:endParaRPr lang="zh-CN" altLang="en-US"/>
          </a:p>
        </p:txBody>
      </p:sp>
    </p:spTree>
    <p:extLst>
      <p:ext uri="{BB962C8B-B14F-4D97-AF65-F5344CB8AC3E}">
        <p14:creationId xmlns:p14="http://schemas.microsoft.com/office/powerpoint/2010/main" val="2967734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B9FCA5-42E2-4F7D-99A4-F1A8FE2B818C}" type="slidenum">
              <a:rPr lang="zh-CN" altLang="en-US" smtClean="0"/>
              <a:t>11</a:t>
            </a:fld>
            <a:endParaRPr lang="zh-CN" altLang="en-US"/>
          </a:p>
        </p:txBody>
      </p:sp>
    </p:spTree>
    <p:extLst>
      <p:ext uri="{BB962C8B-B14F-4D97-AF65-F5344CB8AC3E}">
        <p14:creationId xmlns:p14="http://schemas.microsoft.com/office/powerpoint/2010/main" val="282129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B9FCA5-42E2-4F7D-99A4-F1A8FE2B818C}" type="slidenum">
              <a:rPr lang="zh-CN" altLang="en-US" smtClean="0"/>
              <a:t>13</a:t>
            </a:fld>
            <a:endParaRPr lang="zh-CN" altLang="en-US"/>
          </a:p>
        </p:txBody>
      </p:sp>
    </p:spTree>
    <p:extLst>
      <p:ext uri="{BB962C8B-B14F-4D97-AF65-F5344CB8AC3E}">
        <p14:creationId xmlns:p14="http://schemas.microsoft.com/office/powerpoint/2010/main" val="4216485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B9FCA5-42E2-4F7D-99A4-F1A8FE2B818C}" type="slidenum">
              <a:rPr lang="zh-CN" altLang="en-US" smtClean="0"/>
              <a:t>3</a:t>
            </a:fld>
            <a:endParaRPr lang="zh-CN" altLang="en-US"/>
          </a:p>
        </p:txBody>
      </p:sp>
    </p:spTree>
    <p:extLst>
      <p:ext uri="{BB962C8B-B14F-4D97-AF65-F5344CB8AC3E}">
        <p14:creationId xmlns:p14="http://schemas.microsoft.com/office/powerpoint/2010/main" val="115863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B9FCA5-42E2-4F7D-99A4-F1A8FE2B818C}" type="slidenum">
              <a:rPr lang="zh-CN" altLang="en-US" smtClean="0"/>
              <a:t>4</a:t>
            </a:fld>
            <a:endParaRPr lang="zh-CN" altLang="en-US"/>
          </a:p>
        </p:txBody>
      </p:sp>
    </p:spTree>
    <p:extLst>
      <p:ext uri="{BB962C8B-B14F-4D97-AF65-F5344CB8AC3E}">
        <p14:creationId xmlns:p14="http://schemas.microsoft.com/office/powerpoint/2010/main" val="2520611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B9FCA5-42E2-4F7D-99A4-F1A8FE2B818C}" type="slidenum">
              <a:rPr lang="zh-CN" altLang="en-US" smtClean="0"/>
              <a:t>5</a:t>
            </a:fld>
            <a:endParaRPr lang="zh-CN" altLang="en-US"/>
          </a:p>
        </p:txBody>
      </p:sp>
    </p:spTree>
    <p:extLst>
      <p:ext uri="{BB962C8B-B14F-4D97-AF65-F5344CB8AC3E}">
        <p14:creationId xmlns:p14="http://schemas.microsoft.com/office/powerpoint/2010/main" val="1708052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B9FCA5-42E2-4F7D-99A4-F1A8FE2B818C}" type="slidenum">
              <a:rPr lang="zh-CN" altLang="en-US" smtClean="0"/>
              <a:t>6</a:t>
            </a:fld>
            <a:endParaRPr lang="zh-CN" altLang="en-US"/>
          </a:p>
        </p:txBody>
      </p:sp>
    </p:spTree>
    <p:extLst>
      <p:ext uri="{BB962C8B-B14F-4D97-AF65-F5344CB8AC3E}">
        <p14:creationId xmlns:p14="http://schemas.microsoft.com/office/powerpoint/2010/main" val="205328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B9FCA5-42E2-4F7D-99A4-F1A8FE2B818C}" type="slidenum">
              <a:rPr lang="zh-CN" altLang="en-US" smtClean="0"/>
              <a:t>7</a:t>
            </a:fld>
            <a:endParaRPr lang="zh-CN" altLang="en-US"/>
          </a:p>
        </p:txBody>
      </p:sp>
    </p:spTree>
    <p:extLst>
      <p:ext uri="{BB962C8B-B14F-4D97-AF65-F5344CB8AC3E}">
        <p14:creationId xmlns:p14="http://schemas.microsoft.com/office/powerpoint/2010/main" val="919957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B9FCA5-42E2-4F7D-99A4-F1A8FE2B818C}" type="slidenum">
              <a:rPr lang="zh-CN" altLang="en-US" smtClean="0"/>
              <a:t>8</a:t>
            </a:fld>
            <a:endParaRPr lang="zh-CN" altLang="en-US"/>
          </a:p>
        </p:txBody>
      </p:sp>
    </p:spTree>
    <p:extLst>
      <p:ext uri="{BB962C8B-B14F-4D97-AF65-F5344CB8AC3E}">
        <p14:creationId xmlns:p14="http://schemas.microsoft.com/office/powerpoint/2010/main" val="314388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B9FCA5-42E2-4F7D-99A4-F1A8FE2B818C}" type="slidenum">
              <a:rPr lang="zh-CN" altLang="en-US" smtClean="0"/>
              <a:t>9</a:t>
            </a:fld>
            <a:endParaRPr lang="zh-CN" altLang="en-US"/>
          </a:p>
        </p:txBody>
      </p:sp>
    </p:spTree>
    <p:extLst>
      <p:ext uri="{BB962C8B-B14F-4D97-AF65-F5344CB8AC3E}">
        <p14:creationId xmlns:p14="http://schemas.microsoft.com/office/powerpoint/2010/main" val="190034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B9FCA5-42E2-4F7D-99A4-F1A8FE2B818C}" type="slidenum">
              <a:rPr lang="zh-CN" altLang="en-US" smtClean="0"/>
              <a:t>10</a:t>
            </a:fld>
            <a:endParaRPr lang="zh-CN" altLang="en-US"/>
          </a:p>
        </p:txBody>
      </p:sp>
    </p:spTree>
    <p:extLst>
      <p:ext uri="{BB962C8B-B14F-4D97-AF65-F5344CB8AC3E}">
        <p14:creationId xmlns:p14="http://schemas.microsoft.com/office/powerpoint/2010/main" val="1650027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991350" y="0"/>
            <a:ext cx="2152650" cy="400050"/>
          </a:xfrm>
          <a:blipFill>
            <a:blip r:embed="rId2"/>
            <a:stretch>
              <a:fillRect/>
            </a:stretch>
          </a:blipFill>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4E481649-35D9-4C2F-AD0E-9342A3F92DFB}" type="datetime1">
              <a:rPr lang="zh-CN" altLang="en-US" smtClean="0"/>
              <a:t>2015/4/6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A8C254-ADF7-43F4-A89A-170987B96009}" type="slidenum">
              <a:rPr lang="zh-CN" altLang="en-US" smtClean="0"/>
              <a:t>‹#›</a:t>
            </a:fld>
            <a:endParaRPr lang="zh-CN" altLang="en-US"/>
          </a:p>
        </p:txBody>
      </p:sp>
    </p:spTree>
    <p:extLst>
      <p:ext uri="{BB962C8B-B14F-4D97-AF65-F5344CB8AC3E}">
        <p14:creationId xmlns:p14="http://schemas.microsoft.com/office/powerpoint/2010/main" val="315845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D10293B-1D38-4777-BB37-A307D49AF182}" type="datetime1">
              <a:rPr lang="zh-CN" altLang="en-US" smtClean="0"/>
              <a:t>2015/4/6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A8C254-ADF7-43F4-A89A-170987B96009}" type="slidenum">
              <a:rPr lang="zh-CN" altLang="en-US" smtClean="0"/>
              <a:t>‹#›</a:t>
            </a:fld>
            <a:endParaRPr lang="zh-CN" altLang="en-US"/>
          </a:p>
        </p:txBody>
      </p:sp>
    </p:spTree>
    <p:extLst>
      <p:ext uri="{BB962C8B-B14F-4D97-AF65-F5344CB8AC3E}">
        <p14:creationId xmlns:p14="http://schemas.microsoft.com/office/powerpoint/2010/main" val="418290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5A1EE8A-4190-4435-A81C-B9B277DA6E45}" type="datetime1">
              <a:rPr lang="zh-CN" altLang="en-US" smtClean="0"/>
              <a:t>2015/4/6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A8C254-ADF7-43F4-A89A-170987B96009}" type="slidenum">
              <a:rPr lang="zh-CN" altLang="en-US" smtClean="0"/>
              <a:t>‹#›</a:t>
            </a:fld>
            <a:endParaRPr lang="zh-CN" altLang="en-US"/>
          </a:p>
        </p:txBody>
      </p:sp>
    </p:spTree>
    <p:extLst>
      <p:ext uri="{BB962C8B-B14F-4D97-AF65-F5344CB8AC3E}">
        <p14:creationId xmlns:p14="http://schemas.microsoft.com/office/powerpoint/2010/main" val="3969728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9EEB1058-C8B1-44B7-933B-F560E8FC8F29}" type="datetime1">
              <a:rPr lang="zh-CN" altLang="en-US" smtClean="0"/>
              <a:t>2015/4/6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矩形 6"/>
          <p:cNvSpPr/>
          <p:nvPr userDrawn="1"/>
        </p:nvSpPr>
        <p:spPr>
          <a:xfrm>
            <a:off x="-1" y="6375400"/>
            <a:ext cx="7534032" cy="482600"/>
          </a:xfrm>
          <a:prstGeom prst="rect">
            <a:avLst/>
          </a:prstGeom>
          <a:solidFill>
            <a:srgbClr val="01582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dirty="0" smtClean="0">
                <a:solidFill>
                  <a:schemeClr val="bg1"/>
                </a:solidFill>
                <a:latin typeface="华文新魏" panose="02010800040101010101" pitchFamily="2" charset="-122"/>
                <a:ea typeface="华文新魏" panose="02010800040101010101" pitchFamily="2" charset="-122"/>
                <a:cs typeface="Times New Roman" panose="02020603050405020304" pitchFamily="18" charset="0"/>
              </a:rPr>
              <a:t>面向对象的时空路网数据模型在交通仿真的应用及其研究</a:t>
            </a:r>
          </a:p>
        </p:txBody>
      </p:sp>
      <p:sp>
        <p:nvSpPr>
          <p:cNvPr id="6" name="Slide Number Placeholder 5"/>
          <p:cNvSpPr>
            <a:spLocks noGrp="1"/>
          </p:cNvSpPr>
          <p:nvPr>
            <p:ph type="sldNum" sz="quarter" idx="12"/>
          </p:nvPr>
        </p:nvSpPr>
        <p:spPr>
          <a:xfrm>
            <a:off x="6475010" y="1"/>
            <a:ext cx="2057400" cy="365125"/>
          </a:xfrm>
        </p:spPr>
        <p:txBody>
          <a:bodyPr/>
          <a:lstStyle>
            <a:lvl1pPr>
              <a:defRPr sz="1800" b="1">
                <a:solidFill>
                  <a:srgbClr val="FF00FF"/>
                </a:solidFill>
                <a:latin typeface="Times New Roman" panose="02020603050405020304" pitchFamily="18" charset="0"/>
                <a:cs typeface="Times New Roman" panose="02020603050405020304" pitchFamily="18" charset="0"/>
              </a:defRPr>
            </a:lvl1pPr>
          </a:lstStyle>
          <a:p>
            <a:fld id="{32A8C254-ADF7-43F4-A89A-170987B96009}" type="slidenum">
              <a:rPr lang="zh-CN" altLang="en-US" smtClean="0"/>
              <a:pPr/>
              <a:t>‹#›</a:t>
            </a:fld>
            <a:endParaRPr lang="zh-CN" altLang="en-US" dirty="0"/>
          </a:p>
        </p:txBody>
      </p:sp>
    </p:spTree>
    <p:extLst>
      <p:ext uri="{BB962C8B-B14F-4D97-AF65-F5344CB8AC3E}">
        <p14:creationId xmlns:p14="http://schemas.microsoft.com/office/powerpoint/2010/main" val="5135033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华文新魏" panose="02010800040101010101" pitchFamily="2" charset="-122"/>
                <a:ea typeface="华文新魏" panose="02010800040101010101" pitchFamily="2" charset="-122"/>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807027E-302D-421A-A765-64B160833BA1}" type="datetime1">
              <a:rPr lang="zh-CN" altLang="en-US" smtClean="0"/>
              <a:t>2015/4/6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A8C254-ADF7-43F4-A89A-170987B96009}" type="slidenum">
              <a:rPr lang="zh-CN" altLang="en-US" smtClean="0"/>
              <a:t>‹#›</a:t>
            </a:fld>
            <a:endParaRPr lang="zh-CN" altLang="en-US"/>
          </a:p>
        </p:txBody>
      </p:sp>
    </p:spTree>
    <p:extLst>
      <p:ext uri="{BB962C8B-B14F-4D97-AF65-F5344CB8AC3E}">
        <p14:creationId xmlns:p14="http://schemas.microsoft.com/office/powerpoint/2010/main" val="268930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BC945A2-D950-49A9-9CF5-71807573506F}" type="datetime1">
              <a:rPr lang="zh-CN" altLang="en-US" smtClean="0"/>
              <a:t>2015/4/6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A8C254-ADF7-43F4-A89A-170987B96009}" type="slidenum">
              <a:rPr lang="zh-CN" altLang="en-US" smtClean="0"/>
              <a:t>‹#›</a:t>
            </a:fld>
            <a:endParaRPr lang="zh-CN" altLang="en-US"/>
          </a:p>
        </p:txBody>
      </p:sp>
    </p:spTree>
    <p:extLst>
      <p:ext uri="{BB962C8B-B14F-4D97-AF65-F5344CB8AC3E}">
        <p14:creationId xmlns:p14="http://schemas.microsoft.com/office/powerpoint/2010/main" val="116778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FEFB965-0465-474C-A97B-679305F5F81D}" type="datetime1">
              <a:rPr lang="zh-CN" altLang="en-US" smtClean="0"/>
              <a:t>2015/4/6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2A8C254-ADF7-43F4-A89A-170987B96009}" type="slidenum">
              <a:rPr lang="zh-CN" altLang="en-US" smtClean="0"/>
              <a:t>‹#›</a:t>
            </a:fld>
            <a:endParaRPr lang="zh-CN" altLang="en-US"/>
          </a:p>
        </p:txBody>
      </p:sp>
    </p:spTree>
    <p:extLst>
      <p:ext uri="{BB962C8B-B14F-4D97-AF65-F5344CB8AC3E}">
        <p14:creationId xmlns:p14="http://schemas.microsoft.com/office/powerpoint/2010/main" val="992846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AF1A77D-3249-4AF9-9458-2BD44916123D}" type="datetime1">
              <a:rPr lang="zh-CN" altLang="en-US" smtClean="0"/>
              <a:t>2015/4/6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2A8C254-ADF7-43F4-A89A-170987B96009}" type="slidenum">
              <a:rPr lang="zh-CN" altLang="en-US" smtClean="0"/>
              <a:t>‹#›</a:t>
            </a:fld>
            <a:endParaRPr lang="zh-CN" altLang="en-US"/>
          </a:p>
        </p:txBody>
      </p:sp>
    </p:spTree>
    <p:extLst>
      <p:ext uri="{BB962C8B-B14F-4D97-AF65-F5344CB8AC3E}">
        <p14:creationId xmlns:p14="http://schemas.microsoft.com/office/powerpoint/2010/main" val="122326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236B3-EF08-4335-B854-B9896676E845}" type="datetime1">
              <a:rPr lang="zh-CN" altLang="en-US" smtClean="0"/>
              <a:t>2015/4/6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2A8C254-ADF7-43F4-A89A-170987B96009}" type="slidenum">
              <a:rPr lang="zh-CN" altLang="en-US" smtClean="0"/>
              <a:t>‹#›</a:t>
            </a:fld>
            <a:endParaRPr lang="zh-CN" altLang="en-US"/>
          </a:p>
        </p:txBody>
      </p:sp>
    </p:spTree>
    <p:extLst>
      <p:ext uri="{BB962C8B-B14F-4D97-AF65-F5344CB8AC3E}">
        <p14:creationId xmlns:p14="http://schemas.microsoft.com/office/powerpoint/2010/main" val="3004936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50E61CC-8262-413D-BABC-309D5869BFCD}" type="datetime1">
              <a:rPr lang="zh-CN" altLang="en-US" smtClean="0"/>
              <a:t>2015/4/6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A8C254-ADF7-43F4-A89A-170987B96009}" type="slidenum">
              <a:rPr lang="zh-CN" altLang="en-US" smtClean="0"/>
              <a:t>‹#›</a:t>
            </a:fld>
            <a:endParaRPr lang="zh-CN" altLang="en-US"/>
          </a:p>
        </p:txBody>
      </p:sp>
    </p:spTree>
    <p:extLst>
      <p:ext uri="{BB962C8B-B14F-4D97-AF65-F5344CB8AC3E}">
        <p14:creationId xmlns:p14="http://schemas.microsoft.com/office/powerpoint/2010/main" val="386641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BF1DF86-137B-4A34-A357-F545184C7880}" type="datetime1">
              <a:rPr lang="zh-CN" altLang="en-US" smtClean="0"/>
              <a:t>2015/4/6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A8C254-ADF7-43F4-A89A-170987B96009}" type="slidenum">
              <a:rPr lang="zh-CN" altLang="en-US" smtClean="0"/>
              <a:t>‹#›</a:t>
            </a:fld>
            <a:endParaRPr lang="zh-CN" altLang="en-US"/>
          </a:p>
        </p:txBody>
      </p:sp>
    </p:spTree>
    <p:extLst>
      <p:ext uri="{BB962C8B-B14F-4D97-AF65-F5344CB8AC3E}">
        <p14:creationId xmlns:p14="http://schemas.microsoft.com/office/powerpoint/2010/main" val="362560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2000" t="9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8B8D0-0200-44B6-BC40-D29FCC5F66CD}" type="datetime1">
              <a:rPr lang="zh-CN" altLang="en-US" smtClean="0"/>
              <a:t>2015/4/6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8C254-ADF7-43F4-A89A-170987B96009}" type="slidenum">
              <a:rPr lang="zh-CN" altLang="en-US" smtClean="0"/>
              <a:t>‹#›</a:t>
            </a:fld>
            <a:endParaRPr lang="zh-CN" altLang="en-US"/>
          </a:p>
        </p:txBody>
      </p:sp>
    </p:spTree>
    <p:extLst>
      <p:ext uri="{BB962C8B-B14F-4D97-AF65-F5344CB8AC3E}">
        <p14:creationId xmlns:p14="http://schemas.microsoft.com/office/powerpoint/2010/main" val="1250714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package" Target="../embeddings/Microsoft_Visio___3.vsdx"/></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package" Target="../embeddings/Microsoft_Visio___4.vsdx"/></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emf"/><Relationship Id="rId4" Type="http://schemas.openxmlformats.org/officeDocument/2006/relationships/package" Target="../embeddings/Microsoft_Visio___5.vsdx"/></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7.emf"/><Relationship Id="rId4" Type="http://schemas.openxmlformats.org/officeDocument/2006/relationships/package" Target="../embeddings/Microsoft_Visio___6.vsdx"/></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Visio___1.vsdx"/><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package" Target="../embeddings/Microsoft_Visio___2.vsdx"/><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1"/>
          <p:cNvSpPr txBox="1">
            <a:spLocks noChangeArrowheads="1"/>
          </p:cNvSpPr>
          <p:nvPr/>
        </p:nvSpPr>
        <p:spPr bwMode="auto">
          <a:xfrm>
            <a:off x="97881" y="1136475"/>
            <a:ext cx="9114488"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40000"/>
              </a:lnSpc>
              <a:spcBef>
                <a:spcPct val="100000"/>
              </a:spcBef>
              <a:buNone/>
            </a:pPr>
            <a:r>
              <a:rPr lang="zh-CN" altLang="en-US" sz="5400" dirty="0">
                <a:solidFill>
                  <a:srgbClr val="015825"/>
                </a:solidFill>
                <a:latin typeface="华文新魏" panose="02010800040101010101" pitchFamily="2" charset="-122"/>
                <a:ea typeface="华文新魏" panose="02010800040101010101" pitchFamily="2" charset="-122"/>
                <a:cs typeface="Times New Roman" panose="02020603050405020304" pitchFamily="18" charset="0"/>
              </a:rPr>
              <a:t>面向对象的时空路网数据模型在交通仿真</a:t>
            </a:r>
            <a:r>
              <a:rPr lang="zh-CN" altLang="en-US" sz="5400" dirty="0" smtClean="0">
                <a:solidFill>
                  <a:srgbClr val="015825"/>
                </a:solidFill>
                <a:latin typeface="华文新魏" panose="02010800040101010101" pitchFamily="2" charset="-122"/>
                <a:ea typeface="华文新魏" panose="02010800040101010101" pitchFamily="2" charset="-122"/>
                <a:cs typeface="Times New Roman" panose="02020603050405020304" pitchFamily="18" charset="0"/>
              </a:rPr>
              <a:t>的应用</a:t>
            </a:r>
            <a:r>
              <a:rPr lang="zh-CN" altLang="en-US" sz="5400" dirty="0">
                <a:solidFill>
                  <a:srgbClr val="015825"/>
                </a:solidFill>
                <a:latin typeface="华文新魏" panose="02010800040101010101" pitchFamily="2" charset="-122"/>
                <a:ea typeface="华文新魏" panose="02010800040101010101" pitchFamily="2" charset="-122"/>
                <a:cs typeface="Times New Roman" panose="02020603050405020304" pitchFamily="18" charset="0"/>
              </a:rPr>
              <a:t>及其</a:t>
            </a:r>
            <a:r>
              <a:rPr lang="zh-CN" altLang="en-US" sz="5400" dirty="0" smtClean="0">
                <a:solidFill>
                  <a:srgbClr val="015825"/>
                </a:solidFill>
                <a:latin typeface="华文新魏" panose="02010800040101010101" pitchFamily="2" charset="-122"/>
                <a:ea typeface="华文新魏" panose="02010800040101010101" pitchFamily="2" charset="-122"/>
                <a:cs typeface="Times New Roman" panose="02020603050405020304" pitchFamily="18" charset="0"/>
              </a:rPr>
              <a:t>研究</a:t>
            </a:r>
            <a:endParaRPr lang="en-US" altLang="ko-KR" sz="5400" dirty="0">
              <a:solidFill>
                <a:srgbClr val="015825"/>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文本框 2"/>
          <p:cNvSpPr txBox="1">
            <a:spLocks noChangeArrowheads="1"/>
          </p:cNvSpPr>
          <p:nvPr/>
        </p:nvSpPr>
        <p:spPr bwMode="auto">
          <a:xfrm>
            <a:off x="3665111" y="4187419"/>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rgbClr val="015825"/>
                </a:solidFill>
                <a:latin typeface="华文新魏" panose="02010800040101010101" pitchFamily="2" charset="-122"/>
                <a:ea typeface="华文新魏" panose="02010800040101010101" pitchFamily="2" charset="-122"/>
                <a:cs typeface="David" panose="020E0502060401010101" pitchFamily="34" charset="-79"/>
              </a:rPr>
              <a:t>指导老师：黄敏</a:t>
            </a:r>
            <a:endParaRPr lang="en-US" altLang="zh-CN" sz="2000" dirty="0">
              <a:solidFill>
                <a:srgbClr val="015825"/>
              </a:solidFill>
              <a:latin typeface="华文新魏" panose="02010800040101010101" pitchFamily="2" charset="-122"/>
              <a:ea typeface="华文新魏" panose="02010800040101010101" pitchFamily="2" charset="-122"/>
              <a:cs typeface="David" panose="020E0502060401010101" pitchFamily="34" charset="-79"/>
            </a:endParaRPr>
          </a:p>
        </p:txBody>
      </p:sp>
      <p:sp>
        <p:nvSpPr>
          <p:cNvPr id="2" name="矩形 1"/>
          <p:cNvSpPr/>
          <p:nvPr/>
        </p:nvSpPr>
        <p:spPr>
          <a:xfrm>
            <a:off x="3665112" y="3648851"/>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rgbClr val="015825"/>
                </a:solidFill>
                <a:latin typeface="华文新魏" panose="02010800040101010101" pitchFamily="2" charset="-122"/>
                <a:ea typeface="华文新魏" panose="02010800040101010101" pitchFamily="2" charset="-122"/>
                <a:cs typeface="David" panose="020E0502060401010101" pitchFamily="34" charset="-79"/>
              </a:rPr>
              <a:t>报告人：钮中铭</a:t>
            </a:r>
            <a:endParaRPr lang="en-US" altLang="zh-CN" sz="2000" dirty="0">
              <a:solidFill>
                <a:srgbClr val="015825"/>
              </a:solidFill>
              <a:latin typeface="华文新魏" panose="02010800040101010101" pitchFamily="2" charset="-122"/>
              <a:ea typeface="华文新魏" panose="02010800040101010101" pitchFamily="2" charset="-122"/>
              <a:cs typeface="David" panose="020E0502060401010101" pitchFamily="34" charset="-79"/>
            </a:endParaRPr>
          </a:p>
        </p:txBody>
      </p:sp>
      <p:sp>
        <p:nvSpPr>
          <p:cNvPr id="3" name="灯片编号占位符 2"/>
          <p:cNvSpPr>
            <a:spLocks noGrp="1"/>
          </p:cNvSpPr>
          <p:nvPr>
            <p:ph type="sldNum" sz="quarter" idx="12"/>
          </p:nvPr>
        </p:nvSpPr>
        <p:spPr/>
        <p:txBody>
          <a:bodyPr/>
          <a:lstStyle/>
          <a:p>
            <a:fld id="{32A8C254-ADF7-43F4-A89A-170987B96009}" type="slidenum">
              <a:rPr lang="zh-CN" altLang="en-US" smtClean="0"/>
              <a:t>1</a:t>
            </a:fld>
            <a:endParaRPr lang="zh-CN" altLang="en-US"/>
          </a:p>
        </p:txBody>
      </p:sp>
    </p:spTree>
    <p:extLst>
      <p:ext uri="{BB962C8B-B14F-4D97-AF65-F5344CB8AC3E}">
        <p14:creationId xmlns:p14="http://schemas.microsoft.com/office/powerpoint/2010/main" val="846797960"/>
      </p:ext>
    </p:extLst>
  </p:cSld>
  <p:clrMapOvr>
    <a:masterClrMapping/>
  </p:clrMapOvr>
  <mc:AlternateContent xmlns:mc="http://schemas.openxmlformats.org/markup-compatibility/2006" xmlns:p14="http://schemas.microsoft.com/office/powerpoint/2010/main">
    <mc:Choice Requires="p14">
      <p:transition spd="slow" p14:dur="2000" advTm="11790"/>
    </mc:Choice>
    <mc:Fallback xmlns="">
      <p:transition spd="slow" advTm="117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smtClean="0">
                <a:solidFill>
                  <a:schemeClr val="bg1"/>
                </a:solidFill>
              </a:rPr>
              <a:t>研究背景</a:t>
            </a:r>
            <a:r>
              <a:rPr lang="en-US" altLang="zh-CN" sz="2400" dirty="0" smtClean="0">
                <a:solidFill>
                  <a:schemeClr val="bg1"/>
                </a:solidFill>
              </a:rPr>
              <a:t>&gt;&gt;</a:t>
            </a:r>
            <a:r>
              <a:rPr lang="zh-CN" altLang="en-US" sz="2400" dirty="0">
                <a:solidFill>
                  <a:schemeClr val="bg1"/>
                </a:solidFill>
              </a:rPr>
              <a:t>文献回顾</a:t>
            </a: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10</a:t>
            </a:fld>
            <a:endParaRPr lang="zh-CN" altLang="en-US"/>
          </a:p>
        </p:txBody>
      </p:sp>
      <p:sp>
        <p:nvSpPr>
          <p:cNvPr id="14" name="文本框 13"/>
          <p:cNvSpPr txBox="1"/>
          <p:nvPr/>
        </p:nvSpPr>
        <p:spPr>
          <a:xfrm>
            <a:off x="207902" y="490991"/>
            <a:ext cx="3873176"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地理时空数据模型</a:t>
            </a:r>
            <a:endParaRPr lang="zh-CN" altLang="en-US" sz="3200" dirty="0">
              <a:latin typeface="华文新魏" panose="02010800040101010101" pitchFamily="2" charset="-122"/>
              <a:ea typeface="华文新魏" panose="02010800040101010101" pitchFamily="2" charset="-122"/>
            </a:endParaRPr>
          </a:p>
        </p:txBody>
      </p:sp>
      <p:sp>
        <p:nvSpPr>
          <p:cNvPr id="38" name="任意多边形 37"/>
          <p:cNvSpPr/>
          <p:nvPr/>
        </p:nvSpPr>
        <p:spPr>
          <a:xfrm>
            <a:off x="6965950" y="503692"/>
            <a:ext cx="2071253" cy="1982488"/>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a:solidFill>
            <a:srgbClr val="00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框 12"/>
          <p:cNvSpPr txBox="1"/>
          <p:nvPr/>
        </p:nvSpPr>
        <p:spPr>
          <a:xfrm>
            <a:off x="7114453" y="985288"/>
            <a:ext cx="902811" cy="523220"/>
          </a:xfrm>
          <a:prstGeom prst="rect">
            <a:avLst/>
          </a:prstGeom>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sz="1400" dirty="0"/>
              <a:t>时空数据</a:t>
            </a:r>
            <a:endParaRPr lang="en-US" altLang="zh-CN" sz="1400" dirty="0"/>
          </a:p>
          <a:p>
            <a:r>
              <a:rPr lang="zh-CN" altLang="en-US" sz="1400" dirty="0"/>
              <a:t>模型</a:t>
            </a:r>
          </a:p>
        </p:txBody>
      </p:sp>
      <p:sp>
        <p:nvSpPr>
          <p:cNvPr id="36" name="任意多边形 35"/>
          <p:cNvSpPr/>
          <p:nvPr/>
        </p:nvSpPr>
        <p:spPr>
          <a:xfrm>
            <a:off x="7244886" y="688329"/>
            <a:ext cx="1779617" cy="1785317"/>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9" name="文本框 38"/>
          <p:cNvSpPr txBox="1"/>
          <p:nvPr/>
        </p:nvSpPr>
        <p:spPr>
          <a:xfrm>
            <a:off x="8108419" y="1121939"/>
            <a:ext cx="902811" cy="523220"/>
          </a:xfrm>
          <a:prstGeom prst="rect">
            <a:avLst/>
          </a:prstGeom>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sz="1400" dirty="0" smtClean="0"/>
              <a:t>运动时空</a:t>
            </a:r>
            <a:endParaRPr lang="en-US" altLang="zh-CN" sz="1400" dirty="0" smtClean="0"/>
          </a:p>
          <a:p>
            <a:r>
              <a:rPr lang="zh-CN" altLang="en-US" sz="1400" dirty="0" smtClean="0"/>
              <a:t>模型</a:t>
            </a:r>
            <a:endParaRPr lang="zh-CN" altLang="en-US" sz="1400" dirty="0"/>
          </a:p>
        </p:txBody>
      </p:sp>
      <p:sp>
        <p:nvSpPr>
          <p:cNvPr id="37" name="任意多边形 36"/>
          <p:cNvSpPr/>
          <p:nvPr/>
        </p:nvSpPr>
        <p:spPr>
          <a:xfrm>
            <a:off x="7252506" y="696412"/>
            <a:ext cx="1779617" cy="1785317"/>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0" name="文本框 39"/>
          <p:cNvSpPr txBox="1"/>
          <p:nvPr/>
        </p:nvSpPr>
        <p:spPr>
          <a:xfrm>
            <a:off x="7657013" y="1855243"/>
            <a:ext cx="902811" cy="523220"/>
          </a:xfrm>
          <a:prstGeom prst="rect">
            <a:avLst/>
          </a:prstGeom>
          <a:ln>
            <a:noFill/>
          </a:ln>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sz="1400" dirty="0"/>
              <a:t>路网数据</a:t>
            </a:r>
            <a:endParaRPr lang="en-US" altLang="zh-CN" sz="1400" dirty="0"/>
          </a:p>
          <a:p>
            <a:r>
              <a:rPr lang="zh-CN" altLang="en-US" sz="1400" dirty="0"/>
              <a:t>模型</a:t>
            </a:r>
          </a:p>
        </p:txBody>
      </p:sp>
      <p:graphicFrame>
        <p:nvGraphicFramePr>
          <p:cNvPr id="8" name="表格 7"/>
          <p:cNvGraphicFramePr>
            <a:graphicFrameLocks noGrp="1"/>
          </p:cNvGraphicFramePr>
          <p:nvPr>
            <p:extLst>
              <p:ext uri="{D42A27DB-BD31-4B8C-83A1-F6EECF244321}">
                <p14:modId xmlns:p14="http://schemas.microsoft.com/office/powerpoint/2010/main" val="3826704764"/>
              </p:ext>
            </p:extLst>
          </p:nvPr>
        </p:nvGraphicFramePr>
        <p:xfrm>
          <a:off x="207902" y="1239058"/>
          <a:ext cx="6633357" cy="2325370"/>
        </p:xfrm>
        <a:graphic>
          <a:graphicData uri="http://schemas.openxmlformats.org/drawingml/2006/table">
            <a:tbl>
              <a:tblPr firstRow="1" bandRow="1">
                <a:tableStyleId>{93296810-A885-4BE3-A3E7-6D5BEEA58F35}</a:tableStyleId>
              </a:tblPr>
              <a:tblGrid>
                <a:gridCol w="1919772"/>
                <a:gridCol w="4713585"/>
              </a:tblGrid>
              <a:tr h="405130">
                <a:tc>
                  <a:txBody>
                    <a:bodyPr/>
                    <a:lstStyle/>
                    <a:p>
                      <a:pPr algn="ctr"/>
                      <a:r>
                        <a:rPr lang="zh-CN" altLang="en-US" dirty="0" smtClean="0">
                          <a:latin typeface="楷体" panose="02010609060101010101" pitchFamily="49" charset="-122"/>
                          <a:ea typeface="楷体" panose="02010609060101010101" pitchFamily="49" charset="-122"/>
                        </a:rPr>
                        <a:t>模型归类</a:t>
                      </a:r>
                      <a:endParaRPr lang="zh-CN" altLang="en-US" dirty="0">
                        <a:latin typeface="楷体" panose="02010609060101010101" pitchFamily="49" charset="-122"/>
                        <a:ea typeface="楷体" panose="02010609060101010101" pitchFamily="49" charset="-122"/>
                      </a:endParaRPr>
                    </a:p>
                  </a:txBody>
                  <a:tcPr anchor="ctr"/>
                </a:tc>
                <a:tc>
                  <a:txBody>
                    <a:bodyPr/>
                    <a:lstStyle/>
                    <a:p>
                      <a:pPr algn="ctr"/>
                      <a:r>
                        <a:rPr lang="zh-CN" altLang="en-US" dirty="0" smtClean="0">
                          <a:latin typeface="楷体" panose="02010609060101010101" pitchFamily="49" charset="-122"/>
                          <a:ea typeface="楷体" panose="02010609060101010101" pitchFamily="49" charset="-122"/>
                        </a:rPr>
                        <a:t>模型</a:t>
                      </a:r>
                      <a:endParaRPr lang="zh-CN" altLang="en-US" dirty="0">
                        <a:latin typeface="楷体" panose="02010609060101010101" pitchFamily="49" charset="-122"/>
                        <a:ea typeface="楷体" panose="02010609060101010101" pitchFamily="49" charset="-122"/>
                      </a:endParaRPr>
                    </a:p>
                  </a:txBody>
                  <a:tcPr/>
                </a:tc>
              </a:tr>
              <a:tr h="405130">
                <a:tc>
                  <a:txBody>
                    <a:bodyPr/>
                    <a:lstStyle/>
                    <a:p>
                      <a:pPr algn="ctr"/>
                      <a:r>
                        <a:rPr lang="zh-CN" altLang="en-US" dirty="0" smtClean="0">
                          <a:latin typeface="楷体" panose="02010609060101010101" pitchFamily="49" charset="-122"/>
                          <a:ea typeface="楷体" panose="02010609060101010101" pitchFamily="49" charset="-122"/>
                        </a:rPr>
                        <a:t>侧重时空对象的状态的描述</a:t>
                      </a:r>
                      <a:endParaRPr lang="zh-CN" altLang="en-US" dirty="0">
                        <a:latin typeface="楷体" panose="02010609060101010101" pitchFamily="49" charset="-122"/>
                        <a:ea typeface="楷体" panose="02010609060101010101" pitchFamily="49" charset="-122"/>
                      </a:endParaRPr>
                    </a:p>
                  </a:txBody>
                  <a:tcPr anchor="ctr"/>
                </a:tc>
                <a:tc>
                  <a:txBody>
                    <a:bodyPr/>
                    <a:lstStyle/>
                    <a:p>
                      <a:pPr algn="ctr"/>
                      <a:r>
                        <a:rPr lang="zh-CN" altLang="en-US" dirty="0" smtClean="0">
                          <a:latin typeface="楷体" panose="02010609060101010101" pitchFamily="49" charset="-122"/>
                          <a:ea typeface="楷体" panose="02010609060101010101" pitchFamily="49" charset="-122"/>
                        </a:rPr>
                        <a:t>序列快照模型、基态修正模型、时空复合模型等</a:t>
                      </a:r>
                      <a:endParaRPr lang="zh-CN" altLang="en-US" dirty="0">
                        <a:latin typeface="楷体" panose="02010609060101010101" pitchFamily="49" charset="-122"/>
                        <a:ea typeface="楷体" panose="02010609060101010101" pitchFamily="49" charset="-122"/>
                      </a:endParaRPr>
                    </a:p>
                  </a:txBody>
                  <a:tcPr/>
                </a:tc>
              </a:tr>
              <a:tr h="405130">
                <a:tc>
                  <a:txBody>
                    <a:bodyPr/>
                    <a:lstStyle/>
                    <a:p>
                      <a:pPr algn="ctr"/>
                      <a:r>
                        <a:rPr lang="zh-CN" altLang="en-US" dirty="0" smtClean="0">
                          <a:latin typeface="楷体" panose="02010609060101010101" pitchFamily="49" charset="-122"/>
                          <a:ea typeface="楷体" panose="02010609060101010101" pitchFamily="49" charset="-122"/>
                        </a:rPr>
                        <a:t>侧重时空变化过程的描述</a:t>
                      </a:r>
                      <a:endParaRPr lang="zh-CN" altLang="en-US" dirty="0">
                        <a:latin typeface="楷体" panose="02010609060101010101" pitchFamily="49" charset="-122"/>
                        <a:ea typeface="楷体" panose="02010609060101010101" pitchFamily="49" charset="-122"/>
                      </a:endParaRPr>
                    </a:p>
                  </a:txBody>
                  <a:tcPr anchor="ctr"/>
                </a:tc>
                <a:tc>
                  <a:txBody>
                    <a:bodyPr/>
                    <a:lstStyle/>
                    <a:p>
                      <a:pPr algn="ctr"/>
                      <a:r>
                        <a:rPr lang="zh-CN" altLang="en-US" dirty="0" smtClean="0">
                          <a:latin typeface="楷体" panose="02010609060101010101" pitchFamily="49" charset="-122"/>
                          <a:ea typeface="楷体" panose="02010609060101010101" pitchFamily="49" charset="-122"/>
                        </a:rPr>
                        <a:t>基于事件的时空数据模型及其改进模型</a:t>
                      </a:r>
                      <a:endParaRPr lang="zh-CN" altLang="en-US" dirty="0">
                        <a:latin typeface="楷体" panose="02010609060101010101" pitchFamily="49" charset="-122"/>
                        <a:ea typeface="楷体" panose="02010609060101010101" pitchFamily="49" charset="-122"/>
                      </a:endParaRPr>
                    </a:p>
                  </a:txBody>
                  <a:tcPr/>
                </a:tc>
              </a:tr>
              <a:tr h="405130">
                <a:tc>
                  <a:txBody>
                    <a:bodyPr/>
                    <a:lstStyle/>
                    <a:p>
                      <a:pPr algn="ctr"/>
                      <a:r>
                        <a:rPr lang="zh-CN" altLang="en-US" dirty="0" smtClean="0">
                          <a:latin typeface="楷体" panose="02010609060101010101" pitchFamily="49" charset="-122"/>
                          <a:ea typeface="楷体" panose="02010609060101010101" pitchFamily="49" charset="-122"/>
                        </a:rPr>
                        <a:t>侧重时空对象及其关系的描述</a:t>
                      </a:r>
                      <a:endParaRPr lang="zh-CN" altLang="en-US" dirty="0">
                        <a:latin typeface="楷体" panose="02010609060101010101" pitchFamily="49" charset="-122"/>
                        <a:ea typeface="楷体" panose="02010609060101010101" pitchFamily="49" charset="-122"/>
                      </a:endParaRPr>
                    </a:p>
                  </a:txBody>
                  <a:tcPr/>
                </a:tc>
                <a:tc>
                  <a:txBody>
                    <a:bodyPr/>
                    <a:lstStyle/>
                    <a:p>
                      <a:pPr algn="ctr"/>
                      <a:r>
                        <a:rPr lang="zh-CN" altLang="en-US" b="1" dirty="0" smtClean="0">
                          <a:solidFill>
                            <a:srgbClr val="FF33CC"/>
                          </a:solidFill>
                          <a:latin typeface="楷体" panose="02010609060101010101" pitchFamily="49" charset="-122"/>
                          <a:ea typeface="楷体" panose="02010609060101010101" pitchFamily="49" charset="-122"/>
                        </a:rPr>
                        <a:t>面向对象的时空数据模型</a:t>
                      </a:r>
                      <a:r>
                        <a:rPr lang="zh-CN" altLang="en-US" dirty="0" smtClean="0">
                          <a:latin typeface="楷体" panose="02010609060101010101" pitchFamily="49" charset="-122"/>
                          <a:ea typeface="楷体" panose="02010609060101010101" pitchFamily="49" charset="-122"/>
                        </a:rPr>
                        <a:t>、实体关系时空数据模型、对象关系模型</a:t>
                      </a:r>
                      <a:endParaRPr lang="zh-CN" altLang="en-US" dirty="0">
                        <a:latin typeface="楷体" panose="02010609060101010101" pitchFamily="49" charset="-122"/>
                        <a:ea typeface="楷体" panose="02010609060101010101" pitchFamily="49" charset="-122"/>
                      </a:endParaRPr>
                    </a:p>
                  </a:txBody>
                  <a:tcPr/>
                </a:tc>
              </a:tr>
            </a:tbl>
          </a:graphicData>
        </a:graphic>
      </p:graphicFrame>
      <p:sp>
        <p:nvSpPr>
          <p:cNvPr id="12" name="椭圆 11"/>
          <p:cNvSpPr/>
          <p:nvPr/>
        </p:nvSpPr>
        <p:spPr>
          <a:xfrm>
            <a:off x="1607897" y="4042759"/>
            <a:ext cx="1425704" cy="595146"/>
          </a:xfrm>
          <a:prstGeom prst="ellipse">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隶书" panose="02010509060101010101" pitchFamily="49" charset="-122"/>
                <a:ea typeface="隶书" panose="02010509060101010101" pitchFamily="49" charset="-122"/>
              </a:rPr>
              <a:t>事件</a:t>
            </a:r>
          </a:p>
        </p:txBody>
      </p:sp>
      <p:sp>
        <p:nvSpPr>
          <p:cNvPr id="15" name="矩形 14"/>
          <p:cNvSpPr/>
          <p:nvPr/>
        </p:nvSpPr>
        <p:spPr>
          <a:xfrm>
            <a:off x="4656166" y="4009690"/>
            <a:ext cx="1181424" cy="537059"/>
          </a:xfrm>
          <a:prstGeom prst="rect">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隶书" panose="02010509060101010101" pitchFamily="49" charset="-122"/>
                <a:ea typeface="隶书" panose="02010509060101010101" pitchFamily="49" charset="-122"/>
              </a:rPr>
              <a:t>状态</a:t>
            </a:r>
          </a:p>
        </p:txBody>
      </p:sp>
      <p:sp>
        <p:nvSpPr>
          <p:cNvPr id="16" name="上弧形箭头 15"/>
          <p:cNvSpPr/>
          <p:nvPr/>
        </p:nvSpPr>
        <p:spPr>
          <a:xfrm>
            <a:off x="2302343" y="3616502"/>
            <a:ext cx="3137657" cy="429793"/>
          </a:xfrm>
          <a:prstGeom prst="curvedDownArrow">
            <a:avLst>
              <a:gd name="adj1" fmla="val 25000"/>
              <a:gd name="adj2" fmla="val 61498"/>
              <a:gd name="adj3" fmla="val 3275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上弧形箭头 16"/>
          <p:cNvSpPr/>
          <p:nvPr/>
        </p:nvSpPr>
        <p:spPr>
          <a:xfrm flipH="1" flipV="1">
            <a:off x="2178838" y="4582008"/>
            <a:ext cx="3139898" cy="454239"/>
          </a:xfrm>
          <a:prstGeom prst="curvedDownArrow">
            <a:avLst>
              <a:gd name="adj1" fmla="val 25000"/>
              <a:gd name="adj2" fmla="val 61498"/>
              <a:gd name="adj3" fmla="val 3275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右弧形箭头 17"/>
          <p:cNvSpPr/>
          <p:nvPr/>
        </p:nvSpPr>
        <p:spPr>
          <a:xfrm>
            <a:off x="5836047" y="3920317"/>
            <a:ext cx="982280" cy="746816"/>
          </a:xfrm>
          <a:prstGeom prst="curvedLeftArrow">
            <a:avLst>
              <a:gd name="adj1" fmla="val 11797"/>
              <a:gd name="adj2" fmla="val 32820"/>
              <a:gd name="adj3" fmla="val 20932"/>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右弧形箭头 18"/>
          <p:cNvSpPr/>
          <p:nvPr/>
        </p:nvSpPr>
        <p:spPr>
          <a:xfrm flipH="1" flipV="1">
            <a:off x="890690" y="3976467"/>
            <a:ext cx="936625" cy="690666"/>
          </a:xfrm>
          <a:prstGeom prst="curvedLeftArrow">
            <a:avLst>
              <a:gd name="adj1" fmla="val 11797"/>
              <a:gd name="adj2" fmla="val 32820"/>
              <a:gd name="adj3" fmla="val 20932"/>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p:nvSpPr>
        <p:spPr>
          <a:xfrm>
            <a:off x="2959917" y="4546630"/>
            <a:ext cx="1731564" cy="461665"/>
          </a:xfrm>
          <a:prstGeom prst="rect">
            <a:avLst/>
          </a:prstGeom>
          <a:noFill/>
        </p:spPr>
        <p:txBody>
          <a:bodyPr wrap="none" rtlCol="0">
            <a:spAutoFit/>
          </a:bodyPr>
          <a:lstStyle>
            <a:defPPr>
              <a:defRPr lang="zh-CN"/>
            </a:defPPr>
            <a:lvl1pPr>
              <a:defRPr sz="2400" b="1">
                <a:solidFill>
                  <a:srgbClr val="009900"/>
                </a:solidFill>
                <a:latin typeface="隶书" panose="02010509060101010101" pitchFamily="49" charset="-122"/>
                <a:ea typeface="隶书" panose="02010509060101010101" pitchFamily="49" charset="-122"/>
              </a:defRPr>
            </a:lvl1pPr>
          </a:lstStyle>
          <a:p>
            <a:r>
              <a:rPr lang="zh-CN" altLang="en-US" dirty="0">
                <a:solidFill>
                  <a:srgbClr val="5B9BD5"/>
                </a:solidFill>
              </a:rPr>
              <a:t>允许，防止</a:t>
            </a:r>
          </a:p>
        </p:txBody>
      </p:sp>
      <p:sp>
        <p:nvSpPr>
          <p:cNvPr id="21" name="文本框 20"/>
          <p:cNvSpPr txBox="1"/>
          <p:nvPr/>
        </p:nvSpPr>
        <p:spPr>
          <a:xfrm>
            <a:off x="3005389" y="3553142"/>
            <a:ext cx="1731564" cy="461665"/>
          </a:xfrm>
          <a:prstGeom prst="rect">
            <a:avLst/>
          </a:prstGeom>
          <a:noFill/>
        </p:spPr>
        <p:txBody>
          <a:bodyPr wrap="none" rtlCol="0">
            <a:spAutoFit/>
          </a:bodyPr>
          <a:lstStyle>
            <a:defPPr>
              <a:defRPr lang="zh-CN"/>
            </a:defPPr>
            <a:lvl1pPr>
              <a:defRPr sz="2400" b="1">
                <a:solidFill>
                  <a:srgbClr val="5B9BD5"/>
                </a:solidFill>
                <a:latin typeface="隶书" panose="02010509060101010101" pitchFamily="49" charset="-122"/>
                <a:ea typeface="隶书" panose="02010509060101010101" pitchFamily="49" charset="-122"/>
              </a:defRPr>
            </a:lvl1pPr>
          </a:lstStyle>
          <a:p>
            <a:r>
              <a:rPr lang="zh-CN" altLang="en-US" dirty="0"/>
              <a:t>触发，终止</a:t>
            </a:r>
          </a:p>
        </p:txBody>
      </p:sp>
      <p:sp>
        <p:nvSpPr>
          <p:cNvPr id="22" name="文本框 21"/>
          <p:cNvSpPr txBox="1"/>
          <p:nvPr/>
        </p:nvSpPr>
        <p:spPr>
          <a:xfrm>
            <a:off x="164697" y="4085084"/>
            <a:ext cx="800219" cy="461665"/>
          </a:xfrm>
          <a:prstGeom prst="rect">
            <a:avLst/>
          </a:prstGeom>
          <a:noFill/>
        </p:spPr>
        <p:txBody>
          <a:bodyPr wrap="none" rtlCol="0">
            <a:spAutoFit/>
          </a:bodyPr>
          <a:lstStyle>
            <a:defPPr>
              <a:defRPr lang="zh-CN"/>
            </a:defPPr>
            <a:lvl1pPr>
              <a:defRPr sz="2400" b="1">
                <a:solidFill>
                  <a:srgbClr val="5B9BD5"/>
                </a:solidFill>
                <a:latin typeface="隶书" panose="02010509060101010101" pitchFamily="49" charset="-122"/>
                <a:ea typeface="隶书" panose="02010509060101010101" pitchFamily="49" charset="-122"/>
              </a:defRPr>
            </a:lvl1pPr>
          </a:lstStyle>
          <a:p>
            <a:r>
              <a:rPr lang="zh-CN" altLang="en-US" dirty="0"/>
              <a:t>导致</a:t>
            </a:r>
          </a:p>
        </p:txBody>
      </p:sp>
      <p:sp>
        <p:nvSpPr>
          <p:cNvPr id="23" name="文本框 22"/>
          <p:cNvSpPr txBox="1"/>
          <p:nvPr/>
        </p:nvSpPr>
        <p:spPr>
          <a:xfrm>
            <a:off x="6775558" y="3678054"/>
            <a:ext cx="1422184" cy="1200329"/>
          </a:xfrm>
          <a:prstGeom prst="rect">
            <a:avLst/>
          </a:prstGeom>
          <a:noFill/>
        </p:spPr>
        <p:txBody>
          <a:bodyPr wrap="none" rtlCol="0">
            <a:spAutoFit/>
          </a:bodyPr>
          <a:lstStyle>
            <a:defPPr>
              <a:defRPr lang="zh-CN"/>
            </a:defPPr>
            <a:lvl1pPr>
              <a:defRPr sz="2400" b="1">
                <a:solidFill>
                  <a:srgbClr val="5B9BD5"/>
                </a:solidFill>
                <a:latin typeface="隶书" panose="02010509060101010101" pitchFamily="49" charset="-122"/>
                <a:ea typeface="隶书" panose="02010509060101010101" pitchFamily="49" charset="-122"/>
              </a:defRPr>
            </a:lvl1pPr>
          </a:lstStyle>
          <a:p>
            <a:r>
              <a:rPr lang="zh-CN" altLang="en-US" dirty="0"/>
              <a:t>使可能</a:t>
            </a:r>
            <a:endParaRPr lang="en-US" altLang="zh-CN" dirty="0"/>
          </a:p>
          <a:p>
            <a:r>
              <a:rPr lang="zh-CN" altLang="en-US" dirty="0"/>
              <a:t>使不可能</a:t>
            </a:r>
            <a:endParaRPr lang="en-US" altLang="zh-CN" dirty="0"/>
          </a:p>
          <a:p>
            <a:r>
              <a:rPr lang="zh-CN" altLang="en-US" dirty="0"/>
              <a:t>保持</a:t>
            </a:r>
          </a:p>
        </p:txBody>
      </p:sp>
      <p:sp>
        <p:nvSpPr>
          <p:cNvPr id="24" name="矩形 23"/>
          <p:cNvSpPr/>
          <p:nvPr/>
        </p:nvSpPr>
        <p:spPr>
          <a:xfrm>
            <a:off x="-327774" y="5345456"/>
            <a:ext cx="9471774" cy="1323439"/>
          </a:xfrm>
          <a:prstGeom prst="rect">
            <a:avLst/>
          </a:prstGeom>
        </p:spPr>
        <p:txBody>
          <a:bodyPr wrap="square">
            <a:spAutoFit/>
          </a:bodyPr>
          <a:lstStyle/>
          <a:p>
            <a:pPr marL="800100" lvl="1" indent="-342900">
              <a:buFont typeface="Arial" panose="020B0604020202020204" pitchFamily="34" charset="0"/>
              <a:buChar char="•"/>
            </a:pPr>
            <a:r>
              <a:rPr lang="zh-CN" altLang="en-US" sz="2000" dirty="0" smtClean="0">
                <a:solidFill>
                  <a:srgbClr val="009900"/>
                </a:solidFill>
                <a:latin typeface="华文新魏" panose="02010800040101010101" pitchFamily="2" charset="-122"/>
                <a:ea typeface="华文新魏" panose="02010800040101010101" pitchFamily="2" charset="-122"/>
              </a:rPr>
              <a:t>抽象时空内路网中的类</a:t>
            </a:r>
            <a:r>
              <a:rPr lang="en-US" altLang="zh-CN" sz="2000" dirty="0" smtClean="0">
                <a:solidFill>
                  <a:srgbClr val="009900"/>
                </a:solidFill>
                <a:latin typeface="华文新魏" panose="02010800040101010101" pitchFamily="2" charset="-122"/>
                <a:ea typeface="华文新魏" panose="02010800040101010101" pitchFamily="2" charset="-122"/>
              </a:rPr>
              <a:t>(class,</a:t>
            </a:r>
            <a:r>
              <a:rPr lang="zh-CN" altLang="en-US" sz="2000" dirty="0" smtClean="0">
                <a:solidFill>
                  <a:srgbClr val="009900"/>
                </a:solidFill>
                <a:latin typeface="华文新魏" panose="02010800040101010101" pitchFamily="2" charset="-122"/>
                <a:ea typeface="华文新魏" panose="02010800040101010101" pitchFamily="2" charset="-122"/>
              </a:rPr>
              <a:t>如事件、对象、过程、状态</a:t>
            </a:r>
            <a:r>
              <a:rPr lang="en-US" altLang="zh-CN" sz="2000" dirty="0" smtClean="0">
                <a:solidFill>
                  <a:srgbClr val="009900"/>
                </a:solidFill>
                <a:latin typeface="华文新魏" panose="02010800040101010101" pitchFamily="2" charset="-122"/>
                <a:ea typeface="华文新魏" panose="02010800040101010101" pitchFamily="2" charset="-122"/>
              </a:rPr>
              <a:t>)</a:t>
            </a:r>
            <a:r>
              <a:rPr lang="zh-CN" altLang="en-US" sz="2000" dirty="0" smtClean="0">
                <a:solidFill>
                  <a:srgbClr val="009900"/>
                </a:solidFill>
                <a:latin typeface="华文新魏" panose="02010800040101010101" pitchFamily="2" charset="-122"/>
                <a:ea typeface="华文新魏" panose="02010800040101010101" pitchFamily="2" charset="-122"/>
              </a:rPr>
              <a:t>以及关系</a:t>
            </a:r>
            <a:r>
              <a:rPr lang="en-US" altLang="zh-CN" sz="2000" dirty="0" smtClean="0">
                <a:solidFill>
                  <a:srgbClr val="009900"/>
                </a:solidFill>
                <a:latin typeface="华文新魏" panose="02010800040101010101" pitchFamily="2" charset="-122"/>
                <a:ea typeface="华文新魏" panose="02010800040101010101" pitchFamily="2" charset="-122"/>
              </a:rPr>
              <a:t>(</a:t>
            </a:r>
            <a:r>
              <a:rPr lang="zh-CN" altLang="en-US" sz="2000" dirty="0" smtClean="0">
                <a:solidFill>
                  <a:srgbClr val="009900"/>
                </a:solidFill>
                <a:latin typeface="华文新魏" panose="02010800040101010101" pitchFamily="2" charset="-122"/>
                <a:ea typeface="华文新魏" panose="02010800040101010101" pitchFamily="2" charset="-122"/>
              </a:rPr>
              <a:t>导致、触发等</a:t>
            </a:r>
            <a:r>
              <a:rPr lang="en-US" altLang="zh-CN" sz="2000" dirty="0" smtClean="0">
                <a:solidFill>
                  <a:srgbClr val="009900"/>
                </a:solidFill>
                <a:latin typeface="华文新魏" panose="02010800040101010101" pitchFamily="2" charset="-122"/>
                <a:ea typeface="华文新魏" panose="02010800040101010101" pitchFamily="2" charset="-122"/>
              </a:rPr>
              <a:t>)</a:t>
            </a:r>
            <a:r>
              <a:rPr lang="zh-CN" altLang="en-US" sz="2000" dirty="0" smtClean="0">
                <a:solidFill>
                  <a:srgbClr val="009900"/>
                </a:solidFill>
                <a:latin typeface="华文新魏" panose="02010800040101010101" pitchFamily="2" charset="-122"/>
                <a:ea typeface="华文新魏" panose="02010800040101010101" pitchFamily="2" charset="-122"/>
              </a:rPr>
              <a:t>，利用面向对象中的继承、多态等方法构建数据模型；</a:t>
            </a:r>
            <a:endParaRPr lang="en-US" altLang="zh-CN" sz="2000" dirty="0" smtClean="0">
              <a:solidFill>
                <a:srgbClr val="009900"/>
              </a:solidFill>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r>
              <a:rPr lang="zh-CN" altLang="en-US" sz="2000" dirty="0" smtClean="0">
                <a:solidFill>
                  <a:srgbClr val="009900"/>
                </a:solidFill>
                <a:latin typeface="华文新魏" panose="02010800040101010101" pitchFamily="2" charset="-122"/>
                <a:ea typeface="华文新魏" panose="02010800040101010101" pitchFamily="2" charset="-122"/>
              </a:rPr>
              <a:t>使用</a:t>
            </a:r>
            <a:r>
              <a:rPr lang="zh-CN" altLang="en-US" sz="2000" dirty="0">
                <a:solidFill>
                  <a:srgbClr val="009900"/>
                </a:solidFill>
                <a:latin typeface="华文新魏" panose="02010800040101010101" pitchFamily="2" charset="-122"/>
                <a:ea typeface="华文新魏" panose="02010800040101010101" pitchFamily="2" charset="-122"/>
              </a:rPr>
              <a:t>了面向对象的理念，实现较为</a:t>
            </a:r>
            <a:r>
              <a:rPr lang="zh-CN" altLang="en-US" sz="2000" dirty="0" smtClean="0">
                <a:solidFill>
                  <a:srgbClr val="009900"/>
                </a:solidFill>
                <a:latin typeface="华文新魏" panose="02010800040101010101" pitchFamily="2" charset="-122"/>
                <a:ea typeface="华文新魏" panose="02010800040101010101" pitchFamily="2" charset="-122"/>
              </a:rPr>
              <a:t>容易，能够描述时空关系；</a:t>
            </a:r>
            <a:endParaRPr lang="en-US" altLang="zh-CN" sz="2000" dirty="0">
              <a:solidFill>
                <a:srgbClr val="009900"/>
              </a:solidFill>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endParaRPr lang="en-US" altLang="zh-CN" sz="2000" dirty="0" smtClean="0">
              <a:solidFill>
                <a:srgbClr val="0099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34927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smtClean="0">
                <a:solidFill>
                  <a:schemeClr val="bg1"/>
                </a:solidFill>
              </a:rPr>
              <a:t>研究背景</a:t>
            </a:r>
            <a:r>
              <a:rPr lang="en-US" altLang="zh-CN" sz="2400" dirty="0" smtClean="0">
                <a:solidFill>
                  <a:schemeClr val="bg1"/>
                </a:solidFill>
              </a:rPr>
              <a:t>&gt;&gt;</a:t>
            </a:r>
            <a:r>
              <a:rPr lang="zh-CN" altLang="en-US" sz="2400" dirty="0">
                <a:solidFill>
                  <a:schemeClr val="bg1"/>
                </a:solidFill>
              </a:rPr>
              <a:t>文献回顾</a:t>
            </a: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11</a:t>
            </a:fld>
            <a:endParaRPr lang="zh-CN" altLang="en-US"/>
          </a:p>
        </p:txBody>
      </p:sp>
      <p:sp>
        <p:nvSpPr>
          <p:cNvPr id="14" name="文本框 13"/>
          <p:cNvSpPr txBox="1"/>
          <p:nvPr/>
        </p:nvSpPr>
        <p:spPr>
          <a:xfrm>
            <a:off x="207902" y="490991"/>
            <a:ext cx="3873176"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运动时空数据模型</a:t>
            </a:r>
            <a:endParaRPr lang="zh-CN" altLang="en-US" sz="3200" dirty="0">
              <a:latin typeface="华文新魏" panose="02010800040101010101" pitchFamily="2" charset="-122"/>
              <a:ea typeface="华文新魏" panose="02010800040101010101" pitchFamily="2" charset="-122"/>
            </a:endParaRPr>
          </a:p>
        </p:txBody>
      </p:sp>
      <p:sp>
        <p:nvSpPr>
          <p:cNvPr id="11" name="圆角矩形 10"/>
          <p:cNvSpPr/>
          <p:nvPr/>
        </p:nvSpPr>
        <p:spPr>
          <a:xfrm>
            <a:off x="408927" y="668480"/>
            <a:ext cx="8246350" cy="3002402"/>
          </a:xfrm>
          <a:prstGeom prst="roundRect">
            <a:avLst/>
          </a:prstGeom>
          <a:noFill/>
          <a:ln w="38100">
            <a:solidFill>
              <a:srgbClr val="9933FF"/>
            </a:solidFill>
          </a:ln>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endParaRPr lang="zh-CN" altLang="en-US" sz="2400" b="1" dirty="0">
              <a:solidFill>
                <a:srgbClr val="9933FF"/>
              </a:solidFill>
              <a:latin typeface="楷体" panose="02010609060101010101" pitchFamily="49" charset="-122"/>
              <a:ea typeface="楷体" panose="02010609060101010101" pitchFamily="49" charset="-122"/>
            </a:endParaRPr>
          </a:p>
        </p:txBody>
      </p:sp>
      <p:sp>
        <p:nvSpPr>
          <p:cNvPr id="12" name="文本框 11"/>
          <p:cNvSpPr txBox="1"/>
          <p:nvPr/>
        </p:nvSpPr>
        <p:spPr>
          <a:xfrm>
            <a:off x="818211" y="1116337"/>
            <a:ext cx="8192629" cy="255454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latin typeface="华文新魏" panose="02010800040101010101" pitchFamily="2" charset="-122"/>
                <a:ea typeface="华文新魏" panose="02010800040101010101" pitchFamily="2" charset="-122"/>
              </a:rPr>
              <a:t>易善</a:t>
            </a:r>
            <a:r>
              <a:rPr lang="zh-CN" altLang="en-US" sz="2000" b="1" dirty="0" smtClean="0">
                <a:latin typeface="华文新魏" panose="02010800040101010101" pitchFamily="2" charset="-122"/>
                <a:ea typeface="华文新魏" panose="02010800040101010101" pitchFamily="2" charset="-122"/>
              </a:rPr>
              <a:t>帧：</a:t>
            </a:r>
            <a:r>
              <a:rPr lang="en-US" altLang="zh-CN" sz="2000" b="1" dirty="0" smtClean="0">
                <a:latin typeface="华文新魏" panose="02010800040101010101" pitchFamily="2" charset="-122"/>
                <a:ea typeface="华文新魏" panose="02010800040101010101" pitchFamily="2" charset="-122"/>
              </a:rPr>
              <a:t>OPH</a:t>
            </a:r>
            <a:r>
              <a:rPr lang="zh-CN" altLang="en-US" sz="2000" b="1" dirty="0" smtClean="0">
                <a:latin typeface="华文新魏" panose="02010800040101010101" pitchFamily="2" charset="-122"/>
                <a:ea typeface="华文新魏" panose="02010800040101010101" pitchFamily="2" charset="-122"/>
              </a:rPr>
              <a:t>模型</a:t>
            </a:r>
            <a:r>
              <a:rPr lang="en-US" altLang="zh-CN" sz="2000" b="1" dirty="0" smtClean="0">
                <a:latin typeface="华文新魏" panose="02010800040101010101" pitchFamily="2" charset="-122"/>
                <a:ea typeface="华文新魏" panose="02010800040101010101" pitchFamily="2" charset="-122"/>
              </a:rPr>
              <a:t>(Observe Present History Model)</a:t>
            </a:r>
            <a:endParaRPr lang="zh-CN" altLang="en-US" sz="2000" b="1" dirty="0">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r>
              <a:rPr lang="zh-CN" altLang="en-US" sz="2000" dirty="0" smtClean="0">
                <a:solidFill>
                  <a:schemeClr val="accent1">
                    <a:lumMod val="75000"/>
                  </a:schemeClr>
                </a:solidFill>
                <a:latin typeface="华文新魏" panose="02010800040101010101" pitchFamily="2" charset="-122"/>
                <a:ea typeface="华文新魏" panose="02010800040101010101" pitchFamily="2" charset="-122"/>
              </a:rPr>
              <a:t>平面移动时空对象 由</a:t>
            </a:r>
            <a:r>
              <a:rPr lang="en-US" altLang="zh-CN" sz="2000" dirty="0" smtClean="0">
                <a:solidFill>
                  <a:schemeClr val="accent1">
                    <a:lumMod val="75000"/>
                  </a:schemeClr>
                </a:solidFill>
                <a:latin typeface="华文新魏" panose="02010800040101010101" pitchFamily="2" charset="-122"/>
                <a:ea typeface="华文新魏" panose="02010800040101010101" pitchFamily="2" charset="-122"/>
              </a:rPr>
              <a:t>3</a:t>
            </a:r>
            <a:r>
              <a:rPr lang="zh-CN" altLang="en-US" sz="2000" dirty="0" smtClean="0">
                <a:solidFill>
                  <a:schemeClr val="accent1">
                    <a:lumMod val="75000"/>
                  </a:schemeClr>
                </a:solidFill>
                <a:latin typeface="华文新魏" panose="02010800040101010101" pitchFamily="2" charset="-122"/>
                <a:ea typeface="华文新魏" panose="02010800040101010101" pitchFamily="2" charset="-122"/>
              </a:rPr>
              <a:t>部分组成：</a:t>
            </a:r>
            <a:endParaRPr lang="en-US" altLang="zh-CN" sz="2000" dirty="0" smtClean="0">
              <a:solidFill>
                <a:schemeClr val="accent1">
                  <a:lumMod val="75000"/>
                </a:schemeClr>
              </a:solidFill>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endParaRPr lang="en-US" altLang="zh-CN" sz="2000" dirty="0">
              <a:solidFill>
                <a:schemeClr val="accent1">
                  <a:lumMod val="75000"/>
                </a:schemeClr>
              </a:solidFill>
              <a:latin typeface="华文新魏" panose="02010800040101010101" pitchFamily="2" charset="-122"/>
              <a:ea typeface="华文新魏" panose="02010800040101010101" pitchFamily="2" charset="-122"/>
            </a:endParaRPr>
          </a:p>
          <a:p>
            <a:pPr lvl="1"/>
            <a:endParaRPr lang="en-US" altLang="zh-CN" sz="2000" dirty="0">
              <a:solidFill>
                <a:schemeClr val="accent1">
                  <a:lumMod val="75000"/>
                </a:schemeClr>
              </a:solidFill>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endParaRPr lang="en-US" altLang="zh-CN" sz="2000" dirty="0" smtClean="0">
              <a:solidFill>
                <a:schemeClr val="accent1">
                  <a:lumMod val="75000"/>
                </a:schemeClr>
              </a:solidFill>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endParaRPr lang="en-US" altLang="zh-CN" sz="2000" dirty="0">
              <a:solidFill>
                <a:schemeClr val="accent1">
                  <a:lumMod val="75000"/>
                </a:schemeClr>
              </a:solidFill>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endParaRPr lang="en-US" altLang="zh-CN" sz="2000" dirty="0" smtClean="0">
              <a:solidFill>
                <a:schemeClr val="accent1">
                  <a:lumMod val="75000"/>
                </a:schemeClr>
              </a:solidFill>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endParaRPr lang="en-US" altLang="zh-CN" sz="2000" dirty="0">
              <a:solidFill>
                <a:schemeClr val="accent1">
                  <a:lumMod val="75000"/>
                </a:schemeClr>
              </a:solidFill>
              <a:latin typeface="华文新魏" panose="02010800040101010101" pitchFamily="2" charset="-122"/>
              <a:ea typeface="华文新魏" panose="02010800040101010101" pitchFamily="2" charset="-122"/>
            </a:endParaRPr>
          </a:p>
        </p:txBody>
      </p:sp>
      <p:sp>
        <p:nvSpPr>
          <p:cNvPr id="38" name="任意多边形 37"/>
          <p:cNvSpPr/>
          <p:nvPr/>
        </p:nvSpPr>
        <p:spPr>
          <a:xfrm>
            <a:off x="6965950" y="503692"/>
            <a:ext cx="2071253" cy="1982488"/>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6" name="任意多边形 35"/>
          <p:cNvSpPr/>
          <p:nvPr/>
        </p:nvSpPr>
        <p:spPr>
          <a:xfrm>
            <a:off x="7244886" y="688329"/>
            <a:ext cx="1779617" cy="1785317"/>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7" name="任意多边形 36"/>
          <p:cNvSpPr/>
          <p:nvPr/>
        </p:nvSpPr>
        <p:spPr>
          <a:xfrm>
            <a:off x="7252506" y="696412"/>
            <a:ext cx="1779617" cy="1785317"/>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a:solidFill>
            <a:srgbClr val="00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mc:AlternateContent xmlns:mc="http://schemas.openxmlformats.org/markup-compatibility/2006" xmlns:a14="http://schemas.microsoft.com/office/drawing/2010/main">
        <mc:Choice Requires="a14">
          <p:sp>
            <p:nvSpPr>
              <p:cNvPr id="4" name="矩形 3"/>
              <p:cNvSpPr/>
              <p:nvPr/>
            </p:nvSpPr>
            <p:spPr>
              <a:xfrm>
                <a:off x="881674" y="1736049"/>
                <a:ext cx="6489955" cy="4461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000" i="1" smtClean="0">
                              <a:solidFill>
                                <a:srgbClr val="7030A0"/>
                              </a:solidFill>
                              <a:latin typeface="Cambria Math" panose="02040503050406030204" pitchFamily="18" charset="0"/>
                            </a:rPr>
                          </m:ctrlPr>
                        </m:dPr>
                        <m:e>
                          <m:r>
                            <a:rPr lang="zh-CN" altLang="en-US" sz="2000" i="1">
                              <a:solidFill>
                                <a:srgbClr val="7030A0"/>
                              </a:solidFill>
                              <a:latin typeface="Cambria Math" panose="02040503050406030204" pitchFamily="18" charset="0"/>
                            </a:rPr>
                            <m:t>𝑀𝑂</m:t>
                          </m:r>
                          <m:r>
                            <a:rPr lang="zh-CN" altLang="en-US" sz="2000" i="0">
                              <a:solidFill>
                                <a:srgbClr val="7030A0"/>
                              </a:solidFill>
                              <a:latin typeface="Cambria Math" panose="02040503050406030204" pitchFamily="18" charset="0"/>
                            </a:rPr>
                            <m:t>={∪</m:t>
                          </m:r>
                          <m:sSub>
                            <m:sSubPr>
                              <m:ctrlPr>
                                <a:rPr lang="zh-CN" altLang="en-US" sz="2000" i="1">
                                  <a:solidFill>
                                    <a:srgbClr val="7030A0"/>
                                  </a:solidFill>
                                  <a:latin typeface="Cambria Math" panose="02040503050406030204" pitchFamily="18" charset="0"/>
                                </a:rPr>
                              </m:ctrlPr>
                            </m:sSubPr>
                            <m:e>
                              <m:r>
                                <a:rPr lang="zh-CN" altLang="en-US" sz="2000" i="1">
                                  <a:solidFill>
                                    <a:srgbClr val="7030A0"/>
                                  </a:solidFill>
                                  <a:latin typeface="Cambria Math" panose="02040503050406030204" pitchFamily="18" charset="0"/>
                                </a:rPr>
                                <m:t>𝑂</m:t>
                              </m:r>
                            </m:e>
                            <m:sub>
                              <m:r>
                                <a:rPr lang="zh-CN" altLang="en-US" sz="2000" i="1">
                                  <a:solidFill>
                                    <a:srgbClr val="7030A0"/>
                                  </a:solidFill>
                                  <a:latin typeface="Cambria Math" panose="02040503050406030204" pitchFamily="18" charset="0"/>
                                </a:rPr>
                                <m:t>𝑖</m:t>
                              </m:r>
                            </m:sub>
                          </m:sSub>
                          <m:r>
                            <a:rPr lang="zh-CN" altLang="en-US" sz="2000" i="0">
                              <a:solidFill>
                                <a:srgbClr val="7030A0"/>
                              </a:solidFill>
                              <a:latin typeface="Cambria Math" panose="02040503050406030204" pitchFamily="18" charset="0"/>
                            </a:rPr>
                            <m:t>(</m:t>
                          </m:r>
                          <m:r>
                            <a:rPr lang="zh-CN" altLang="en-US" sz="2000" i="1">
                              <a:solidFill>
                                <a:srgbClr val="7030A0"/>
                              </a:solidFill>
                              <a:latin typeface="Cambria Math" panose="02040503050406030204" pitchFamily="18" charset="0"/>
                            </a:rPr>
                            <m:t>𝐺𝑒𝑜</m:t>
                          </m:r>
                          <m:r>
                            <a:rPr lang="zh-CN" altLang="en-US" sz="2000" i="0">
                              <a:solidFill>
                                <a:srgbClr val="7030A0"/>
                              </a:solidFill>
                              <a:latin typeface="Cambria Math" panose="02040503050406030204" pitchFamily="18" charset="0"/>
                            </a:rPr>
                            <m:t>,</m:t>
                          </m:r>
                          <m:r>
                            <m:rPr>
                              <m:nor/>
                            </m:rPr>
                            <a:rPr lang="zh-CN" altLang="en-US" sz="2000" i="1">
                              <a:solidFill>
                                <a:srgbClr val="7030A0"/>
                              </a:solidFill>
                              <a:latin typeface="Times New Roman" panose="02020603050405020304" pitchFamily="18" charset="0"/>
                              <a:cs typeface="Times New Roman" panose="02020603050405020304" pitchFamily="18" charset="0"/>
                            </a:rPr>
                            <m:t>  </m:t>
                          </m:r>
                          <m:sSub>
                            <m:sSubPr>
                              <m:ctrlPr>
                                <a:rPr lang="zh-CN" altLang="en-US" sz="2000" i="1">
                                  <a:solidFill>
                                    <a:srgbClr val="7030A0"/>
                                  </a:solidFill>
                                  <a:latin typeface="Cambria Math" panose="02040503050406030204" pitchFamily="18" charset="0"/>
                                </a:rPr>
                              </m:ctrlPr>
                            </m:sSubPr>
                            <m:e>
                              <m:r>
                                <a:rPr lang="zh-CN" altLang="en-US" sz="2000" i="1">
                                  <a:solidFill>
                                    <a:srgbClr val="7030A0"/>
                                  </a:solidFill>
                                  <a:latin typeface="Cambria Math" panose="02040503050406030204" pitchFamily="18" charset="0"/>
                                </a:rPr>
                                <m:t>𝑡</m:t>
                              </m:r>
                            </m:e>
                            <m:sub>
                              <m:r>
                                <a:rPr lang="zh-CN" altLang="en-US" sz="2000" i="1">
                                  <a:solidFill>
                                    <a:srgbClr val="7030A0"/>
                                  </a:solidFill>
                                  <a:latin typeface="Cambria Math" panose="02040503050406030204" pitchFamily="18" charset="0"/>
                                </a:rPr>
                                <m:t>𝑖</m:t>
                              </m:r>
                            </m:sub>
                          </m:sSub>
                          <m:r>
                            <a:rPr lang="zh-CN" altLang="en-US" sz="2000" i="0">
                              <a:solidFill>
                                <a:srgbClr val="7030A0"/>
                              </a:solidFill>
                              <a:latin typeface="Cambria Math" panose="02040503050406030204" pitchFamily="18" charset="0"/>
                            </a:rPr>
                            <m:t>),</m:t>
                          </m:r>
                          <m:r>
                            <m:rPr>
                              <m:nor/>
                            </m:rPr>
                            <a:rPr lang="zh-CN" altLang="en-US" sz="2000" i="1">
                              <a:solidFill>
                                <a:srgbClr val="7030A0"/>
                              </a:solidFill>
                              <a:latin typeface="Times New Roman" panose="02020603050405020304" pitchFamily="18" charset="0"/>
                              <a:cs typeface="Times New Roman" panose="02020603050405020304" pitchFamily="18" charset="0"/>
                            </a:rPr>
                            <m:t>  </m:t>
                          </m:r>
                          <m:r>
                            <a:rPr lang="zh-CN" altLang="en-US" sz="2000" i="0">
                              <a:solidFill>
                                <a:srgbClr val="7030A0"/>
                              </a:solidFill>
                              <a:latin typeface="Cambria Math" panose="02040503050406030204" pitchFamily="18" charset="0"/>
                            </a:rPr>
                            <m:t>∪</m:t>
                          </m:r>
                          <m:sSub>
                            <m:sSubPr>
                              <m:ctrlPr>
                                <a:rPr lang="zh-CN" altLang="en-US" sz="2000" i="1">
                                  <a:solidFill>
                                    <a:srgbClr val="7030A0"/>
                                  </a:solidFill>
                                  <a:latin typeface="Cambria Math" panose="02040503050406030204" pitchFamily="18" charset="0"/>
                                </a:rPr>
                              </m:ctrlPr>
                            </m:sSubPr>
                            <m:e>
                              <m:r>
                                <a:rPr lang="zh-CN" altLang="en-US" sz="2000" i="1">
                                  <a:solidFill>
                                    <a:srgbClr val="7030A0"/>
                                  </a:solidFill>
                                  <a:latin typeface="Cambria Math" panose="02040503050406030204" pitchFamily="18" charset="0"/>
                                </a:rPr>
                                <m:t>𝑃</m:t>
                              </m:r>
                            </m:e>
                            <m:sub>
                              <m:r>
                                <a:rPr lang="zh-CN" altLang="en-US" sz="2000" i="1">
                                  <a:solidFill>
                                    <a:srgbClr val="7030A0"/>
                                  </a:solidFill>
                                  <a:latin typeface="Cambria Math" panose="02040503050406030204" pitchFamily="18" charset="0"/>
                                </a:rPr>
                                <m:t>𝑖</m:t>
                              </m:r>
                            </m:sub>
                          </m:sSub>
                          <m:r>
                            <a:rPr lang="zh-CN" altLang="en-US" sz="2000" i="0">
                              <a:solidFill>
                                <a:srgbClr val="7030A0"/>
                              </a:solidFill>
                              <a:latin typeface="Cambria Math" panose="02040503050406030204" pitchFamily="18" charset="0"/>
                            </a:rPr>
                            <m:t>(</m:t>
                          </m:r>
                          <m:r>
                            <a:rPr lang="zh-CN" altLang="en-US" sz="2000" i="1">
                              <a:solidFill>
                                <a:srgbClr val="7030A0"/>
                              </a:solidFill>
                              <a:latin typeface="Cambria Math" panose="02040503050406030204" pitchFamily="18" charset="0"/>
                            </a:rPr>
                            <m:t>𝐺𝑒𝑜</m:t>
                          </m:r>
                          <m:r>
                            <a:rPr lang="zh-CN" altLang="en-US" sz="2000" i="0">
                              <a:solidFill>
                                <a:srgbClr val="7030A0"/>
                              </a:solidFill>
                              <a:latin typeface="Cambria Math" panose="02040503050406030204" pitchFamily="18" charset="0"/>
                            </a:rPr>
                            <m:t>,</m:t>
                          </m:r>
                          <m:r>
                            <m:rPr>
                              <m:nor/>
                            </m:rPr>
                            <a:rPr lang="zh-CN" altLang="en-US" sz="2000" i="1">
                              <a:solidFill>
                                <a:srgbClr val="7030A0"/>
                              </a:solidFill>
                              <a:latin typeface="Times New Roman" panose="02020603050405020304" pitchFamily="18" charset="0"/>
                              <a:cs typeface="Times New Roman" panose="02020603050405020304" pitchFamily="18" charset="0"/>
                            </a:rPr>
                            <m:t>  </m:t>
                          </m:r>
                          <m:sSub>
                            <m:sSubPr>
                              <m:ctrlPr>
                                <a:rPr lang="zh-CN" altLang="en-US" sz="2000" i="1">
                                  <a:solidFill>
                                    <a:srgbClr val="7030A0"/>
                                  </a:solidFill>
                                  <a:latin typeface="Cambria Math" panose="02040503050406030204" pitchFamily="18" charset="0"/>
                                </a:rPr>
                              </m:ctrlPr>
                            </m:sSubPr>
                            <m:e>
                              <m:r>
                                <a:rPr lang="zh-CN" altLang="en-US" sz="2000" i="1">
                                  <a:solidFill>
                                    <a:srgbClr val="7030A0"/>
                                  </a:solidFill>
                                  <a:latin typeface="Cambria Math" panose="02040503050406030204" pitchFamily="18" charset="0"/>
                                </a:rPr>
                                <m:t>𝑡</m:t>
                              </m:r>
                            </m:e>
                            <m:sub>
                              <m:r>
                                <a:rPr lang="zh-CN" altLang="en-US" sz="2000" i="1">
                                  <a:solidFill>
                                    <a:srgbClr val="7030A0"/>
                                  </a:solidFill>
                                  <a:latin typeface="Cambria Math" panose="02040503050406030204" pitchFamily="18" charset="0"/>
                                </a:rPr>
                                <m:t>𝑖</m:t>
                              </m:r>
                            </m:sub>
                          </m:sSub>
                          <m:r>
                            <a:rPr lang="zh-CN" altLang="en-US" sz="2000" i="0">
                              <a:solidFill>
                                <a:srgbClr val="7030A0"/>
                              </a:solidFill>
                              <a:latin typeface="Cambria Math" panose="02040503050406030204" pitchFamily="18" charset="0"/>
                            </a:rPr>
                            <m:t>,</m:t>
                          </m:r>
                          <m:r>
                            <m:rPr>
                              <m:nor/>
                            </m:rPr>
                            <a:rPr lang="zh-CN" altLang="en-US" sz="2000" i="1">
                              <a:solidFill>
                                <a:srgbClr val="7030A0"/>
                              </a:solidFill>
                              <a:latin typeface="Times New Roman" panose="02020603050405020304" pitchFamily="18" charset="0"/>
                              <a:cs typeface="Times New Roman" panose="02020603050405020304" pitchFamily="18" charset="0"/>
                            </a:rPr>
                            <m:t>   </m:t>
                          </m:r>
                          <m:r>
                            <a:rPr lang="zh-CN" altLang="en-US" sz="2000" i="1">
                              <a:solidFill>
                                <a:srgbClr val="7030A0"/>
                              </a:solidFill>
                              <a:latin typeface="Cambria Math" panose="02040503050406030204" pitchFamily="18" charset="0"/>
                            </a:rPr>
                            <m:t>𝑐</m:t>
                          </m:r>
                          <m:r>
                            <a:rPr lang="zh-CN" altLang="en-US" sz="2000" i="0">
                              <a:solidFill>
                                <a:srgbClr val="7030A0"/>
                              </a:solidFill>
                              <a:latin typeface="Cambria Math" panose="02040503050406030204" pitchFamily="18" charset="0"/>
                            </a:rPr>
                            <m:t>),</m:t>
                          </m:r>
                          <m:r>
                            <m:rPr>
                              <m:nor/>
                            </m:rPr>
                            <a:rPr lang="zh-CN" altLang="en-US" sz="2000" i="1">
                              <a:solidFill>
                                <a:srgbClr val="7030A0"/>
                              </a:solidFill>
                              <a:latin typeface="Times New Roman" panose="02020603050405020304" pitchFamily="18" charset="0"/>
                              <a:cs typeface="Times New Roman" panose="02020603050405020304" pitchFamily="18" charset="0"/>
                            </a:rPr>
                            <m:t>  </m:t>
                          </m:r>
                          <m:r>
                            <a:rPr lang="zh-CN" altLang="en-US" sz="2000" i="0">
                              <a:solidFill>
                                <a:srgbClr val="7030A0"/>
                              </a:solidFill>
                              <a:latin typeface="Cambria Math" panose="02040503050406030204" pitchFamily="18" charset="0"/>
                            </a:rPr>
                            <m:t>∪</m:t>
                          </m:r>
                          <m:sSub>
                            <m:sSubPr>
                              <m:ctrlPr>
                                <a:rPr lang="zh-CN" altLang="en-US" sz="2000" i="1">
                                  <a:solidFill>
                                    <a:srgbClr val="7030A0"/>
                                  </a:solidFill>
                                  <a:latin typeface="Cambria Math" panose="02040503050406030204" pitchFamily="18" charset="0"/>
                                </a:rPr>
                              </m:ctrlPr>
                            </m:sSubPr>
                            <m:e>
                              <m:r>
                                <a:rPr lang="zh-CN" altLang="en-US" sz="2000" i="1">
                                  <a:solidFill>
                                    <a:srgbClr val="7030A0"/>
                                  </a:solidFill>
                                  <a:latin typeface="Cambria Math" panose="02040503050406030204" pitchFamily="18" charset="0"/>
                                </a:rPr>
                                <m:t>𝐻</m:t>
                              </m:r>
                            </m:e>
                            <m:sub>
                              <m:r>
                                <a:rPr lang="zh-CN" altLang="en-US" sz="2000" i="1">
                                  <a:solidFill>
                                    <a:srgbClr val="7030A0"/>
                                  </a:solidFill>
                                  <a:latin typeface="Cambria Math" panose="02040503050406030204" pitchFamily="18" charset="0"/>
                                </a:rPr>
                                <m:t>𝑖</m:t>
                              </m:r>
                              <m:r>
                                <a:rPr lang="zh-CN" altLang="en-US" sz="2000" i="0">
                                  <a:solidFill>
                                    <a:srgbClr val="7030A0"/>
                                  </a:solidFill>
                                  <a:latin typeface="Cambria Math" panose="02040503050406030204" pitchFamily="18" charset="0"/>
                                </a:rPr>
                                <m:t>,</m:t>
                              </m:r>
                              <m:r>
                                <a:rPr lang="zh-CN" altLang="en-US" sz="2000" i="1">
                                  <a:solidFill>
                                    <a:srgbClr val="7030A0"/>
                                  </a:solidFill>
                                  <a:latin typeface="Cambria Math" panose="02040503050406030204" pitchFamily="18" charset="0"/>
                                </a:rPr>
                                <m:t>𝑗</m:t>
                              </m:r>
                            </m:sub>
                          </m:sSub>
                          <m:r>
                            <a:rPr lang="zh-CN" altLang="en-US" sz="2000" i="0">
                              <a:solidFill>
                                <a:srgbClr val="7030A0"/>
                              </a:solidFill>
                              <a:latin typeface="Cambria Math" panose="02040503050406030204" pitchFamily="18" charset="0"/>
                            </a:rPr>
                            <m:t>(</m:t>
                          </m:r>
                          <m:r>
                            <a:rPr lang="zh-CN" altLang="en-US" sz="2000" i="1">
                              <a:solidFill>
                                <a:srgbClr val="7030A0"/>
                              </a:solidFill>
                              <a:latin typeface="Cambria Math" panose="02040503050406030204" pitchFamily="18" charset="0"/>
                            </a:rPr>
                            <m:t>𝐺𝑒𝑜</m:t>
                          </m:r>
                          <m:r>
                            <a:rPr lang="zh-CN" altLang="en-US" sz="2000" i="0">
                              <a:solidFill>
                                <a:srgbClr val="7030A0"/>
                              </a:solidFill>
                              <a:latin typeface="Cambria Math" panose="02040503050406030204" pitchFamily="18" charset="0"/>
                            </a:rPr>
                            <m:t>,</m:t>
                          </m:r>
                          <m:r>
                            <m:rPr>
                              <m:nor/>
                            </m:rPr>
                            <a:rPr lang="zh-CN" altLang="en-US" sz="2000" i="1">
                              <a:solidFill>
                                <a:srgbClr val="7030A0"/>
                              </a:solidFill>
                              <a:latin typeface="Times New Roman" panose="02020603050405020304" pitchFamily="18" charset="0"/>
                              <a:cs typeface="Times New Roman" panose="02020603050405020304" pitchFamily="18" charset="0"/>
                            </a:rPr>
                            <m:t>  </m:t>
                          </m:r>
                          <m:sSub>
                            <m:sSubPr>
                              <m:ctrlPr>
                                <a:rPr lang="zh-CN" altLang="en-US" sz="2000" i="1">
                                  <a:solidFill>
                                    <a:srgbClr val="7030A0"/>
                                  </a:solidFill>
                                  <a:latin typeface="Cambria Math" panose="02040503050406030204" pitchFamily="18" charset="0"/>
                                </a:rPr>
                              </m:ctrlPr>
                            </m:sSubPr>
                            <m:e>
                              <m:r>
                                <a:rPr lang="zh-CN" altLang="en-US" sz="2000" i="1">
                                  <a:solidFill>
                                    <a:srgbClr val="7030A0"/>
                                  </a:solidFill>
                                  <a:latin typeface="Cambria Math" panose="02040503050406030204" pitchFamily="18" charset="0"/>
                                </a:rPr>
                                <m:t>𝑡</m:t>
                              </m:r>
                            </m:e>
                            <m:sub>
                              <m:r>
                                <a:rPr lang="zh-CN" altLang="en-US" sz="2000" i="1">
                                  <a:solidFill>
                                    <a:srgbClr val="7030A0"/>
                                  </a:solidFill>
                                  <a:latin typeface="Cambria Math" panose="02040503050406030204" pitchFamily="18" charset="0"/>
                                </a:rPr>
                                <m:t>𝑖</m:t>
                              </m:r>
                            </m:sub>
                          </m:sSub>
                          <m:r>
                            <a:rPr lang="zh-CN" altLang="en-US" sz="2000" i="0">
                              <a:solidFill>
                                <a:srgbClr val="7030A0"/>
                              </a:solidFill>
                              <a:latin typeface="Cambria Math" panose="02040503050406030204" pitchFamily="18" charset="0"/>
                            </a:rPr>
                            <m:t>,</m:t>
                          </m:r>
                          <m:r>
                            <m:rPr>
                              <m:nor/>
                            </m:rPr>
                            <a:rPr lang="zh-CN" altLang="en-US" sz="2000" i="1">
                              <a:solidFill>
                                <a:srgbClr val="7030A0"/>
                              </a:solidFill>
                              <a:latin typeface="Times New Roman" panose="02020603050405020304" pitchFamily="18" charset="0"/>
                              <a:cs typeface="Times New Roman" panose="02020603050405020304" pitchFamily="18" charset="0"/>
                            </a:rPr>
                            <m:t>  </m:t>
                          </m:r>
                          <m:sSub>
                            <m:sSubPr>
                              <m:ctrlPr>
                                <a:rPr lang="zh-CN" altLang="en-US" sz="2000" i="1">
                                  <a:solidFill>
                                    <a:srgbClr val="7030A0"/>
                                  </a:solidFill>
                                  <a:latin typeface="Cambria Math" panose="02040503050406030204" pitchFamily="18" charset="0"/>
                                </a:rPr>
                              </m:ctrlPr>
                            </m:sSubPr>
                            <m:e>
                              <m:r>
                                <a:rPr lang="zh-CN" altLang="en-US" sz="2000" i="1">
                                  <a:solidFill>
                                    <a:srgbClr val="7030A0"/>
                                  </a:solidFill>
                                  <a:latin typeface="Cambria Math" panose="02040503050406030204" pitchFamily="18" charset="0"/>
                                </a:rPr>
                                <m:t>𝑡</m:t>
                              </m:r>
                            </m:e>
                            <m:sub>
                              <m:r>
                                <a:rPr lang="zh-CN" altLang="en-US" sz="2000" i="1">
                                  <a:solidFill>
                                    <a:srgbClr val="7030A0"/>
                                  </a:solidFill>
                                  <a:latin typeface="Cambria Math" panose="02040503050406030204" pitchFamily="18" charset="0"/>
                                </a:rPr>
                                <m:t>𝑗</m:t>
                              </m:r>
                            </m:sub>
                          </m:sSub>
                          <m:r>
                            <a:rPr lang="zh-CN" altLang="en-US" sz="2000" i="0">
                              <a:solidFill>
                                <a:srgbClr val="7030A0"/>
                              </a:solidFill>
                              <a:latin typeface="Cambria Math" panose="02040503050406030204" pitchFamily="18" charset="0"/>
                            </a:rPr>
                            <m:t>)</m:t>
                          </m:r>
                        </m:e>
                      </m:d>
                    </m:oMath>
                  </m:oMathPara>
                </a14:m>
                <a:endParaRPr lang="zh-CN" altLang="en-US" sz="2000"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881674" y="1736049"/>
                <a:ext cx="6489955" cy="446148"/>
              </a:xfrm>
              <a:prstGeom prst="rect">
                <a:avLst/>
              </a:prstGeom>
              <a:blipFill rotWithShape="0">
                <a:blip r:embed="rId3"/>
                <a:stretch>
                  <a:fillRect t="-154795" r="-11278" b="-2260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378900" y="2207755"/>
                <a:ext cx="6783567" cy="338554"/>
              </a:xfrm>
              <a:prstGeom prst="rect">
                <a:avLst/>
              </a:prstGeom>
            </p:spPr>
            <p:txBody>
              <a:bodyPr wrap="square">
                <a:spAutoFit/>
              </a:bodyPr>
              <a:lstStyle/>
              <a:p>
                <a:pPr lvl="1"/>
                <a14:m>
                  <m:oMath xmlns:m="http://schemas.openxmlformats.org/officeDocument/2006/math">
                    <m:sSub>
                      <m:sSubPr>
                        <m:ctrlPr>
                          <a:rPr lang="zh-CN" altLang="en-US" sz="1600" i="1" smtClean="0">
                            <a:solidFill>
                              <a:schemeClr val="bg2">
                                <a:lumMod val="50000"/>
                              </a:schemeClr>
                            </a:solidFill>
                            <a:latin typeface="Cambria Math" panose="02040503050406030204" pitchFamily="18" charset="0"/>
                          </a:rPr>
                        </m:ctrlPr>
                      </m:sSubPr>
                      <m:e>
                        <m:r>
                          <a:rPr lang="zh-CN" altLang="en-US" sz="1600" i="1">
                            <a:solidFill>
                              <a:schemeClr val="bg2">
                                <a:lumMod val="50000"/>
                              </a:schemeClr>
                            </a:solidFill>
                            <a:latin typeface="Cambria Math" panose="02040503050406030204" pitchFamily="18" charset="0"/>
                          </a:rPr>
                          <m:t>𝑂</m:t>
                        </m:r>
                      </m:e>
                      <m:sub>
                        <m:r>
                          <a:rPr lang="zh-CN" altLang="en-US" sz="1600" i="1">
                            <a:solidFill>
                              <a:schemeClr val="bg2">
                                <a:lumMod val="50000"/>
                              </a:schemeClr>
                            </a:solidFill>
                            <a:latin typeface="Cambria Math" panose="02040503050406030204" pitchFamily="18" charset="0"/>
                          </a:rPr>
                          <m:t>𝑖</m:t>
                        </m:r>
                      </m:sub>
                    </m:sSub>
                    <m:r>
                      <a:rPr lang="zh-CN" altLang="en-US" sz="1600">
                        <a:solidFill>
                          <a:schemeClr val="bg2">
                            <a:lumMod val="50000"/>
                          </a:schemeClr>
                        </a:solidFill>
                        <a:latin typeface="Cambria Math" panose="02040503050406030204" pitchFamily="18" charset="0"/>
                      </a:rPr>
                      <m:t>(</m:t>
                    </m:r>
                    <m:r>
                      <a:rPr lang="zh-CN" altLang="en-US" sz="1600" i="1">
                        <a:solidFill>
                          <a:schemeClr val="bg2">
                            <a:lumMod val="50000"/>
                          </a:schemeClr>
                        </a:solidFill>
                        <a:latin typeface="Cambria Math" panose="02040503050406030204" pitchFamily="18" charset="0"/>
                      </a:rPr>
                      <m:t>𝐺𝑒𝑜</m:t>
                    </m:r>
                    <m:r>
                      <a:rPr lang="zh-CN" altLang="en-US" sz="1600">
                        <a:solidFill>
                          <a:schemeClr val="bg2">
                            <a:lumMod val="50000"/>
                          </a:schemeClr>
                        </a:solidFill>
                        <a:latin typeface="Cambria Math" panose="02040503050406030204" pitchFamily="18" charset="0"/>
                      </a:rPr>
                      <m:t>,</m:t>
                    </m:r>
                    <m:r>
                      <m:rPr>
                        <m:nor/>
                      </m:rPr>
                      <a:rPr lang="zh-CN" altLang="en-US" sz="1600" i="1">
                        <a:solidFill>
                          <a:schemeClr val="bg2">
                            <a:lumMod val="50000"/>
                          </a:schemeClr>
                        </a:solidFill>
                        <a:latin typeface="Times New Roman" panose="02020603050405020304" pitchFamily="18" charset="0"/>
                        <a:cs typeface="Times New Roman" panose="02020603050405020304" pitchFamily="18" charset="0"/>
                      </a:rPr>
                      <m:t>  </m:t>
                    </m:r>
                    <m:sSub>
                      <m:sSubPr>
                        <m:ctrlPr>
                          <a:rPr lang="zh-CN" altLang="en-US" sz="1600" i="1">
                            <a:solidFill>
                              <a:schemeClr val="bg2">
                                <a:lumMod val="50000"/>
                              </a:schemeClr>
                            </a:solidFill>
                            <a:latin typeface="Cambria Math" panose="02040503050406030204" pitchFamily="18" charset="0"/>
                          </a:rPr>
                        </m:ctrlPr>
                      </m:sSubPr>
                      <m:e>
                        <m:r>
                          <a:rPr lang="zh-CN" altLang="en-US" sz="1600" i="1">
                            <a:solidFill>
                              <a:schemeClr val="bg2">
                                <a:lumMod val="50000"/>
                              </a:schemeClr>
                            </a:solidFill>
                            <a:latin typeface="Cambria Math" panose="02040503050406030204" pitchFamily="18" charset="0"/>
                          </a:rPr>
                          <m:t>𝑡</m:t>
                        </m:r>
                      </m:e>
                      <m:sub>
                        <m:r>
                          <a:rPr lang="zh-CN" altLang="en-US" sz="1600" i="1">
                            <a:solidFill>
                              <a:schemeClr val="bg2">
                                <a:lumMod val="50000"/>
                              </a:schemeClr>
                            </a:solidFill>
                            <a:latin typeface="Cambria Math" panose="02040503050406030204" pitchFamily="18" charset="0"/>
                          </a:rPr>
                          <m:t>𝑖</m:t>
                        </m:r>
                      </m:sub>
                    </m:sSub>
                    <m:r>
                      <a:rPr lang="zh-CN" altLang="en-US" sz="1600">
                        <a:solidFill>
                          <a:schemeClr val="bg2">
                            <a:lumMod val="50000"/>
                          </a:schemeClr>
                        </a:solidFill>
                        <a:latin typeface="Cambria Math" panose="02040503050406030204" pitchFamily="18" charset="0"/>
                      </a:rPr>
                      <m:t>)</m:t>
                    </m:r>
                  </m:oMath>
                </a14:m>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：观测</a:t>
                </a:r>
                <a:r>
                  <a:rPr lang="zh-CN" altLang="en-US" sz="1600" dirty="0">
                    <a:solidFill>
                      <a:schemeClr val="bg2">
                        <a:lumMod val="50000"/>
                      </a:schemeClr>
                    </a:solidFill>
                    <a:latin typeface="华文新魏" panose="02010800040101010101" pitchFamily="2" charset="-122"/>
                    <a:ea typeface="华文新魏" panose="02010800040101010101" pitchFamily="2" charset="-122"/>
                  </a:rPr>
                  <a:t>时刻</a:t>
                </a:r>
                <a14:m>
                  <m:oMath xmlns:m="http://schemas.openxmlformats.org/officeDocument/2006/math">
                    <m:r>
                      <m:rPr>
                        <m:nor/>
                      </m:rPr>
                      <a:rPr lang="zh-CN" altLang="en-US" sz="1600" i="1">
                        <a:solidFill>
                          <a:schemeClr val="bg2">
                            <a:lumMod val="50000"/>
                          </a:schemeClr>
                        </a:solidFill>
                        <a:latin typeface="Times New Roman" panose="02020603050405020304" pitchFamily="18" charset="0"/>
                        <a:cs typeface="Times New Roman" panose="02020603050405020304" pitchFamily="18" charset="0"/>
                      </a:rPr>
                      <m:t> </m:t>
                    </m:r>
                    <m:sSub>
                      <m:sSubPr>
                        <m:ctrlPr>
                          <a:rPr lang="zh-CN" altLang="en-US" sz="1600" i="1">
                            <a:solidFill>
                              <a:schemeClr val="bg2">
                                <a:lumMod val="50000"/>
                              </a:schemeClr>
                            </a:solidFill>
                            <a:latin typeface="Cambria Math" panose="02040503050406030204" pitchFamily="18" charset="0"/>
                          </a:rPr>
                        </m:ctrlPr>
                      </m:sSubPr>
                      <m:e>
                        <m:r>
                          <a:rPr lang="zh-CN" altLang="en-US" sz="1600" i="1">
                            <a:solidFill>
                              <a:schemeClr val="bg2">
                                <a:lumMod val="50000"/>
                              </a:schemeClr>
                            </a:solidFill>
                            <a:latin typeface="Cambria Math" panose="02040503050406030204" pitchFamily="18" charset="0"/>
                          </a:rPr>
                          <m:t>𝑡</m:t>
                        </m:r>
                      </m:e>
                      <m:sub>
                        <m:r>
                          <a:rPr lang="zh-CN" altLang="en-US" sz="1600" i="1">
                            <a:solidFill>
                              <a:schemeClr val="bg2">
                                <a:lumMod val="50000"/>
                              </a:schemeClr>
                            </a:solidFill>
                            <a:latin typeface="Cambria Math" panose="02040503050406030204" pitchFamily="18" charset="0"/>
                          </a:rPr>
                          <m:t>𝑖</m:t>
                        </m:r>
                      </m:sub>
                    </m:sSub>
                  </m:oMath>
                </a14:m>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观测的运动对象的几何，</a:t>
                </a:r>
                <a:r>
                  <a:rPr lang="zh-CN" altLang="en-US" sz="1600" b="1" dirty="0" smtClean="0">
                    <a:solidFill>
                      <a:srgbClr val="BF9000"/>
                    </a:solidFill>
                    <a:latin typeface="华文新魏" panose="02010800040101010101" pitchFamily="2" charset="-122"/>
                    <a:ea typeface="华文新魏" panose="02010800040101010101" pitchFamily="2" charset="-122"/>
                  </a:rPr>
                  <a:t>观测值</a:t>
                </a:r>
                <a:endParaRPr lang="en-US" altLang="zh-CN" sz="1600" b="1" dirty="0">
                  <a:solidFill>
                    <a:srgbClr val="BF9000"/>
                  </a:solidFill>
                  <a:latin typeface="华文新魏" panose="02010800040101010101" pitchFamily="2" charset="-122"/>
                  <a:ea typeface="华文新魏" panose="02010800040101010101" pitchFamily="2"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1378900" y="2207755"/>
                <a:ext cx="6783567" cy="338554"/>
              </a:xfrm>
              <a:prstGeom prst="rect">
                <a:avLst/>
              </a:prstGeom>
              <a:blipFill rotWithShape="0">
                <a:blip r:embed="rId4"/>
                <a:stretch>
                  <a:fillRect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378900" y="2587788"/>
                <a:ext cx="8150053" cy="338554"/>
              </a:xfrm>
              <a:prstGeom prst="rect">
                <a:avLst/>
              </a:prstGeom>
            </p:spPr>
            <p:txBody>
              <a:bodyPr wrap="square">
                <a:spAutoFit/>
              </a:bodyPr>
              <a:lstStyle/>
              <a:p>
                <a:pPr lvl="1"/>
                <a14:m>
                  <m:oMath xmlns:m="http://schemas.openxmlformats.org/officeDocument/2006/math">
                    <m:sSub>
                      <m:sSubPr>
                        <m:ctrlPr>
                          <a:rPr lang="zh-CN" altLang="en-US" sz="1600" i="1" smtClean="0">
                            <a:solidFill>
                              <a:schemeClr val="bg2">
                                <a:lumMod val="50000"/>
                              </a:schemeClr>
                            </a:solidFill>
                            <a:latin typeface="Cambria Math" panose="02040503050406030204" pitchFamily="18" charset="0"/>
                          </a:rPr>
                        </m:ctrlPr>
                      </m:sSubPr>
                      <m:e>
                        <m:r>
                          <a:rPr lang="zh-CN" altLang="en-US" sz="1600" i="1">
                            <a:solidFill>
                              <a:schemeClr val="bg2">
                                <a:lumMod val="50000"/>
                              </a:schemeClr>
                            </a:solidFill>
                            <a:latin typeface="Cambria Math" panose="02040503050406030204" pitchFamily="18" charset="0"/>
                          </a:rPr>
                          <m:t>𝑃</m:t>
                        </m:r>
                      </m:e>
                      <m:sub>
                        <m:r>
                          <a:rPr lang="zh-CN" altLang="en-US" sz="1600" i="1">
                            <a:solidFill>
                              <a:schemeClr val="bg2">
                                <a:lumMod val="50000"/>
                              </a:schemeClr>
                            </a:solidFill>
                            <a:latin typeface="Cambria Math" panose="02040503050406030204" pitchFamily="18" charset="0"/>
                          </a:rPr>
                          <m:t>𝑖</m:t>
                        </m:r>
                      </m:sub>
                    </m:sSub>
                    <m:r>
                      <a:rPr lang="zh-CN" altLang="en-US" sz="1600">
                        <a:solidFill>
                          <a:schemeClr val="bg2">
                            <a:lumMod val="50000"/>
                          </a:schemeClr>
                        </a:solidFill>
                        <a:latin typeface="Cambria Math" panose="02040503050406030204" pitchFamily="18" charset="0"/>
                      </a:rPr>
                      <m:t>(</m:t>
                    </m:r>
                    <m:r>
                      <a:rPr lang="zh-CN" altLang="en-US" sz="1600" i="1">
                        <a:solidFill>
                          <a:schemeClr val="bg2">
                            <a:lumMod val="50000"/>
                          </a:schemeClr>
                        </a:solidFill>
                        <a:latin typeface="Cambria Math" panose="02040503050406030204" pitchFamily="18" charset="0"/>
                      </a:rPr>
                      <m:t>𝐺𝑒𝑜</m:t>
                    </m:r>
                    <m:r>
                      <a:rPr lang="zh-CN" altLang="en-US" sz="1600">
                        <a:solidFill>
                          <a:schemeClr val="bg2">
                            <a:lumMod val="50000"/>
                          </a:schemeClr>
                        </a:solidFill>
                        <a:latin typeface="Cambria Math" panose="02040503050406030204" pitchFamily="18" charset="0"/>
                      </a:rPr>
                      <m:t>,</m:t>
                    </m:r>
                    <m:r>
                      <m:rPr>
                        <m:nor/>
                      </m:rPr>
                      <a:rPr lang="zh-CN" altLang="en-US" sz="1600" i="1">
                        <a:solidFill>
                          <a:schemeClr val="bg2">
                            <a:lumMod val="50000"/>
                          </a:schemeClr>
                        </a:solidFill>
                        <a:latin typeface="Times New Roman" panose="02020603050405020304" pitchFamily="18" charset="0"/>
                        <a:cs typeface="Times New Roman" panose="02020603050405020304" pitchFamily="18" charset="0"/>
                      </a:rPr>
                      <m:t>  </m:t>
                    </m:r>
                    <m:sSub>
                      <m:sSubPr>
                        <m:ctrlPr>
                          <a:rPr lang="zh-CN" altLang="en-US" sz="1600" i="1">
                            <a:solidFill>
                              <a:schemeClr val="bg2">
                                <a:lumMod val="50000"/>
                              </a:schemeClr>
                            </a:solidFill>
                            <a:latin typeface="Cambria Math" panose="02040503050406030204" pitchFamily="18" charset="0"/>
                          </a:rPr>
                        </m:ctrlPr>
                      </m:sSubPr>
                      <m:e>
                        <m:r>
                          <a:rPr lang="zh-CN" altLang="en-US" sz="1600" i="1">
                            <a:solidFill>
                              <a:schemeClr val="bg2">
                                <a:lumMod val="50000"/>
                              </a:schemeClr>
                            </a:solidFill>
                            <a:latin typeface="Cambria Math" panose="02040503050406030204" pitchFamily="18" charset="0"/>
                          </a:rPr>
                          <m:t>𝑡</m:t>
                        </m:r>
                      </m:e>
                      <m:sub>
                        <m:r>
                          <a:rPr lang="zh-CN" altLang="en-US" sz="1600" i="1">
                            <a:solidFill>
                              <a:schemeClr val="bg2">
                                <a:lumMod val="50000"/>
                              </a:schemeClr>
                            </a:solidFill>
                            <a:latin typeface="Cambria Math" panose="02040503050406030204" pitchFamily="18" charset="0"/>
                          </a:rPr>
                          <m:t>𝑖</m:t>
                        </m:r>
                      </m:sub>
                    </m:sSub>
                    <m:r>
                      <a:rPr lang="zh-CN" altLang="en-US" sz="1600">
                        <a:solidFill>
                          <a:schemeClr val="bg2">
                            <a:lumMod val="50000"/>
                          </a:schemeClr>
                        </a:solidFill>
                        <a:latin typeface="Cambria Math" panose="02040503050406030204" pitchFamily="18" charset="0"/>
                      </a:rPr>
                      <m:t>,</m:t>
                    </m:r>
                    <m:r>
                      <m:rPr>
                        <m:nor/>
                      </m:rPr>
                      <a:rPr lang="zh-CN" altLang="en-US" sz="1600" i="1">
                        <a:solidFill>
                          <a:schemeClr val="bg2">
                            <a:lumMod val="50000"/>
                          </a:schemeClr>
                        </a:solidFill>
                        <a:latin typeface="Times New Roman" panose="02020603050405020304" pitchFamily="18" charset="0"/>
                        <a:cs typeface="Times New Roman" panose="02020603050405020304" pitchFamily="18" charset="0"/>
                      </a:rPr>
                      <m:t>   </m:t>
                    </m:r>
                    <m:r>
                      <a:rPr lang="zh-CN" altLang="en-US" sz="1600" i="1">
                        <a:solidFill>
                          <a:schemeClr val="bg2">
                            <a:lumMod val="50000"/>
                          </a:schemeClr>
                        </a:solidFill>
                        <a:latin typeface="Cambria Math" panose="02040503050406030204" pitchFamily="18" charset="0"/>
                      </a:rPr>
                      <m:t>𝑐</m:t>
                    </m:r>
                    <m:r>
                      <a:rPr lang="zh-CN" altLang="en-US" sz="1600">
                        <a:solidFill>
                          <a:schemeClr val="bg2">
                            <a:lumMod val="50000"/>
                          </a:schemeClr>
                        </a:solidFill>
                        <a:latin typeface="Cambria Math" panose="02040503050406030204" pitchFamily="18" charset="0"/>
                      </a:rPr>
                      <m:t>)</m:t>
                    </m:r>
                  </m:oMath>
                </a14:m>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：观测</a:t>
                </a:r>
                <a:r>
                  <a:rPr lang="zh-CN" altLang="en-US" sz="1600" dirty="0">
                    <a:solidFill>
                      <a:schemeClr val="bg2">
                        <a:lumMod val="50000"/>
                      </a:schemeClr>
                    </a:solidFill>
                    <a:latin typeface="华文新魏" panose="02010800040101010101" pitchFamily="2" charset="-122"/>
                    <a:ea typeface="华文新魏" panose="02010800040101010101" pitchFamily="2" charset="-122"/>
                  </a:rPr>
                  <a:t>时刻出</a:t>
                </a:r>
                <a14:m>
                  <m:oMath xmlns:m="http://schemas.openxmlformats.org/officeDocument/2006/math">
                    <m:r>
                      <m:rPr>
                        <m:nor/>
                      </m:rPr>
                      <a:rPr lang="zh-CN" altLang="en-US" sz="1600" i="1">
                        <a:solidFill>
                          <a:schemeClr val="bg2">
                            <a:lumMod val="50000"/>
                          </a:schemeClr>
                        </a:solidFill>
                        <a:latin typeface="Times New Roman" panose="02020603050405020304" pitchFamily="18" charset="0"/>
                        <a:cs typeface="Times New Roman" panose="02020603050405020304" pitchFamily="18" charset="0"/>
                      </a:rPr>
                      <m:t> </m:t>
                    </m:r>
                    <m:sSub>
                      <m:sSubPr>
                        <m:ctrlPr>
                          <a:rPr lang="zh-CN" altLang="en-US" sz="1600" i="1">
                            <a:solidFill>
                              <a:schemeClr val="bg2">
                                <a:lumMod val="50000"/>
                              </a:schemeClr>
                            </a:solidFill>
                            <a:latin typeface="Cambria Math" panose="02040503050406030204" pitchFamily="18" charset="0"/>
                          </a:rPr>
                        </m:ctrlPr>
                      </m:sSubPr>
                      <m:e>
                        <m:r>
                          <a:rPr lang="zh-CN" altLang="en-US" sz="1600" i="1">
                            <a:solidFill>
                              <a:schemeClr val="bg2">
                                <a:lumMod val="50000"/>
                              </a:schemeClr>
                            </a:solidFill>
                            <a:latin typeface="Cambria Math" panose="02040503050406030204" pitchFamily="18" charset="0"/>
                          </a:rPr>
                          <m:t>𝑡</m:t>
                        </m:r>
                      </m:e>
                      <m:sub>
                        <m:r>
                          <a:rPr lang="zh-CN" altLang="en-US" sz="1600" i="1">
                            <a:solidFill>
                              <a:schemeClr val="bg2">
                                <a:lumMod val="50000"/>
                              </a:schemeClr>
                            </a:solidFill>
                            <a:latin typeface="Cambria Math" panose="02040503050406030204" pitchFamily="18" charset="0"/>
                          </a:rPr>
                          <m:t>𝑖</m:t>
                        </m:r>
                      </m:sub>
                    </m:sSub>
                  </m:oMath>
                </a14:m>
                <a:r>
                  <a:rPr lang="zh-CN" altLang="en-US" sz="1600" dirty="0">
                    <a:solidFill>
                      <a:schemeClr val="bg2">
                        <a:lumMod val="50000"/>
                      </a:schemeClr>
                    </a:solidFill>
                    <a:latin typeface="华文新魏" panose="02010800040101010101" pitchFamily="2" charset="-122"/>
                    <a:ea typeface="华文新魏" panose="02010800040101010101" pitchFamily="2" charset="-122"/>
                  </a:rPr>
                  <a:t>现，到当前时刻</a:t>
                </a:r>
                <a:r>
                  <a:rPr lang="en-US" altLang="zh-CN" sz="1600" dirty="0">
                    <a:solidFill>
                      <a:schemeClr val="bg2">
                        <a:lumMod val="50000"/>
                      </a:schemeClr>
                    </a:solidFill>
                    <a:latin typeface="华文新魏" panose="02010800040101010101" pitchFamily="2" charset="-122"/>
                    <a:ea typeface="华文新魏" panose="02010800040101010101" pitchFamily="2" charset="-122"/>
                  </a:rPr>
                  <a:t>c</a:t>
                </a:r>
                <a:r>
                  <a:rPr lang="zh-CN" altLang="en-US" sz="1600" dirty="0">
                    <a:solidFill>
                      <a:schemeClr val="bg2">
                        <a:lumMod val="50000"/>
                      </a:schemeClr>
                    </a:solidFill>
                    <a:latin typeface="华文新魏" panose="02010800040101010101" pitchFamily="2" charset="-122"/>
                    <a:ea typeface="华文新魏" panose="02010800040101010101" pitchFamily="2" charset="-122"/>
                  </a:rPr>
                  <a:t>仍存在</a:t>
                </a:r>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的几何，</a:t>
                </a:r>
                <a:r>
                  <a:rPr lang="zh-CN" altLang="en-US" sz="1600" b="1" dirty="0" smtClean="0">
                    <a:solidFill>
                      <a:srgbClr val="2E75B6"/>
                    </a:solidFill>
                    <a:latin typeface="华文新魏" panose="02010800040101010101" pitchFamily="2" charset="-122"/>
                    <a:ea typeface="华文新魏" panose="02010800040101010101" pitchFamily="2" charset="-122"/>
                  </a:rPr>
                  <a:t>现存值</a:t>
                </a:r>
                <a:endParaRPr lang="en-US" altLang="zh-CN" sz="1600" b="1" i="1" dirty="0">
                  <a:solidFill>
                    <a:srgbClr val="2E75B6"/>
                  </a:solidFill>
                  <a:latin typeface="华文新魏" panose="02010800040101010101" pitchFamily="2" charset="-122"/>
                  <a:ea typeface="华文新魏" panose="02010800040101010101" pitchFamily="2"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1378900" y="2587788"/>
                <a:ext cx="8150053" cy="338554"/>
              </a:xfrm>
              <a:prstGeom prst="rect">
                <a:avLst/>
              </a:prstGeom>
              <a:blipFill rotWithShape="0">
                <a:blip r:embed="rId5"/>
                <a:stretch>
                  <a:fillRect t="-5455" b="-23636"/>
                </a:stretch>
              </a:blipFill>
            </p:spPr>
            <p:txBody>
              <a:bodyPr/>
              <a:lstStyle/>
              <a:p>
                <a:r>
                  <a:rPr lang="zh-CN" altLang="en-US">
                    <a:noFill/>
                  </a:rPr>
                  <a:t> </a:t>
                </a:r>
              </a:p>
            </p:txBody>
          </p:sp>
        </mc:Fallback>
      </mc:AlternateContent>
      <p:sp>
        <p:nvSpPr>
          <p:cNvPr id="13" name="文本框 12"/>
          <p:cNvSpPr txBox="1"/>
          <p:nvPr/>
        </p:nvSpPr>
        <p:spPr>
          <a:xfrm>
            <a:off x="7114453" y="985288"/>
            <a:ext cx="902811" cy="523220"/>
          </a:xfrm>
          <a:prstGeom prst="rect">
            <a:avLst/>
          </a:prstGeom>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sz="1400" dirty="0" smtClean="0"/>
              <a:t>运动时空</a:t>
            </a:r>
            <a:endParaRPr lang="en-US" altLang="zh-CN" sz="1400" dirty="0" smtClean="0"/>
          </a:p>
          <a:p>
            <a:r>
              <a:rPr lang="zh-CN" altLang="en-US" sz="1400" dirty="0" smtClean="0"/>
              <a:t>模型</a:t>
            </a:r>
            <a:endParaRPr lang="zh-CN" altLang="en-US" sz="1400" dirty="0"/>
          </a:p>
        </p:txBody>
      </p:sp>
      <p:sp>
        <p:nvSpPr>
          <p:cNvPr id="39" name="文本框 38"/>
          <p:cNvSpPr txBox="1"/>
          <p:nvPr/>
        </p:nvSpPr>
        <p:spPr>
          <a:xfrm>
            <a:off x="8108419" y="1121939"/>
            <a:ext cx="902811" cy="523220"/>
          </a:xfrm>
          <a:prstGeom prst="rect">
            <a:avLst/>
          </a:prstGeom>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sz="1400" dirty="0"/>
              <a:t>路网数据</a:t>
            </a:r>
            <a:endParaRPr lang="en-US" altLang="zh-CN" sz="1400" dirty="0"/>
          </a:p>
          <a:p>
            <a:r>
              <a:rPr lang="zh-CN" altLang="en-US" sz="1400" dirty="0"/>
              <a:t>模型</a:t>
            </a:r>
          </a:p>
        </p:txBody>
      </p:sp>
      <p:sp>
        <p:nvSpPr>
          <p:cNvPr id="40" name="文本框 39"/>
          <p:cNvSpPr txBox="1"/>
          <p:nvPr/>
        </p:nvSpPr>
        <p:spPr>
          <a:xfrm>
            <a:off x="7657013" y="1855243"/>
            <a:ext cx="902811" cy="523220"/>
          </a:xfrm>
          <a:prstGeom prst="rect">
            <a:avLst/>
          </a:prstGeom>
          <a:ln>
            <a:noFill/>
          </a:ln>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sz="1400" dirty="0"/>
              <a:t>时空数据</a:t>
            </a:r>
            <a:endParaRPr lang="en-US" altLang="zh-CN" sz="1400" dirty="0"/>
          </a:p>
          <a:p>
            <a:r>
              <a:rPr lang="zh-CN" altLang="en-US" sz="1400" dirty="0"/>
              <a:t>模型</a:t>
            </a:r>
          </a:p>
        </p:txBody>
      </p:sp>
      <mc:AlternateContent xmlns:mc="http://schemas.openxmlformats.org/markup-compatibility/2006" xmlns:a14="http://schemas.microsoft.com/office/drawing/2010/main">
        <mc:Choice Requires="a14">
          <p:sp>
            <p:nvSpPr>
              <p:cNvPr id="16" name="矩形 15"/>
              <p:cNvSpPr/>
              <p:nvPr/>
            </p:nvSpPr>
            <p:spPr>
              <a:xfrm>
                <a:off x="1278384" y="2979403"/>
                <a:ext cx="8150053" cy="358368"/>
              </a:xfrm>
              <a:prstGeom prst="rect">
                <a:avLst/>
              </a:prstGeom>
            </p:spPr>
            <p:txBody>
              <a:bodyPr wrap="square">
                <a:spAutoFit/>
              </a:bodyPr>
              <a:lstStyle/>
              <a:p>
                <a:pPr lvl="1"/>
                <a14:m>
                  <m:oMath xmlns:m="http://schemas.openxmlformats.org/officeDocument/2006/math">
                    <m:r>
                      <m:rPr>
                        <m:nor/>
                      </m:rPr>
                      <a:rPr lang="zh-CN" altLang="en-US" sz="1600" i="1" smtClean="0">
                        <a:solidFill>
                          <a:schemeClr val="bg2">
                            <a:lumMod val="50000"/>
                          </a:schemeClr>
                        </a:solidFill>
                        <a:latin typeface="Times New Roman" panose="02020603050405020304" pitchFamily="18" charset="0"/>
                        <a:cs typeface="Times New Roman" panose="02020603050405020304" pitchFamily="18" charset="0"/>
                      </a:rPr>
                      <m:t>  </m:t>
                    </m:r>
                    <m:sSub>
                      <m:sSubPr>
                        <m:ctrlPr>
                          <a:rPr lang="zh-CN" altLang="en-US" sz="1600" i="1">
                            <a:solidFill>
                              <a:schemeClr val="bg2">
                                <a:lumMod val="50000"/>
                              </a:schemeClr>
                            </a:solidFill>
                            <a:latin typeface="Cambria Math" panose="02040503050406030204" pitchFamily="18" charset="0"/>
                          </a:rPr>
                        </m:ctrlPr>
                      </m:sSubPr>
                      <m:e>
                        <m:r>
                          <a:rPr lang="zh-CN" altLang="en-US" sz="1600" i="1">
                            <a:solidFill>
                              <a:schemeClr val="bg2">
                                <a:lumMod val="50000"/>
                              </a:schemeClr>
                            </a:solidFill>
                            <a:latin typeface="Cambria Math" panose="02040503050406030204" pitchFamily="18" charset="0"/>
                          </a:rPr>
                          <m:t>𝐻</m:t>
                        </m:r>
                      </m:e>
                      <m:sub>
                        <m:r>
                          <a:rPr lang="zh-CN" altLang="en-US" sz="1600" i="1">
                            <a:solidFill>
                              <a:schemeClr val="bg2">
                                <a:lumMod val="50000"/>
                              </a:schemeClr>
                            </a:solidFill>
                            <a:latin typeface="Cambria Math" panose="02040503050406030204" pitchFamily="18" charset="0"/>
                          </a:rPr>
                          <m:t>𝑖</m:t>
                        </m:r>
                        <m:r>
                          <a:rPr lang="zh-CN" altLang="en-US" sz="1600">
                            <a:solidFill>
                              <a:schemeClr val="bg2">
                                <a:lumMod val="50000"/>
                              </a:schemeClr>
                            </a:solidFill>
                            <a:latin typeface="Cambria Math" panose="02040503050406030204" pitchFamily="18" charset="0"/>
                          </a:rPr>
                          <m:t>,</m:t>
                        </m:r>
                        <m:r>
                          <a:rPr lang="zh-CN" altLang="en-US" sz="1600" i="1">
                            <a:solidFill>
                              <a:schemeClr val="bg2">
                                <a:lumMod val="50000"/>
                              </a:schemeClr>
                            </a:solidFill>
                            <a:latin typeface="Cambria Math" panose="02040503050406030204" pitchFamily="18" charset="0"/>
                          </a:rPr>
                          <m:t>𝑗</m:t>
                        </m:r>
                      </m:sub>
                    </m:sSub>
                    <m:r>
                      <a:rPr lang="zh-CN" altLang="en-US" sz="1600">
                        <a:solidFill>
                          <a:schemeClr val="bg2">
                            <a:lumMod val="50000"/>
                          </a:schemeClr>
                        </a:solidFill>
                        <a:latin typeface="Cambria Math" panose="02040503050406030204" pitchFamily="18" charset="0"/>
                      </a:rPr>
                      <m:t>(</m:t>
                    </m:r>
                    <m:r>
                      <a:rPr lang="zh-CN" altLang="en-US" sz="1600" i="1">
                        <a:solidFill>
                          <a:schemeClr val="bg2">
                            <a:lumMod val="50000"/>
                          </a:schemeClr>
                        </a:solidFill>
                        <a:latin typeface="Cambria Math" panose="02040503050406030204" pitchFamily="18" charset="0"/>
                      </a:rPr>
                      <m:t>𝐺𝑒𝑜</m:t>
                    </m:r>
                    <m:r>
                      <a:rPr lang="zh-CN" altLang="en-US" sz="1600">
                        <a:solidFill>
                          <a:schemeClr val="bg2">
                            <a:lumMod val="50000"/>
                          </a:schemeClr>
                        </a:solidFill>
                        <a:latin typeface="Cambria Math" panose="02040503050406030204" pitchFamily="18" charset="0"/>
                      </a:rPr>
                      <m:t>,</m:t>
                    </m:r>
                    <m:r>
                      <m:rPr>
                        <m:nor/>
                      </m:rPr>
                      <a:rPr lang="zh-CN" altLang="en-US" sz="1600" i="1">
                        <a:solidFill>
                          <a:schemeClr val="bg2">
                            <a:lumMod val="50000"/>
                          </a:schemeClr>
                        </a:solidFill>
                        <a:latin typeface="Times New Roman" panose="02020603050405020304" pitchFamily="18" charset="0"/>
                        <a:cs typeface="Times New Roman" panose="02020603050405020304" pitchFamily="18" charset="0"/>
                      </a:rPr>
                      <m:t>  </m:t>
                    </m:r>
                    <m:sSub>
                      <m:sSubPr>
                        <m:ctrlPr>
                          <a:rPr lang="zh-CN" altLang="en-US" sz="1600" i="1">
                            <a:solidFill>
                              <a:schemeClr val="bg2">
                                <a:lumMod val="50000"/>
                              </a:schemeClr>
                            </a:solidFill>
                            <a:latin typeface="Cambria Math" panose="02040503050406030204" pitchFamily="18" charset="0"/>
                          </a:rPr>
                        </m:ctrlPr>
                      </m:sSubPr>
                      <m:e>
                        <m:r>
                          <a:rPr lang="zh-CN" altLang="en-US" sz="1600" i="1">
                            <a:solidFill>
                              <a:schemeClr val="bg2">
                                <a:lumMod val="50000"/>
                              </a:schemeClr>
                            </a:solidFill>
                            <a:latin typeface="Cambria Math" panose="02040503050406030204" pitchFamily="18" charset="0"/>
                          </a:rPr>
                          <m:t>𝑡</m:t>
                        </m:r>
                      </m:e>
                      <m:sub>
                        <m:r>
                          <a:rPr lang="zh-CN" altLang="en-US" sz="1600" i="1">
                            <a:solidFill>
                              <a:schemeClr val="bg2">
                                <a:lumMod val="50000"/>
                              </a:schemeClr>
                            </a:solidFill>
                            <a:latin typeface="Cambria Math" panose="02040503050406030204" pitchFamily="18" charset="0"/>
                          </a:rPr>
                          <m:t>𝑖</m:t>
                        </m:r>
                      </m:sub>
                    </m:sSub>
                    <m:r>
                      <a:rPr lang="zh-CN" altLang="en-US" sz="1600">
                        <a:solidFill>
                          <a:schemeClr val="bg2">
                            <a:lumMod val="50000"/>
                          </a:schemeClr>
                        </a:solidFill>
                        <a:latin typeface="Cambria Math" panose="02040503050406030204" pitchFamily="18" charset="0"/>
                      </a:rPr>
                      <m:t>,</m:t>
                    </m:r>
                    <m:r>
                      <m:rPr>
                        <m:nor/>
                      </m:rPr>
                      <a:rPr lang="zh-CN" altLang="en-US" sz="1600" i="1">
                        <a:solidFill>
                          <a:schemeClr val="bg2">
                            <a:lumMod val="50000"/>
                          </a:schemeClr>
                        </a:solidFill>
                        <a:latin typeface="Times New Roman" panose="02020603050405020304" pitchFamily="18" charset="0"/>
                        <a:cs typeface="Times New Roman" panose="02020603050405020304" pitchFamily="18" charset="0"/>
                      </a:rPr>
                      <m:t>  </m:t>
                    </m:r>
                    <m:sSub>
                      <m:sSubPr>
                        <m:ctrlPr>
                          <a:rPr lang="zh-CN" altLang="en-US" sz="1600" i="1">
                            <a:solidFill>
                              <a:schemeClr val="bg2">
                                <a:lumMod val="50000"/>
                              </a:schemeClr>
                            </a:solidFill>
                            <a:latin typeface="Cambria Math" panose="02040503050406030204" pitchFamily="18" charset="0"/>
                          </a:rPr>
                        </m:ctrlPr>
                      </m:sSubPr>
                      <m:e>
                        <m:r>
                          <a:rPr lang="zh-CN" altLang="en-US" sz="1600" i="1">
                            <a:solidFill>
                              <a:schemeClr val="bg2">
                                <a:lumMod val="50000"/>
                              </a:schemeClr>
                            </a:solidFill>
                            <a:latin typeface="Cambria Math" panose="02040503050406030204" pitchFamily="18" charset="0"/>
                          </a:rPr>
                          <m:t>𝑡</m:t>
                        </m:r>
                      </m:e>
                      <m:sub>
                        <m:r>
                          <a:rPr lang="zh-CN" altLang="en-US" sz="1600" i="1">
                            <a:solidFill>
                              <a:schemeClr val="bg2">
                                <a:lumMod val="50000"/>
                              </a:schemeClr>
                            </a:solidFill>
                            <a:latin typeface="Cambria Math" panose="02040503050406030204" pitchFamily="18" charset="0"/>
                          </a:rPr>
                          <m:t>𝑗</m:t>
                        </m:r>
                      </m:sub>
                    </m:sSub>
                    <m:r>
                      <a:rPr lang="zh-CN" altLang="en-US" sz="1600">
                        <a:solidFill>
                          <a:schemeClr val="bg2">
                            <a:lumMod val="50000"/>
                          </a:schemeClr>
                        </a:solidFill>
                        <a:latin typeface="Cambria Math" panose="02040503050406030204" pitchFamily="18" charset="0"/>
                      </a:rPr>
                      <m:t>)</m:t>
                    </m:r>
                  </m:oMath>
                </a14:m>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：在</a:t>
                </a:r>
                <a14:m>
                  <m:oMath xmlns:m="http://schemas.openxmlformats.org/officeDocument/2006/math">
                    <m:r>
                      <a:rPr lang="en-US" altLang="zh-CN" sz="1600" i="1" dirty="0" smtClean="0">
                        <a:solidFill>
                          <a:schemeClr val="bg2">
                            <a:lumMod val="50000"/>
                          </a:schemeClr>
                        </a:solidFill>
                        <a:latin typeface="Cambria Math" panose="02040503050406030204" pitchFamily="18" charset="0"/>
                      </a:rPr>
                      <m:t>(</m:t>
                    </m:r>
                    <m:sSub>
                      <m:sSubPr>
                        <m:ctrlPr>
                          <a:rPr lang="zh-CN" altLang="en-US" sz="1600" i="1">
                            <a:solidFill>
                              <a:schemeClr val="bg2">
                                <a:lumMod val="50000"/>
                              </a:schemeClr>
                            </a:solidFill>
                            <a:latin typeface="Cambria Math" panose="02040503050406030204" pitchFamily="18" charset="0"/>
                          </a:rPr>
                        </m:ctrlPr>
                      </m:sSubPr>
                      <m:e>
                        <m:r>
                          <a:rPr lang="zh-CN" altLang="en-US" sz="1600" i="1">
                            <a:solidFill>
                              <a:schemeClr val="bg2">
                                <a:lumMod val="50000"/>
                              </a:schemeClr>
                            </a:solidFill>
                            <a:latin typeface="Cambria Math" panose="02040503050406030204" pitchFamily="18" charset="0"/>
                          </a:rPr>
                          <m:t>𝑡</m:t>
                        </m:r>
                      </m:e>
                      <m:sub>
                        <m:r>
                          <a:rPr lang="zh-CN" altLang="en-US" sz="1600" i="1">
                            <a:solidFill>
                              <a:schemeClr val="bg2">
                                <a:lumMod val="50000"/>
                              </a:schemeClr>
                            </a:solidFill>
                            <a:latin typeface="Cambria Math" panose="02040503050406030204" pitchFamily="18" charset="0"/>
                          </a:rPr>
                          <m:t>𝑖</m:t>
                        </m:r>
                      </m:sub>
                    </m:sSub>
                    <m:r>
                      <a:rPr lang="zh-CN" altLang="en-US" sz="1600">
                        <a:solidFill>
                          <a:schemeClr val="bg2">
                            <a:lumMod val="50000"/>
                          </a:schemeClr>
                        </a:solidFill>
                        <a:latin typeface="Cambria Math" panose="02040503050406030204" pitchFamily="18" charset="0"/>
                      </a:rPr>
                      <m:t>,</m:t>
                    </m:r>
                    <m:r>
                      <m:rPr>
                        <m:nor/>
                      </m:rPr>
                      <a:rPr lang="zh-CN" altLang="en-US" sz="1600" i="1">
                        <a:solidFill>
                          <a:schemeClr val="bg2">
                            <a:lumMod val="50000"/>
                          </a:schemeClr>
                        </a:solidFill>
                        <a:latin typeface="Times New Roman" panose="02020603050405020304" pitchFamily="18" charset="0"/>
                        <a:cs typeface="Times New Roman" panose="02020603050405020304" pitchFamily="18" charset="0"/>
                      </a:rPr>
                      <m:t>  </m:t>
                    </m:r>
                    <m:sSub>
                      <m:sSubPr>
                        <m:ctrlPr>
                          <a:rPr lang="zh-CN" altLang="en-US" sz="1600" i="1">
                            <a:solidFill>
                              <a:schemeClr val="bg2">
                                <a:lumMod val="50000"/>
                              </a:schemeClr>
                            </a:solidFill>
                            <a:latin typeface="Cambria Math" panose="02040503050406030204" pitchFamily="18" charset="0"/>
                          </a:rPr>
                        </m:ctrlPr>
                      </m:sSubPr>
                      <m:e>
                        <m:r>
                          <a:rPr lang="zh-CN" altLang="en-US" sz="1600" i="1">
                            <a:solidFill>
                              <a:schemeClr val="bg2">
                                <a:lumMod val="50000"/>
                              </a:schemeClr>
                            </a:solidFill>
                            <a:latin typeface="Cambria Math" panose="02040503050406030204" pitchFamily="18" charset="0"/>
                          </a:rPr>
                          <m:t>𝑡</m:t>
                        </m:r>
                      </m:e>
                      <m:sub>
                        <m:r>
                          <a:rPr lang="zh-CN" altLang="en-US" sz="1600" i="1">
                            <a:solidFill>
                              <a:schemeClr val="bg2">
                                <a:lumMod val="50000"/>
                              </a:schemeClr>
                            </a:solidFill>
                            <a:latin typeface="Cambria Math" panose="02040503050406030204" pitchFamily="18" charset="0"/>
                          </a:rPr>
                          <m:t>𝑗</m:t>
                        </m:r>
                      </m:sub>
                    </m:sSub>
                    <m:r>
                      <a:rPr lang="en-US" altLang="zh-CN" sz="1600" b="0" i="1" smtClean="0">
                        <a:solidFill>
                          <a:schemeClr val="bg2">
                            <a:lumMod val="50000"/>
                          </a:schemeClr>
                        </a:solidFill>
                        <a:latin typeface="Cambria Math" panose="02040503050406030204" pitchFamily="18" charset="0"/>
                      </a:rPr>
                      <m:t>)</m:t>
                    </m:r>
                  </m:oMath>
                </a14:m>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区间的历史，在</a:t>
                </a:r>
                <a14:m>
                  <m:oMath xmlns:m="http://schemas.openxmlformats.org/officeDocument/2006/math">
                    <m:sSub>
                      <m:sSubPr>
                        <m:ctrlPr>
                          <a:rPr lang="zh-CN" altLang="en-US" sz="1600" i="1">
                            <a:solidFill>
                              <a:schemeClr val="bg2">
                                <a:lumMod val="50000"/>
                              </a:schemeClr>
                            </a:solidFill>
                            <a:latin typeface="Cambria Math" panose="02040503050406030204" pitchFamily="18" charset="0"/>
                          </a:rPr>
                        </m:ctrlPr>
                      </m:sSubPr>
                      <m:e>
                        <m:r>
                          <a:rPr lang="zh-CN" altLang="en-US" sz="1600" i="1">
                            <a:solidFill>
                              <a:schemeClr val="bg2">
                                <a:lumMod val="50000"/>
                              </a:schemeClr>
                            </a:solidFill>
                            <a:latin typeface="Cambria Math" panose="02040503050406030204" pitchFamily="18" charset="0"/>
                          </a:rPr>
                          <m:t>𝑡</m:t>
                        </m:r>
                      </m:e>
                      <m:sub>
                        <m:r>
                          <a:rPr lang="zh-CN" altLang="en-US" sz="1600" i="1">
                            <a:solidFill>
                              <a:schemeClr val="bg2">
                                <a:lumMod val="50000"/>
                              </a:schemeClr>
                            </a:solidFill>
                            <a:latin typeface="Cambria Math" panose="02040503050406030204" pitchFamily="18" charset="0"/>
                          </a:rPr>
                          <m:t>𝑖</m:t>
                        </m:r>
                      </m:sub>
                    </m:sSub>
                    <m:r>
                      <a:rPr lang="zh-CN" altLang="en-US" sz="1600" i="1">
                        <a:solidFill>
                          <a:schemeClr val="bg2">
                            <a:lumMod val="50000"/>
                          </a:schemeClr>
                        </a:solidFill>
                        <a:latin typeface="Cambria Math" panose="02040503050406030204" pitchFamily="18" charset="0"/>
                      </a:rPr>
                      <m:t> </m:t>
                    </m:r>
                  </m:oMath>
                </a14:m>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存在，在</a:t>
                </a:r>
                <a14:m>
                  <m:oMath xmlns:m="http://schemas.openxmlformats.org/officeDocument/2006/math">
                    <m:r>
                      <m:rPr>
                        <m:nor/>
                      </m:rPr>
                      <a:rPr lang="zh-CN" altLang="en-US" sz="1600" i="1">
                        <a:solidFill>
                          <a:schemeClr val="bg2">
                            <a:lumMod val="50000"/>
                          </a:schemeClr>
                        </a:solidFill>
                        <a:latin typeface="Times New Roman" panose="02020603050405020304" pitchFamily="18" charset="0"/>
                        <a:cs typeface="Times New Roman" panose="02020603050405020304" pitchFamily="18" charset="0"/>
                      </a:rPr>
                      <m:t>   </m:t>
                    </m:r>
                    <m:sSub>
                      <m:sSubPr>
                        <m:ctrlPr>
                          <a:rPr lang="zh-CN" altLang="en-US" sz="1600" i="1">
                            <a:solidFill>
                              <a:schemeClr val="bg2">
                                <a:lumMod val="50000"/>
                              </a:schemeClr>
                            </a:solidFill>
                            <a:latin typeface="Cambria Math" panose="02040503050406030204" pitchFamily="18" charset="0"/>
                          </a:rPr>
                        </m:ctrlPr>
                      </m:sSubPr>
                      <m:e>
                        <m:r>
                          <a:rPr lang="zh-CN" altLang="en-US" sz="1600" i="1">
                            <a:solidFill>
                              <a:schemeClr val="bg2">
                                <a:lumMod val="50000"/>
                              </a:schemeClr>
                            </a:solidFill>
                            <a:latin typeface="Cambria Math" panose="02040503050406030204" pitchFamily="18" charset="0"/>
                          </a:rPr>
                          <m:t>𝑡</m:t>
                        </m:r>
                      </m:e>
                      <m:sub>
                        <m:r>
                          <a:rPr lang="zh-CN" altLang="en-US" sz="1600" i="1">
                            <a:solidFill>
                              <a:schemeClr val="bg2">
                                <a:lumMod val="50000"/>
                              </a:schemeClr>
                            </a:solidFill>
                            <a:latin typeface="Cambria Math" panose="02040503050406030204" pitchFamily="18" charset="0"/>
                          </a:rPr>
                          <m:t>𝑗</m:t>
                        </m:r>
                      </m:sub>
                    </m:sSub>
                  </m:oMath>
                </a14:m>
                <a:r>
                  <a:rPr lang="zh-CN" altLang="en-US" sz="1600" dirty="0" smtClean="0">
                    <a:solidFill>
                      <a:schemeClr val="bg2">
                        <a:lumMod val="50000"/>
                      </a:schemeClr>
                    </a:solidFill>
                    <a:latin typeface="华文新魏" panose="02010800040101010101" pitchFamily="2" charset="-122"/>
                    <a:ea typeface="华文新魏" panose="02010800040101010101" pitchFamily="2" charset="-122"/>
                  </a:rPr>
                  <a:t>消亡几何，</a:t>
                </a:r>
                <a:r>
                  <a:rPr lang="zh-CN" altLang="en-US" sz="1600" b="1" dirty="0" smtClean="0">
                    <a:solidFill>
                      <a:srgbClr val="FF33CC"/>
                    </a:solidFill>
                    <a:latin typeface="华文新魏" panose="02010800040101010101" pitchFamily="2" charset="-122"/>
                    <a:ea typeface="华文新魏" panose="02010800040101010101" pitchFamily="2" charset="-122"/>
                  </a:rPr>
                  <a:t>历史值</a:t>
                </a:r>
                <a:endParaRPr lang="en-US" altLang="zh-CN" sz="1600" b="1" i="1" dirty="0">
                  <a:solidFill>
                    <a:srgbClr val="FF33CC"/>
                  </a:solidFill>
                  <a:latin typeface="华文新魏" panose="02010800040101010101" pitchFamily="2" charset="-122"/>
                  <a:ea typeface="华文新魏" panose="02010800040101010101" pitchFamily="2" charset="-122"/>
                </a:endParaRPr>
              </a:p>
            </p:txBody>
          </p:sp>
        </mc:Choice>
        <mc:Fallback xmlns="">
          <p:sp>
            <p:nvSpPr>
              <p:cNvPr id="16" name="矩形 15"/>
              <p:cNvSpPr>
                <a:spLocks noRot="1" noChangeAspect="1" noMove="1" noResize="1" noEditPoints="1" noAdjustHandles="1" noChangeArrowheads="1" noChangeShapeType="1" noTextEdit="1"/>
              </p:cNvSpPr>
              <p:nvPr/>
            </p:nvSpPr>
            <p:spPr>
              <a:xfrm>
                <a:off x="1278384" y="2979403"/>
                <a:ext cx="8150053" cy="358368"/>
              </a:xfrm>
              <a:prstGeom prst="rect">
                <a:avLst/>
              </a:prstGeom>
              <a:blipFill rotWithShape="0">
                <a:blip r:embed="rId6"/>
                <a:stretch>
                  <a:fillRect t="-3390" b="-16949"/>
                </a:stretch>
              </a:blipFill>
            </p:spPr>
            <p:txBody>
              <a:bodyPr/>
              <a:lstStyle/>
              <a:p>
                <a:r>
                  <a:rPr lang="zh-CN" altLang="en-US">
                    <a:noFill/>
                  </a:rPr>
                  <a:t> </a:t>
                </a:r>
              </a:p>
            </p:txBody>
          </p:sp>
        </mc:Fallback>
      </mc:AlternateContent>
      <p:sp>
        <p:nvSpPr>
          <p:cNvPr id="25" name="矩形 24"/>
          <p:cNvSpPr/>
          <p:nvPr/>
        </p:nvSpPr>
        <p:spPr>
          <a:xfrm>
            <a:off x="5023715" y="3801931"/>
            <a:ext cx="4181475" cy="2246769"/>
          </a:xfrm>
          <a:prstGeom prst="rect">
            <a:avLst/>
          </a:prstGeom>
        </p:spPr>
        <p:txBody>
          <a:bodyPr wrap="square">
            <a:spAutoFit/>
          </a:bodyPr>
          <a:lstStyle/>
          <a:p>
            <a:pPr marL="800100" lvl="1" indent="-342900">
              <a:buFont typeface="Arial" panose="020B0604020202020204" pitchFamily="34" charset="0"/>
              <a:buChar char="•"/>
            </a:pPr>
            <a:r>
              <a:rPr lang="zh-CN" altLang="en-US" sz="2000" dirty="0" smtClean="0">
                <a:solidFill>
                  <a:srgbClr val="009900"/>
                </a:solidFill>
                <a:latin typeface="华文新魏" panose="02010800040101010101" pitchFamily="2" charset="-122"/>
                <a:ea typeface="华文新魏" panose="02010800040101010101" pitchFamily="2" charset="-122"/>
              </a:rPr>
              <a:t>从</a:t>
            </a:r>
            <a:r>
              <a:rPr lang="zh-CN" altLang="en-US" sz="2000" dirty="0" smtClean="0">
                <a:latin typeface="华文新魏" panose="02010800040101010101" pitchFamily="2" charset="-122"/>
                <a:ea typeface="华文新魏" panose="02010800040101010101" pitchFamily="2" charset="-122"/>
              </a:rPr>
              <a:t>车辆几何</a:t>
            </a:r>
            <a:r>
              <a:rPr lang="zh-CN" altLang="en-US" sz="2000" dirty="0" smtClean="0">
                <a:solidFill>
                  <a:srgbClr val="009900"/>
                </a:solidFill>
                <a:latin typeface="华文新魏" panose="02010800040101010101" pitchFamily="2" charset="-122"/>
                <a:ea typeface="华文新魏" panose="02010800040101010101" pitchFamily="2" charset="-122"/>
              </a:rPr>
              <a:t>的</a:t>
            </a:r>
            <a:r>
              <a:rPr lang="zh-CN" altLang="en-US" sz="2000" dirty="0" smtClean="0">
                <a:solidFill>
                  <a:srgbClr val="BF9000"/>
                </a:solidFill>
                <a:latin typeface="华文新魏" panose="02010800040101010101" pitchFamily="2" charset="-122"/>
                <a:ea typeface="华文新魏" panose="02010800040101010101" pitchFamily="2" charset="-122"/>
              </a:rPr>
              <a:t>观测值</a:t>
            </a:r>
            <a:r>
              <a:rPr lang="zh-CN" altLang="en-US" sz="2000" dirty="0" smtClean="0">
                <a:solidFill>
                  <a:srgbClr val="009900"/>
                </a:solidFill>
                <a:latin typeface="华文新魏" panose="02010800040101010101" pitchFamily="2" charset="-122"/>
                <a:ea typeface="华文新魏" panose="02010800040101010101" pitchFamily="2" charset="-122"/>
              </a:rPr>
              <a:t>、</a:t>
            </a:r>
            <a:r>
              <a:rPr lang="zh-CN" altLang="en-US" sz="2000" dirty="0" smtClean="0">
                <a:solidFill>
                  <a:srgbClr val="2E75B6"/>
                </a:solidFill>
                <a:latin typeface="华文新魏" panose="02010800040101010101" pitchFamily="2" charset="-122"/>
                <a:ea typeface="华文新魏" panose="02010800040101010101" pitchFamily="2" charset="-122"/>
              </a:rPr>
              <a:t>现存值</a:t>
            </a:r>
            <a:r>
              <a:rPr lang="zh-CN" altLang="en-US" sz="2000" dirty="0" smtClean="0">
                <a:solidFill>
                  <a:srgbClr val="009900"/>
                </a:solidFill>
                <a:latin typeface="华文新魏" panose="02010800040101010101" pitchFamily="2" charset="-122"/>
                <a:ea typeface="华文新魏" panose="02010800040101010101" pitchFamily="2" charset="-122"/>
              </a:rPr>
              <a:t>和</a:t>
            </a:r>
            <a:r>
              <a:rPr lang="zh-CN" altLang="en-US" sz="2000" dirty="0" smtClean="0">
                <a:solidFill>
                  <a:srgbClr val="FF33CC"/>
                </a:solidFill>
                <a:latin typeface="华文新魏" panose="02010800040101010101" pitchFamily="2" charset="-122"/>
                <a:ea typeface="华文新魏" panose="02010800040101010101" pitchFamily="2" charset="-122"/>
              </a:rPr>
              <a:t>历史值</a:t>
            </a:r>
            <a:r>
              <a:rPr lang="zh-CN" altLang="en-US" sz="2000" dirty="0" smtClean="0">
                <a:solidFill>
                  <a:srgbClr val="009900"/>
                </a:solidFill>
                <a:latin typeface="华文新魏" panose="02010800040101010101" pitchFamily="2" charset="-122"/>
                <a:ea typeface="华文新魏" panose="02010800040101010101" pitchFamily="2" charset="-122"/>
              </a:rPr>
              <a:t>可推断出车辆的停止、拥堵、畅行等状态</a:t>
            </a:r>
            <a:endParaRPr lang="en-US" altLang="zh-CN" sz="2000" dirty="0" smtClean="0">
              <a:solidFill>
                <a:srgbClr val="009900"/>
              </a:solidFill>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endParaRPr lang="en-US" altLang="zh-CN" sz="2000" dirty="0" smtClean="0">
              <a:solidFill>
                <a:srgbClr val="009900"/>
              </a:solidFill>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r>
              <a:rPr lang="zh-CN" altLang="en-US" sz="2000" dirty="0" smtClean="0">
                <a:solidFill>
                  <a:srgbClr val="009900"/>
                </a:solidFill>
                <a:latin typeface="华文新魏" panose="02010800040101010101" pitchFamily="2" charset="-122"/>
                <a:ea typeface="华文新魏" panose="02010800040101010101" pitchFamily="2" charset="-122"/>
              </a:rPr>
              <a:t>与时空立方体结合，可建立时空路径，用于分析车辆的时空分布</a:t>
            </a:r>
            <a:endParaRPr lang="en-US" altLang="zh-CN" sz="2000" dirty="0" smtClean="0">
              <a:solidFill>
                <a:srgbClr val="009900"/>
              </a:solidFill>
              <a:latin typeface="华文新魏" panose="02010800040101010101" pitchFamily="2" charset="-122"/>
              <a:ea typeface="华文新魏" panose="02010800040101010101" pitchFamily="2" charset="-122"/>
            </a:endParaRPr>
          </a:p>
        </p:txBody>
      </p:sp>
      <p:pic>
        <p:nvPicPr>
          <p:cNvPr id="23" name="图片 22"/>
          <p:cNvPicPr>
            <a:picLocks noChangeAspect="1"/>
          </p:cNvPicPr>
          <p:nvPr/>
        </p:nvPicPr>
        <p:blipFill>
          <a:blip r:embed="rId7"/>
          <a:stretch>
            <a:fillRect/>
          </a:stretch>
        </p:blipFill>
        <p:spPr>
          <a:xfrm>
            <a:off x="371500" y="3670882"/>
            <a:ext cx="5082426" cy="2652277"/>
          </a:xfrm>
          <a:prstGeom prst="rect">
            <a:avLst/>
          </a:prstGeom>
        </p:spPr>
      </p:pic>
    </p:spTree>
    <p:extLst>
      <p:ext uri="{BB962C8B-B14F-4D97-AF65-F5344CB8AC3E}">
        <p14:creationId xmlns:p14="http://schemas.microsoft.com/office/powerpoint/2010/main" val="2187977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txBox="1">
            <a:spLocks/>
          </p:cNvSpPr>
          <p:nvPr/>
        </p:nvSpPr>
        <p:spPr bwMode="auto">
          <a:xfrm>
            <a:off x="428625" y="95250"/>
            <a:ext cx="7620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6000" b="1" dirty="0" smtClean="0">
                <a:solidFill>
                  <a:srgbClr val="008000"/>
                </a:solidFill>
                <a:latin typeface="楷体" panose="02010609060101010101" pitchFamily="49" charset="-122"/>
                <a:ea typeface="楷体" panose="02010609060101010101" pitchFamily="49" charset="-122"/>
                <a:cs typeface="Times New Roman" panose="02020603050405020304" pitchFamily="18" charset="0"/>
              </a:rPr>
              <a:t>主要内容</a:t>
            </a:r>
            <a:endParaRPr lang="zh-CN" altLang="en-US" sz="6000" b="1" dirty="0">
              <a:solidFill>
                <a:srgbClr val="008000"/>
              </a:solidFill>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280151770"/>
              </p:ext>
            </p:extLst>
          </p:nvPr>
        </p:nvGraphicFramePr>
        <p:xfrm>
          <a:off x="1017315" y="1217315"/>
          <a:ext cx="6802710" cy="4364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p:cNvSpPr>
            <a:spLocks noGrp="1"/>
          </p:cNvSpPr>
          <p:nvPr>
            <p:ph type="sldNum" sz="quarter" idx="12"/>
          </p:nvPr>
        </p:nvSpPr>
        <p:spPr/>
        <p:txBody>
          <a:bodyPr/>
          <a:lstStyle/>
          <a:p>
            <a:fld id="{32A8C254-ADF7-43F4-A89A-170987B96009}" type="slidenum">
              <a:rPr lang="zh-CN" altLang="en-US" smtClean="0"/>
              <a:t>12</a:t>
            </a:fld>
            <a:endParaRPr lang="zh-CN" altLang="en-US"/>
          </a:p>
        </p:txBody>
      </p:sp>
    </p:spTree>
    <p:extLst>
      <p:ext uri="{BB962C8B-B14F-4D97-AF65-F5344CB8AC3E}">
        <p14:creationId xmlns:p14="http://schemas.microsoft.com/office/powerpoint/2010/main" val="3293119575"/>
      </p:ext>
    </p:extLst>
  </p:cSld>
  <p:clrMapOvr>
    <a:masterClrMapping/>
  </p:clrMapOvr>
  <mc:AlternateContent xmlns:mc="http://schemas.openxmlformats.org/markup-compatibility/2006" xmlns:p14="http://schemas.microsoft.com/office/powerpoint/2010/main">
    <mc:Choice Requires="p14">
      <p:transition spd="slow" p14:dur="2000" advTm="3270"/>
    </mc:Choice>
    <mc:Fallback xmlns="">
      <p:transition spd="slow" advTm="327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smtClean="0">
                <a:solidFill>
                  <a:schemeClr val="bg1"/>
                </a:solidFill>
              </a:rPr>
              <a:t>研究内容</a:t>
            </a:r>
            <a:endParaRPr lang="zh-CN" altLang="en-US" sz="2400" dirty="0">
              <a:solidFill>
                <a:schemeClr val="bg1"/>
              </a:solidFill>
            </a:endParaRP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13</a:t>
            </a:fld>
            <a:endParaRPr lang="zh-CN" altLang="en-US"/>
          </a:p>
        </p:txBody>
      </p:sp>
      <p:sp>
        <p:nvSpPr>
          <p:cNvPr id="14" name="文本框 13"/>
          <p:cNvSpPr txBox="1"/>
          <p:nvPr/>
        </p:nvSpPr>
        <p:spPr>
          <a:xfrm>
            <a:off x="207902" y="490991"/>
            <a:ext cx="2231701"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a:latin typeface="华文新魏" panose="02010800040101010101" pitchFamily="2" charset="-122"/>
                <a:ea typeface="华文新魏" panose="02010800040101010101" pitchFamily="2" charset="-122"/>
              </a:rPr>
              <a:t>研究内容</a:t>
            </a:r>
          </a:p>
        </p:txBody>
      </p:sp>
      <p:sp>
        <p:nvSpPr>
          <p:cNvPr id="38" name="文本框 37"/>
          <p:cNvSpPr txBox="1"/>
          <p:nvPr/>
        </p:nvSpPr>
        <p:spPr>
          <a:xfrm>
            <a:off x="823186" y="1433527"/>
            <a:ext cx="4653838" cy="1631216"/>
          </a:xfrm>
          <a:prstGeom prst="rect">
            <a:avLst/>
          </a:prstGeom>
          <a:noFill/>
        </p:spPr>
        <p:txBody>
          <a:bodyPr wrap="none" rtlCol="0">
            <a:spAutoFit/>
          </a:bodyPr>
          <a:lstStyle/>
          <a:p>
            <a:pPr marL="342900" indent="-342900">
              <a:buFont typeface="Wingdings" panose="05000000000000000000" pitchFamily="2" charset="2"/>
              <a:buChar char="l"/>
            </a:pPr>
            <a:r>
              <a:rPr lang="zh-CN" altLang="en-US" sz="2800" b="1" dirty="0" smtClean="0">
                <a:solidFill>
                  <a:srgbClr val="009900"/>
                </a:solidFill>
                <a:latin typeface="楷体" panose="02010609060101010101" pitchFamily="49" charset="-122"/>
                <a:ea typeface="楷体" panose="02010609060101010101" pitchFamily="49" charset="-122"/>
              </a:rPr>
              <a:t>理论层</a:t>
            </a:r>
            <a:endParaRPr lang="en-US" altLang="zh-CN" sz="2800" b="1" dirty="0" smtClean="0">
              <a:solidFill>
                <a:srgbClr val="009900"/>
              </a:solidFill>
              <a:latin typeface="楷体" panose="02010609060101010101" pitchFamily="49" charset="-122"/>
              <a:ea typeface="楷体" panose="02010609060101010101" pitchFamily="49" charset="-122"/>
            </a:endParaRPr>
          </a:p>
          <a:p>
            <a:pPr marL="742950" lvl="1" indent="-285750">
              <a:buFont typeface="Arial" panose="020B0604020202020204" pitchFamily="34" charset="0"/>
              <a:buChar char="•"/>
            </a:pPr>
            <a:r>
              <a:rPr lang="zh-CN" altLang="en-US" b="1" dirty="0" smtClean="0">
                <a:solidFill>
                  <a:srgbClr val="009900"/>
                </a:solidFill>
                <a:latin typeface="隶书" panose="02010509060101010101" pitchFamily="49" charset="-122"/>
                <a:ea typeface="隶书" panose="02010509060101010101" pitchFamily="49" charset="-122"/>
              </a:rPr>
              <a:t>时空路网</a:t>
            </a:r>
            <a:r>
              <a:rPr lang="zh-CN" altLang="en-US" b="1" dirty="0" smtClean="0">
                <a:solidFill>
                  <a:srgbClr val="FF33CC"/>
                </a:solidFill>
                <a:latin typeface="隶书" panose="02010509060101010101" pitchFamily="49" charset="-122"/>
                <a:ea typeface="隶书" panose="02010509060101010101" pitchFamily="49" charset="-122"/>
              </a:rPr>
              <a:t>本体</a:t>
            </a:r>
            <a:r>
              <a:rPr lang="zh-CN" altLang="en-US" b="1" dirty="0" smtClean="0">
                <a:solidFill>
                  <a:srgbClr val="009900"/>
                </a:solidFill>
                <a:latin typeface="隶书" panose="02010509060101010101" pitchFamily="49" charset="-122"/>
                <a:ea typeface="隶书" panose="02010509060101010101" pitchFamily="49" charset="-122"/>
              </a:rPr>
              <a:t>构建</a:t>
            </a:r>
            <a:endParaRPr lang="en-US" altLang="zh-CN" b="1" dirty="0" smtClean="0">
              <a:solidFill>
                <a:srgbClr val="009900"/>
              </a:solidFill>
              <a:latin typeface="隶书" panose="02010509060101010101" pitchFamily="49" charset="-122"/>
              <a:ea typeface="隶书" panose="02010509060101010101" pitchFamily="49" charset="-122"/>
            </a:endParaRPr>
          </a:p>
          <a:p>
            <a:pPr marL="742950" lvl="1" indent="-285750">
              <a:buFont typeface="Arial" panose="020B0604020202020204" pitchFamily="34" charset="0"/>
              <a:buChar char="•"/>
            </a:pPr>
            <a:r>
              <a:rPr lang="zh-CN" altLang="en-US" b="1" dirty="0" smtClean="0">
                <a:solidFill>
                  <a:srgbClr val="009900"/>
                </a:solidFill>
                <a:latin typeface="隶书" panose="02010509060101010101" pitchFamily="49" charset="-122"/>
                <a:ea typeface="隶书" panose="02010509060101010101" pitchFamily="49" charset="-122"/>
              </a:rPr>
              <a:t>时空路网</a:t>
            </a:r>
            <a:r>
              <a:rPr lang="zh-CN" altLang="en-US" b="1" dirty="0" smtClean="0">
                <a:solidFill>
                  <a:srgbClr val="FF33CC"/>
                </a:solidFill>
                <a:latin typeface="隶书" panose="02010509060101010101" pitchFamily="49" charset="-122"/>
                <a:ea typeface="隶书" panose="02010509060101010101" pitchFamily="49" charset="-122"/>
              </a:rPr>
              <a:t>本体</a:t>
            </a:r>
            <a:r>
              <a:rPr lang="zh-CN" altLang="en-US" b="1" dirty="0" smtClean="0">
                <a:solidFill>
                  <a:srgbClr val="009900"/>
                </a:solidFill>
                <a:latin typeface="隶书" panose="02010509060101010101" pitchFamily="49" charset="-122"/>
                <a:ea typeface="隶书" panose="02010509060101010101" pitchFamily="49" charset="-122"/>
              </a:rPr>
              <a:t>到</a:t>
            </a:r>
            <a:r>
              <a:rPr lang="zh-CN" altLang="en-US" b="1" dirty="0" smtClean="0">
                <a:solidFill>
                  <a:srgbClr val="FF33CC"/>
                </a:solidFill>
                <a:latin typeface="隶书" panose="02010509060101010101" pitchFamily="49" charset="-122"/>
                <a:ea typeface="隶书" panose="02010509060101010101" pitchFamily="49" charset="-122"/>
              </a:rPr>
              <a:t>概念模型</a:t>
            </a:r>
            <a:r>
              <a:rPr lang="zh-CN" altLang="en-US" b="1" dirty="0" smtClean="0">
                <a:solidFill>
                  <a:srgbClr val="009900"/>
                </a:solidFill>
                <a:latin typeface="隶书" panose="02010509060101010101" pitchFamily="49" charset="-122"/>
                <a:ea typeface="隶书" panose="02010509060101010101" pitchFamily="49" charset="-122"/>
              </a:rPr>
              <a:t>转换</a:t>
            </a:r>
            <a:endParaRPr lang="en-US" altLang="zh-CN" b="1" dirty="0" smtClean="0">
              <a:solidFill>
                <a:srgbClr val="009900"/>
              </a:solidFill>
              <a:latin typeface="隶书" panose="02010509060101010101" pitchFamily="49" charset="-122"/>
              <a:ea typeface="隶书" panose="02010509060101010101" pitchFamily="49" charset="-122"/>
            </a:endParaRPr>
          </a:p>
          <a:p>
            <a:pPr marL="742950" lvl="1" indent="-285750">
              <a:buFont typeface="Arial" panose="020B0604020202020204" pitchFamily="34" charset="0"/>
              <a:buChar char="•"/>
            </a:pPr>
            <a:r>
              <a:rPr lang="zh-CN" altLang="en-US" b="1" dirty="0" smtClean="0">
                <a:solidFill>
                  <a:srgbClr val="009900"/>
                </a:solidFill>
                <a:latin typeface="隶书" panose="02010509060101010101" pitchFamily="49" charset="-122"/>
                <a:ea typeface="隶书" panose="02010509060101010101" pitchFamily="49" charset="-122"/>
              </a:rPr>
              <a:t>建立</a:t>
            </a:r>
            <a:r>
              <a:rPr lang="zh-CN" altLang="en-US" b="1" dirty="0" smtClean="0">
                <a:solidFill>
                  <a:srgbClr val="FF33CC"/>
                </a:solidFill>
                <a:latin typeface="隶书" panose="02010509060101010101" pitchFamily="49" charset="-122"/>
                <a:ea typeface="隶书" panose="02010509060101010101" pitchFamily="49" charset="-122"/>
              </a:rPr>
              <a:t>路网编辑</a:t>
            </a:r>
            <a:r>
              <a:rPr lang="zh-CN" altLang="en-US" b="1" dirty="0" smtClean="0">
                <a:solidFill>
                  <a:srgbClr val="009900"/>
                </a:solidFill>
                <a:latin typeface="隶书" panose="02010509060101010101" pitchFamily="49" charset="-122"/>
                <a:ea typeface="隶书" panose="02010509060101010101" pitchFamily="49" charset="-122"/>
              </a:rPr>
              <a:t>与</a:t>
            </a:r>
            <a:r>
              <a:rPr lang="zh-CN" altLang="en-US" b="1" dirty="0" smtClean="0">
                <a:solidFill>
                  <a:srgbClr val="FF33CC"/>
                </a:solidFill>
                <a:latin typeface="隶书" panose="02010509060101010101" pitchFamily="49" charset="-122"/>
                <a:ea typeface="隶书" panose="02010509060101010101" pitchFamily="49" charset="-122"/>
              </a:rPr>
              <a:t>仿真结果</a:t>
            </a:r>
            <a:r>
              <a:rPr lang="zh-CN" altLang="en-US" b="1" dirty="0" smtClean="0">
                <a:solidFill>
                  <a:srgbClr val="009900"/>
                </a:solidFill>
                <a:latin typeface="隶书" panose="02010509060101010101" pitchFamily="49" charset="-122"/>
                <a:ea typeface="隶书" panose="02010509060101010101" pitchFamily="49" charset="-122"/>
              </a:rPr>
              <a:t>的</a:t>
            </a:r>
            <a:r>
              <a:rPr lang="zh-CN" altLang="en-US" b="1" dirty="0" smtClean="0">
                <a:solidFill>
                  <a:srgbClr val="FF33CC"/>
                </a:solidFill>
                <a:latin typeface="隶书" panose="02010509060101010101" pitchFamily="49" charset="-122"/>
                <a:ea typeface="隶书" panose="02010509060101010101" pitchFamily="49" charset="-122"/>
              </a:rPr>
              <a:t>映射关系</a:t>
            </a:r>
            <a:endParaRPr lang="en-US" altLang="zh-CN" b="1" dirty="0" smtClean="0">
              <a:solidFill>
                <a:srgbClr val="FF33CC"/>
              </a:solidFill>
              <a:latin typeface="隶书" panose="02010509060101010101" pitchFamily="49" charset="-122"/>
              <a:ea typeface="隶书" panose="02010509060101010101" pitchFamily="49" charset="-122"/>
            </a:endParaRPr>
          </a:p>
          <a:p>
            <a:pPr marL="742950" lvl="1" indent="-285750">
              <a:buFont typeface="Arial" panose="020B0604020202020204" pitchFamily="34" charset="0"/>
              <a:buChar char="•"/>
            </a:pPr>
            <a:endParaRPr lang="en-US" altLang="zh-CN" b="1" dirty="0" smtClean="0">
              <a:solidFill>
                <a:srgbClr val="009900"/>
              </a:solidFill>
              <a:latin typeface="隶书" panose="02010509060101010101" pitchFamily="49" charset="-122"/>
              <a:ea typeface="隶书" panose="02010509060101010101" pitchFamily="49" charset="-122"/>
            </a:endParaRPr>
          </a:p>
        </p:txBody>
      </p:sp>
      <p:sp>
        <p:nvSpPr>
          <p:cNvPr id="39" name="文本框 38"/>
          <p:cNvSpPr txBox="1"/>
          <p:nvPr/>
        </p:nvSpPr>
        <p:spPr>
          <a:xfrm>
            <a:off x="823186" y="3379957"/>
            <a:ext cx="7032341" cy="1354217"/>
          </a:xfrm>
          <a:prstGeom prst="rect">
            <a:avLst/>
          </a:prstGeom>
          <a:noFill/>
        </p:spPr>
        <p:txBody>
          <a:bodyPr wrap="square" rtlCol="0">
            <a:spAutoFit/>
          </a:bodyPr>
          <a:lstStyle>
            <a:defPPr>
              <a:defRPr lang="zh-CN"/>
            </a:defPPr>
            <a:lvl1pPr marL="342900" indent="-342900">
              <a:buFont typeface="Wingdings" panose="05000000000000000000" pitchFamily="2" charset="2"/>
              <a:buChar char="l"/>
              <a:defRPr sz="2800" b="1">
                <a:latin typeface="楷体" panose="02010609060101010101" pitchFamily="49" charset="-122"/>
                <a:ea typeface="楷体" panose="02010609060101010101" pitchFamily="49" charset="-122"/>
              </a:defRPr>
            </a:lvl1pPr>
            <a:lvl2pPr marL="742950" lvl="1" indent="-285750">
              <a:buFont typeface="Arial" panose="020B0604020202020204" pitchFamily="34" charset="0"/>
              <a:buChar char="•"/>
              <a:defRPr b="1">
                <a:latin typeface="隶书" panose="02010509060101010101" pitchFamily="49" charset="-122"/>
                <a:ea typeface="隶书" panose="02010509060101010101" pitchFamily="49" charset="-122"/>
              </a:defRPr>
            </a:lvl2pPr>
          </a:lstStyle>
          <a:p>
            <a:r>
              <a:rPr lang="zh-CN" altLang="en-US" dirty="0" smtClean="0">
                <a:solidFill>
                  <a:schemeClr val="accent1">
                    <a:lumMod val="75000"/>
                  </a:schemeClr>
                </a:solidFill>
              </a:rPr>
              <a:t>应用层</a:t>
            </a:r>
            <a:endParaRPr lang="en-US" altLang="zh-CN" dirty="0" smtClean="0">
              <a:solidFill>
                <a:schemeClr val="accent1">
                  <a:lumMod val="75000"/>
                </a:schemeClr>
              </a:solidFill>
            </a:endParaRPr>
          </a:p>
          <a:p>
            <a:pPr lvl="1"/>
            <a:r>
              <a:rPr lang="zh-CN" altLang="en-US" dirty="0" smtClean="0">
                <a:solidFill>
                  <a:schemeClr val="accent1">
                    <a:lumMod val="75000"/>
                  </a:schemeClr>
                </a:solidFill>
              </a:rPr>
              <a:t>交通路网编辑</a:t>
            </a:r>
            <a:endParaRPr lang="en-US" altLang="zh-CN" dirty="0" smtClean="0">
              <a:solidFill>
                <a:schemeClr val="accent1">
                  <a:lumMod val="75000"/>
                </a:schemeClr>
              </a:solidFill>
            </a:endParaRPr>
          </a:p>
          <a:p>
            <a:pPr lvl="1"/>
            <a:r>
              <a:rPr lang="zh-CN" altLang="en-US" dirty="0" smtClean="0">
                <a:solidFill>
                  <a:schemeClr val="accent1">
                    <a:lumMod val="75000"/>
                  </a:schemeClr>
                </a:solidFill>
              </a:rPr>
              <a:t>时空对象</a:t>
            </a:r>
            <a:r>
              <a:rPr lang="zh-CN" altLang="en-US" dirty="0" smtClean="0">
                <a:solidFill>
                  <a:srgbClr val="FF33CC"/>
                </a:solidFill>
              </a:rPr>
              <a:t>可视化</a:t>
            </a:r>
            <a:r>
              <a:rPr lang="zh-CN" altLang="en-US" dirty="0" smtClean="0">
                <a:solidFill>
                  <a:schemeClr val="accent1">
                    <a:lumMod val="75000"/>
                  </a:schemeClr>
                </a:solidFill>
              </a:rPr>
              <a:t>，分析仿真车辆的</a:t>
            </a:r>
            <a:r>
              <a:rPr lang="zh-CN" altLang="en-US" dirty="0" smtClean="0">
                <a:solidFill>
                  <a:srgbClr val="FF33CC"/>
                </a:solidFill>
              </a:rPr>
              <a:t>时空路径</a:t>
            </a:r>
            <a:endParaRPr lang="en-US" altLang="zh-CN" dirty="0" smtClean="0">
              <a:solidFill>
                <a:srgbClr val="FF33CC"/>
              </a:solidFill>
            </a:endParaRPr>
          </a:p>
          <a:p>
            <a:pPr lvl="1"/>
            <a:r>
              <a:rPr lang="zh-CN" altLang="en-US" dirty="0" smtClean="0">
                <a:solidFill>
                  <a:schemeClr val="accent1">
                    <a:lumMod val="75000"/>
                  </a:schemeClr>
                </a:solidFill>
              </a:rPr>
              <a:t>时空路网</a:t>
            </a:r>
            <a:r>
              <a:rPr lang="zh-CN" altLang="en-US" dirty="0" smtClean="0">
                <a:solidFill>
                  <a:srgbClr val="FF33CC"/>
                </a:solidFill>
              </a:rPr>
              <a:t>数据库</a:t>
            </a:r>
            <a:r>
              <a:rPr lang="zh-CN" altLang="en-US" dirty="0" smtClean="0">
                <a:solidFill>
                  <a:schemeClr val="accent1">
                    <a:lumMod val="75000"/>
                  </a:schemeClr>
                </a:solidFill>
              </a:rPr>
              <a:t>的查询、管理、维护</a:t>
            </a:r>
            <a:endParaRPr lang="en-US" altLang="zh-CN" dirty="0" smtClean="0">
              <a:solidFill>
                <a:schemeClr val="accent1">
                  <a:lumMod val="75000"/>
                </a:schemeClr>
              </a:solidFill>
            </a:endParaRPr>
          </a:p>
        </p:txBody>
      </p:sp>
      <p:grpSp>
        <p:nvGrpSpPr>
          <p:cNvPr id="7" name="组合 6"/>
          <p:cNvGrpSpPr/>
          <p:nvPr/>
        </p:nvGrpSpPr>
        <p:grpSpPr>
          <a:xfrm>
            <a:off x="4089815" y="680340"/>
            <a:ext cx="2718309" cy="1098288"/>
            <a:chOff x="8147587" y="1055240"/>
            <a:chExt cx="1014272" cy="1527447"/>
          </a:xfrm>
        </p:grpSpPr>
        <p:sp>
          <p:nvSpPr>
            <p:cNvPr id="8" name="圆角矩形标注 7"/>
            <p:cNvSpPr/>
            <p:nvPr/>
          </p:nvSpPr>
          <p:spPr>
            <a:xfrm rot="5400000">
              <a:off x="7858612" y="1344215"/>
              <a:ext cx="1527447" cy="949498"/>
            </a:xfrm>
            <a:prstGeom prst="wedgeRoundRectCallout">
              <a:avLst>
                <a:gd name="adj1" fmla="val 65972"/>
                <a:gd name="adj2" fmla="val 99541"/>
                <a:gd name="adj3" fmla="val 16667"/>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147587" y="1150293"/>
              <a:ext cx="1014272" cy="1364015"/>
            </a:xfrm>
            <a:prstGeom prst="rect">
              <a:avLst/>
            </a:prstGeom>
            <a:noFill/>
          </p:spPr>
          <p:txBody>
            <a:bodyPr wrap="square" rtlCol="0">
              <a:spAutoFit/>
            </a:bodyPr>
            <a:lstStyle/>
            <a:p>
              <a:r>
                <a:rPr lang="zh-CN" altLang="en-US" sz="1600" dirty="0" smtClean="0">
                  <a:solidFill>
                    <a:schemeClr val="bg1"/>
                  </a:solidFill>
                  <a:latin typeface="华文新魏" panose="02010800040101010101" pitchFamily="2" charset="-122"/>
                  <a:ea typeface="华文新魏" panose="02010800040101010101" pitchFamily="2" charset="-122"/>
                </a:rPr>
                <a:t>本体：捕获交通仿真时空领域的词汇，并建立词汇与词汇间的关系。</a:t>
              </a:r>
              <a:endParaRPr lang="zh-CN" altLang="en-US" sz="1600" dirty="0">
                <a:solidFill>
                  <a:schemeClr val="bg1"/>
                </a:solidFill>
                <a:latin typeface="华文新魏" panose="02010800040101010101" pitchFamily="2" charset="-122"/>
                <a:ea typeface="华文新魏" panose="02010800040101010101" pitchFamily="2" charset="-122"/>
              </a:endParaRPr>
            </a:p>
          </p:txBody>
        </p:sp>
      </p:grpSp>
    </p:spTree>
    <p:extLst>
      <p:ext uri="{BB962C8B-B14F-4D97-AF65-F5344CB8AC3E}">
        <p14:creationId xmlns:p14="http://schemas.microsoft.com/office/powerpoint/2010/main" val="241133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300"/>
                                  </p:stCondLst>
                                  <p:childTnLst>
                                    <p:set>
                                      <p:cBhvr>
                                        <p:cTn id="11" dur="1" fill="hold">
                                          <p:stCondLst>
                                            <p:cond delay="0"/>
                                          </p:stCondLst>
                                        </p:cTn>
                                        <p:tgtEl>
                                          <p:spTgt spid="7"/>
                                        </p:tgtEl>
                                        <p:attrNameLst>
                                          <p:attrName>style.visibility</p:attrName>
                                        </p:attrNameLst>
                                      </p:cBhvr>
                                      <p:to>
                                        <p:strVal val="visible"/>
                                      </p:to>
                                    </p:set>
                                  </p:childTnLst>
                                </p:cTn>
                              </p:par>
                            </p:childTnLst>
                          </p:cTn>
                        </p:par>
                        <p:par>
                          <p:cTn id="12" fill="hold">
                            <p:stCondLst>
                              <p:cond delay="800"/>
                            </p:stCondLst>
                            <p:childTnLst>
                              <p:par>
                                <p:cTn id="13" presetID="2" presetClass="entr" presetSubtype="4" fill="hold" grpId="0" nodeType="afterEffect">
                                  <p:stCondLst>
                                    <p:cond delay="6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txBox="1">
            <a:spLocks/>
          </p:cNvSpPr>
          <p:nvPr/>
        </p:nvSpPr>
        <p:spPr bwMode="auto">
          <a:xfrm>
            <a:off x="428625" y="95250"/>
            <a:ext cx="7620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6000" b="1" dirty="0" smtClean="0">
                <a:solidFill>
                  <a:srgbClr val="008000"/>
                </a:solidFill>
                <a:latin typeface="楷体" panose="02010609060101010101" pitchFamily="49" charset="-122"/>
                <a:ea typeface="楷体" panose="02010609060101010101" pitchFamily="49" charset="-122"/>
                <a:cs typeface="Times New Roman" panose="02020603050405020304" pitchFamily="18" charset="0"/>
              </a:rPr>
              <a:t>主要内容</a:t>
            </a:r>
            <a:endParaRPr lang="zh-CN" altLang="en-US" sz="6000" b="1" dirty="0">
              <a:solidFill>
                <a:srgbClr val="008000"/>
              </a:solidFill>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1181018521"/>
              </p:ext>
            </p:extLst>
          </p:nvPr>
        </p:nvGraphicFramePr>
        <p:xfrm>
          <a:off x="1017315" y="1217315"/>
          <a:ext cx="6802710" cy="4364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p:cNvSpPr>
            <a:spLocks noGrp="1"/>
          </p:cNvSpPr>
          <p:nvPr>
            <p:ph type="sldNum" sz="quarter" idx="12"/>
          </p:nvPr>
        </p:nvSpPr>
        <p:spPr/>
        <p:txBody>
          <a:bodyPr/>
          <a:lstStyle/>
          <a:p>
            <a:fld id="{32A8C254-ADF7-43F4-A89A-170987B96009}" type="slidenum">
              <a:rPr lang="zh-CN" altLang="en-US" smtClean="0"/>
              <a:t>14</a:t>
            </a:fld>
            <a:endParaRPr lang="zh-CN" altLang="en-US"/>
          </a:p>
        </p:txBody>
      </p:sp>
    </p:spTree>
    <p:extLst>
      <p:ext uri="{BB962C8B-B14F-4D97-AF65-F5344CB8AC3E}">
        <p14:creationId xmlns:p14="http://schemas.microsoft.com/office/powerpoint/2010/main" val="1144143822"/>
      </p:ext>
    </p:extLst>
  </p:cSld>
  <p:clrMapOvr>
    <a:masterClrMapping/>
  </p:clrMapOvr>
  <mc:AlternateContent xmlns:mc="http://schemas.openxmlformats.org/markup-compatibility/2006" xmlns:p14="http://schemas.microsoft.com/office/powerpoint/2010/main">
    <mc:Choice Requires="p14">
      <p:transition spd="slow" p14:dur="2000" advTm="3270"/>
    </mc:Choice>
    <mc:Fallback xmlns="">
      <p:transition spd="slow" advTm="327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smtClean="0">
                <a:solidFill>
                  <a:schemeClr val="bg1"/>
                </a:solidFill>
              </a:rPr>
              <a:t>研究路线</a:t>
            </a:r>
            <a:endParaRPr lang="zh-CN" altLang="en-US" sz="2400" dirty="0">
              <a:solidFill>
                <a:schemeClr val="bg1"/>
              </a:solidFill>
            </a:endParaRP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15</a:t>
            </a:fld>
            <a:endParaRPr lang="zh-CN" altLang="en-US"/>
          </a:p>
        </p:txBody>
      </p:sp>
      <p:sp>
        <p:nvSpPr>
          <p:cNvPr id="27" name="文本框 26"/>
          <p:cNvSpPr txBox="1"/>
          <p:nvPr/>
        </p:nvSpPr>
        <p:spPr>
          <a:xfrm>
            <a:off x="207902" y="490991"/>
            <a:ext cx="4283545"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基础研究与问题探讨</a:t>
            </a:r>
            <a:endParaRPr lang="zh-CN" altLang="en-US" sz="3200" dirty="0">
              <a:latin typeface="华文新魏" panose="02010800040101010101" pitchFamily="2" charset="-122"/>
              <a:ea typeface="华文新魏" panose="0201080004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650573198"/>
              </p:ext>
            </p:extLst>
          </p:nvPr>
        </p:nvGraphicFramePr>
        <p:xfrm>
          <a:off x="-76200" y="912813"/>
          <a:ext cx="9321800" cy="5337175"/>
        </p:xfrm>
        <a:graphic>
          <a:graphicData uri="http://schemas.openxmlformats.org/presentationml/2006/ole">
            <mc:AlternateContent xmlns:mc="http://schemas.openxmlformats.org/markup-compatibility/2006">
              <mc:Choice xmlns:v="urn:schemas-microsoft-com:vml" Requires="v">
                <p:oleObj spid="_x0000_s1269" name="Visio" r:id="rId4" imgW="11677482" imgH="6686550" progId="Visio.Drawing.15">
                  <p:embed/>
                </p:oleObj>
              </mc:Choice>
              <mc:Fallback>
                <p:oleObj name="Visio" r:id="rId4" imgW="11677482" imgH="6686550" progId="Visio.Drawing.15">
                  <p:embed/>
                  <p:pic>
                    <p:nvPicPr>
                      <p:cNvPr id="0" name=""/>
                      <p:cNvPicPr/>
                      <p:nvPr/>
                    </p:nvPicPr>
                    <p:blipFill>
                      <a:blip r:embed="rId5"/>
                      <a:stretch>
                        <a:fillRect/>
                      </a:stretch>
                    </p:blipFill>
                    <p:spPr>
                      <a:xfrm>
                        <a:off x="-76200" y="912813"/>
                        <a:ext cx="9321800" cy="5337175"/>
                      </a:xfrm>
                      <a:prstGeom prst="rect">
                        <a:avLst/>
                      </a:prstGeom>
                    </p:spPr>
                  </p:pic>
                </p:oleObj>
              </mc:Fallback>
            </mc:AlternateContent>
          </a:graphicData>
        </a:graphic>
      </p:graphicFrame>
    </p:spTree>
    <p:extLst>
      <p:ext uri="{BB962C8B-B14F-4D97-AF65-F5344CB8AC3E}">
        <p14:creationId xmlns:p14="http://schemas.microsoft.com/office/powerpoint/2010/main" val="3084294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a:solidFill>
                  <a:schemeClr val="bg1"/>
                </a:solidFill>
              </a:rPr>
              <a:t>研究路线</a:t>
            </a: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16</a:t>
            </a:fld>
            <a:endParaRPr lang="zh-CN" altLang="en-US"/>
          </a:p>
        </p:txBody>
      </p:sp>
      <p:sp>
        <p:nvSpPr>
          <p:cNvPr id="27" name="文本框 26"/>
          <p:cNvSpPr txBox="1"/>
          <p:nvPr/>
        </p:nvSpPr>
        <p:spPr>
          <a:xfrm>
            <a:off x="207902" y="490991"/>
            <a:ext cx="2231701"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模型构建</a:t>
            </a:r>
            <a:endParaRPr lang="zh-CN" altLang="en-US" sz="3200" dirty="0">
              <a:latin typeface="华文新魏" panose="02010800040101010101" pitchFamily="2" charset="-122"/>
              <a:ea typeface="华文新魏" panose="0201080004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089414085"/>
              </p:ext>
            </p:extLst>
          </p:nvPr>
        </p:nvGraphicFramePr>
        <p:xfrm>
          <a:off x="-76200" y="912813"/>
          <a:ext cx="9321800" cy="5337175"/>
        </p:xfrm>
        <a:graphic>
          <a:graphicData uri="http://schemas.openxmlformats.org/presentationml/2006/ole">
            <mc:AlternateContent xmlns:mc="http://schemas.openxmlformats.org/markup-compatibility/2006">
              <mc:Choice xmlns:v="urn:schemas-microsoft-com:vml" Requires="v">
                <p:oleObj spid="_x0000_s2291" name="Visio" r:id="rId4" imgW="11677482" imgH="6686550" progId="Visio.Drawing.15">
                  <p:embed/>
                </p:oleObj>
              </mc:Choice>
              <mc:Fallback>
                <p:oleObj name="Visio" r:id="rId4" imgW="11677482" imgH="6686550" progId="Visio.Drawing.15">
                  <p:embed/>
                  <p:pic>
                    <p:nvPicPr>
                      <p:cNvPr id="0" name=""/>
                      <p:cNvPicPr/>
                      <p:nvPr/>
                    </p:nvPicPr>
                    <p:blipFill>
                      <a:blip r:embed="rId5"/>
                      <a:stretch>
                        <a:fillRect/>
                      </a:stretch>
                    </p:blipFill>
                    <p:spPr>
                      <a:xfrm>
                        <a:off x="-76200" y="912813"/>
                        <a:ext cx="9321800" cy="5337175"/>
                      </a:xfrm>
                      <a:prstGeom prst="rect">
                        <a:avLst/>
                      </a:prstGeom>
                    </p:spPr>
                  </p:pic>
                </p:oleObj>
              </mc:Fallback>
            </mc:AlternateContent>
          </a:graphicData>
        </a:graphic>
      </p:graphicFrame>
    </p:spTree>
    <p:extLst>
      <p:ext uri="{BB962C8B-B14F-4D97-AF65-F5344CB8AC3E}">
        <p14:creationId xmlns:p14="http://schemas.microsoft.com/office/powerpoint/2010/main" val="550506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a:solidFill>
                  <a:schemeClr val="bg1"/>
                </a:solidFill>
              </a:rPr>
              <a:t>研究路线</a:t>
            </a: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17</a:t>
            </a:fld>
            <a:endParaRPr lang="zh-CN" altLang="en-US"/>
          </a:p>
        </p:txBody>
      </p:sp>
      <p:sp>
        <p:nvSpPr>
          <p:cNvPr id="27" name="文本框 26"/>
          <p:cNvSpPr txBox="1"/>
          <p:nvPr/>
        </p:nvSpPr>
        <p:spPr>
          <a:xfrm>
            <a:off x="207902" y="490991"/>
            <a:ext cx="3052439"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时空路网构建</a:t>
            </a:r>
            <a:endParaRPr lang="zh-CN" altLang="en-US" sz="3200" dirty="0">
              <a:latin typeface="华文新魏" panose="02010800040101010101" pitchFamily="2" charset="-122"/>
              <a:ea typeface="华文新魏" panose="0201080004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510139372"/>
              </p:ext>
            </p:extLst>
          </p:nvPr>
        </p:nvGraphicFramePr>
        <p:xfrm>
          <a:off x="-76200" y="912813"/>
          <a:ext cx="9321800" cy="5337175"/>
        </p:xfrm>
        <a:graphic>
          <a:graphicData uri="http://schemas.openxmlformats.org/presentationml/2006/ole">
            <mc:AlternateContent xmlns:mc="http://schemas.openxmlformats.org/markup-compatibility/2006">
              <mc:Choice xmlns:v="urn:schemas-microsoft-com:vml" Requires="v">
                <p:oleObj spid="_x0000_s3315" name="Visio" r:id="rId4" imgW="11677482" imgH="6686550" progId="Visio.Drawing.15">
                  <p:embed/>
                </p:oleObj>
              </mc:Choice>
              <mc:Fallback>
                <p:oleObj name="Visio" r:id="rId4" imgW="11677482" imgH="6686550" progId="Visio.Drawing.15">
                  <p:embed/>
                  <p:pic>
                    <p:nvPicPr>
                      <p:cNvPr id="0" name=""/>
                      <p:cNvPicPr/>
                      <p:nvPr/>
                    </p:nvPicPr>
                    <p:blipFill>
                      <a:blip r:embed="rId5"/>
                      <a:stretch>
                        <a:fillRect/>
                      </a:stretch>
                    </p:blipFill>
                    <p:spPr>
                      <a:xfrm>
                        <a:off x="-76200" y="912813"/>
                        <a:ext cx="9321800" cy="5337175"/>
                      </a:xfrm>
                      <a:prstGeom prst="rect">
                        <a:avLst/>
                      </a:prstGeom>
                    </p:spPr>
                  </p:pic>
                </p:oleObj>
              </mc:Fallback>
            </mc:AlternateContent>
          </a:graphicData>
        </a:graphic>
      </p:graphicFrame>
    </p:spTree>
    <p:extLst>
      <p:ext uri="{BB962C8B-B14F-4D97-AF65-F5344CB8AC3E}">
        <p14:creationId xmlns:p14="http://schemas.microsoft.com/office/powerpoint/2010/main" val="1339338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a:solidFill>
                  <a:schemeClr val="bg1"/>
                </a:solidFill>
              </a:rPr>
              <a:t>研究路线</a:t>
            </a: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18</a:t>
            </a:fld>
            <a:endParaRPr lang="zh-CN" altLang="en-US"/>
          </a:p>
        </p:txBody>
      </p:sp>
      <p:sp>
        <p:nvSpPr>
          <p:cNvPr id="27" name="文本框 26"/>
          <p:cNvSpPr txBox="1"/>
          <p:nvPr/>
        </p:nvSpPr>
        <p:spPr>
          <a:xfrm>
            <a:off x="207902" y="490991"/>
            <a:ext cx="3462807"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模型应用与分析</a:t>
            </a:r>
            <a:endParaRPr lang="zh-CN" altLang="en-US" sz="3200" dirty="0">
              <a:latin typeface="华文新魏" panose="02010800040101010101" pitchFamily="2" charset="-122"/>
              <a:ea typeface="华文新魏" panose="0201080004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783888120"/>
              </p:ext>
            </p:extLst>
          </p:nvPr>
        </p:nvGraphicFramePr>
        <p:xfrm>
          <a:off x="-76200" y="912813"/>
          <a:ext cx="9321800" cy="5337175"/>
        </p:xfrm>
        <a:graphic>
          <a:graphicData uri="http://schemas.openxmlformats.org/presentationml/2006/ole">
            <mc:AlternateContent xmlns:mc="http://schemas.openxmlformats.org/markup-compatibility/2006">
              <mc:Choice xmlns:v="urn:schemas-microsoft-com:vml" Requires="v">
                <p:oleObj spid="_x0000_s4339" name="Visio" r:id="rId4" imgW="11677482" imgH="6686550" progId="Visio.Drawing.15">
                  <p:embed/>
                </p:oleObj>
              </mc:Choice>
              <mc:Fallback>
                <p:oleObj name="Visio" r:id="rId4" imgW="11677482" imgH="6686550" progId="Visio.Drawing.15">
                  <p:embed/>
                  <p:pic>
                    <p:nvPicPr>
                      <p:cNvPr id="0" name=""/>
                      <p:cNvPicPr/>
                      <p:nvPr/>
                    </p:nvPicPr>
                    <p:blipFill>
                      <a:blip r:embed="rId5"/>
                      <a:stretch>
                        <a:fillRect/>
                      </a:stretch>
                    </p:blipFill>
                    <p:spPr>
                      <a:xfrm>
                        <a:off x="-76200" y="912813"/>
                        <a:ext cx="9321800" cy="5337175"/>
                      </a:xfrm>
                      <a:prstGeom prst="rect">
                        <a:avLst/>
                      </a:prstGeom>
                    </p:spPr>
                  </p:pic>
                </p:oleObj>
              </mc:Fallback>
            </mc:AlternateContent>
          </a:graphicData>
        </a:graphic>
      </p:graphicFrame>
    </p:spTree>
    <p:extLst>
      <p:ext uri="{BB962C8B-B14F-4D97-AF65-F5344CB8AC3E}">
        <p14:creationId xmlns:p14="http://schemas.microsoft.com/office/powerpoint/2010/main" val="1475714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txBox="1">
            <a:spLocks/>
          </p:cNvSpPr>
          <p:nvPr/>
        </p:nvSpPr>
        <p:spPr bwMode="auto">
          <a:xfrm>
            <a:off x="428625" y="95250"/>
            <a:ext cx="7620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6000" b="1" dirty="0" smtClean="0">
                <a:solidFill>
                  <a:srgbClr val="008000"/>
                </a:solidFill>
                <a:latin typeface="楷体" panose="02010609060101010101" pitchFamily="49" charset="-122"/>
                <a:ea typeface="楷体" panose="02010609060101010101" pitchFamily="49" charset="-122"/>
                <a:cs typeface="Times New Roman" panose="02020603050405020304" pitchFamily="18" charset="0"/>
              </a:rPr>
              <a:t>主要内容</a:t>
            </a:r>
            <a:endParaRPr lang="zh-CN" altLang="en-US" sz="6000" b="1" dirty="0">
              <a:solidFill>
                <a:srgbClr val="008000"/>
              </a:solidFill>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599868012"/>
              </p:ext>
            </p:extLst>
          </p:nvPr>
        </p:nvGraphicFramePr>
        <p:xfrm>
          <a:off x="1017315" y="1217315"/>
          <a:ext cx="6802710" cy="4364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p:cNvSpPr>
            <a:spLocks noGrp="1"/>
          </p:cNvSpPr>
          <p:nvPr>
            <p:ph type="sldNum" sz="quarter" idx="12"/>
          </p:nvPr>
        </p:nvSpPr>
        <p:spPr/>
        <p:txBody>
          <a:bodyPr/>
          <a:lstStyle/>
          <a:p>
            <a:fld id="{32A8C254-ADF7-43F4-A89A-170987B96009}" type="slidenum">
              <a:rPr lang="zh-CN" altLang="en-US" smtClean="0"/>
              <a:t>19</a:t>
            </a:fld>
            <a:endParaRPr lang="zh-CN" altLang="en-US"/>
          </a:p>
        </p:txBody>
      </p:sp>
    </p:spTree>
    <p:extLst>
      <p:ext uri="{BB962C8B-B14F-4D97-AF65-F5344CB8AC3E}">
        <p14:creationId xmlns:p14="http://schemas.microsoft.com/office/powerpoint/2010/main" val="2144103486"/>
      </p:ext>
    </p:extLst>
  </p:cSld>
  <p:clrMapOvr>
    <a:masterClrMapping/>
  </p:clrMapOvr>
  <mc:AlternateContent xmlns:mc="http://schemas.openxmlformats.org/markup-compatibility/2006" xmlns:p14="http://schemas.microsoft.com/office/powerpoint/2010/main">
    <mc:Choice Requires="p14">
      <p:transition spd="slow" p14:dur="2000" advTm="3270"/>
    </mc:Choice>
    <mc:Fallback xmlns="">
      <p:transition spd="slow" advTm="327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txBox="1">
            <a:spLocks/>
          </p:cNvSpPr>
          <p:nvPr/>
        </p:nvSpPr>
        <p:spPr bwMode="auto">
          <a:xfrm>
            <a:off x="428625" y="95250"/>
            <a:ext cx="7620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6000" b="1" dirty="0" smtClean="0">
                <a:solidFill>
                  <a:srgbClr val="008000"/>
                </a:solidFill>
                <a:latin typeface="楷体" panose="02010609060101010101" pitchFamily="49" charset="-122"/>
                <a:ea typeface="楷体" panose="02010609060101010101" pitchFamily="49" charset="-122"/>
                <a:cs typeface="Times New Roman" panose="02020603050405020304" pitchFamily="18" charset="0"/>
              </a:rPr>
              <a:t>主要内容</a:t>
            </a:r>
            <a:endParaRPr lang="zh-CN" altLang="en-US" sz="6000" b="1" dirty="0">
              <a:solidFill>
                <a:srgbClr val="008000"/>
              </a:solidFill>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4165288502"/>
              </p:ext>
            </p:extLst>
          </p:nvPr>
        </p:nvGraphicFramePr>
        <p:xfrm>
          <a:off x="1017315" y="1217315"/>
          <a:ext cx="6802710" cy="4364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p:cNvSpPr>
            <a:spLocks noGrp="1"/>
          </p:cNvSpPr>
          <p:nvPr>
            <p:ph type="sldNum" sz="quarter" idx="12"/>
          </p:nvPr>
        </p:nvSpPr>
        <p:spPr/>
        <p:txBody>
          <a:bodyPr/>
          <a:lstStyle/>
          <a:p>
            <a:fld id="{32A8C254-ADF7-43F4-A89A-170987B96009}" type="slidenum">
              <a:rPr lang="zh-CN" altLang="en-US" smtClean="0"/>
              <a:t>2</a:t>
            </a:fld>
            <a:endParaRPr lang="zh-CN" altLang="en-US"/>
          </a:p>
        </p:txBody>
      </p:sp>
    </p:spTree>
    <p:extLst>
      <p:ext uri="{BB962C8B-B14F-4D97-AF65-F5344CB8AC3E}">
        <p14:creationId xmlns:p14="http://schemas.microsoft.com/office/powerpoint/2010/main" val="3011637196"/>
      </p:ext>
    </p:extLst>
  </p:cSld>
  <p:clrMapOvr>
    <a:masterClrMapping/>
  </p:clrMapOvr>
  <mc:AlternateContent xmlns:mc="http://schemas.openxmlformats.org/markup-compatibility/2006" xmlns:p14="http://schemas.microsoft.com/office/powerpoint/2010/main">
    <mc:Choice Requires="p14">
      <p:transition spd="slow" p14:dur="2000" advTm="3270"/>
    </mc:Choice>
    <mc:Fallback xmlns="">
      <p:transition spd="slow" advTm="327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smtClean="0">
                <a:solidFill>
                  <a:schemeClr val="bg1"/>
                </a:solidFill>
              </a:rPr>
              <a:t>研究基础</a:t>
            </a:r>
            <a:endParaRPr lang="zh-CN" altLang="en-US" sz="2400" dirty="0">
              <a:solidFill>
                <a:schemeClr val="bg1"/>
              </a:solidFill>
            </a:endParaRP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20</a:t>
            </a:fld>
            <a:endParaRPr lang="zh-CN" altLang="en-US"/>
          </a:p>
        </p:txBody>
      </p:sp>
      <p:sp>
        <p:nvSpPr>
          <p:cNvPr id="27" name="文本框 26"/>
          <p:cNvSpPr txBox="1"/>
          <p:nvPr/>
        </p:nvSpPr>
        <p:spPr>
          <a:xfrm>
            <a:off x="207902" y="490991"/>
            <a:ext cx="3873176"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路网数据模型完善</a:t>
            </a:r>
            <a:endParaRPr lang="zh-CN" altLang="en-US" sz="3200" dirty="0">
              <a:latin typeface="华文新魏" panose="02010800040101010101" pitchFamily="2" charset="-122"/>
              <a:ea typeface="华文新魏" panose="02010800040101010101" pitchFamily="2" charset="-122"/>
            </a:endParaRPr>
          </a:p>
        </p:txBody>
      </p:sp>
      <p:sp>
        <p:nvSpPr>
          <p:cNvPr id="20" name="文本框 19"/>
          <p:cNvSpPr txBox="1"/>
          <p:nvPr/>
        </p:nvSpPr>
        <p:spPr>
          <a:xfrm>
            <a:off x="207902" y="3941951"/>
            <a:ext cx="2231701"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路网编辑</a:t>
            </a:r>
            <a:endParaRPr lang="zh-CN" altLang="en-US" sz="3200" dirty="0">
              <a:latin typeface="华文新魏" panose="02010800040101010101" pitchFamily="2" charset="-122"/>
              <a:ea typeface="华文新魏" panose="02010800040101010101" pitchFamily="2" charset="-122"/>
            </a:endParaRPr>
          </a:p>
        </p:txBody>
      </p:sp>
      <p:sp>
        <p:nvSpPr>
          <p:cNvPr id="5" name="圆角矩形 4"/>
          <p:cNvSpPr/>
          <p:nvPr/>
        </p:nvSpPr>
        <p:spPr>
          <a:xfrm>
            <a:off x="1448443" y="1329214"/>
            <a:ext cx="2533353" cy="1662474"/>
          </a:xfrm>
          <a:prstGeom prst="roundRect">
            <a:avLst/>
          </a:prstGeom>
          <a:solidFill>
            <a:srgbClr val="00FF99"/>
          </a:solidFill>
          <a:ln>
            <a:noFill/>
          </a:ln>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华文新魏" panose="02010800040101010101" pitchFamily="2" charset="-122"/>
                <a:ea typeface="华文新魏" panose="02010800040101010101" pitchFamily="2" charset="-122"/>
              </a:rPr>
              <a:t>车道级基础路网数据模型</a:t>
            </a:r>
            <a:endParaRPr lang="en-US" altLang="zh-CN" sz="2400" dirty="0">
              <a:solidFill>
                <a:schemeClr val="tx1"/>
              </a:solidFill>
              <a:latin typeface="华文新魏" panose="02010800040101010101" pitchFamily="2" charset="-122"/>
              <a:ea typeface="华文新魏" panose="02010800040101010101" pitchFamily="2" charset="-122"/>
            </a:endParaRPr>
          </a:p>
          <a:p>
            <a:pPr algn="ctr"/>
            <a:r>
              <a:rPr lang="en-US" altLang="zh-CN" sz="2400" dirty="0">
                <a:solidFill>
                  <a:schemeClr val="tx1"/>
                </a:solidFill>
                <a:latin typeface="华文新魏" panose="02010800040101010101" pitchFamily="2" charset="-122"/>
                <a:ea typeface="华文新魏" panose="02010800040101010101" pitchFamily="2" charset="-122"/>
              </a:rPr>
              <a:t>(</a:t>
            </a:r>
            <a:r>
              <a:rPr lang="zh-CN" altLang="en-US" sz="2400" dirty="0">
                <a:solidFill>
                  <a:schemeClr val="tx1"/>
                </a:solidFill>
                <a:latin typeface="华文新魏" panose="02010800040101010101" pitchFamily="2" charset="-122"/>
                <a:ea typeface="华文新魏" panose="02010800040101010101" pitchFamily="2" charset="-122"/>
              </a:rPr>
              <a:t>饶明雷</a:t>
            </a:r>
            <a:r>
              <a:rPr lang="en-US" altLang="zh-CN" sz="2400" dirty="0">
                <a:solidFill>
                  <a:schemeClr val="tx1"/>
                </a:solidFill>
                <a:latin typeface="华文新魏" panose="02010800040101010101" pitchFamily="2" charset="-122"/>
                <a:ea typeface="华文新魏" panose="02010800040101010101" pitchFamily="2" charset="-122"/>
              </a:rPr>
              <a:t>)</a:t>
            </a:r>
            <a:endParaRPr lang="zh-CN" altLang="en-US" sz="2400" dirty="0">
              <a:solidFill>
                <a:schemeClr val="tx1"/>
              </a:solidFill>
              <a:latin typeface="华文新魏" panose="02010800040101010101" pitchFamily="2" charset="-122"/>
              <a:ea typeface="华文新魏" panose="02010800040101010101" pitchFamily="2" charset="-122"/>
            </a:endParaRPr>
          </a:p>
        </p:txBody>
      </p:sp>
      <p:sp>
        <p:nvSpPr>
          <p:cNvPr id="24" name="圆角矩形 23"/>
          <p:cNvSpPr/>
          <p:nvPr/>
        </p:nvSpPr>
        <p:spPr>
          <a:xfrm>
            <a:off x="5067250" y="1363450"/>
            <a:ext cx="2530582" cy="1078812"/>
          </a:xfrm>
          <a:prstGeom prst="roundRect">
            <a:avLst/>
          </a:prstGeom>
          <a:solidFill>
            <a:srgbClr val="FF33CC"/>
          </a:solidFill>
          <a:ln w="38100">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华文新魏" panose="02010800040101010101" pitchFamily="2" charset="-122"/>
                <a:ea typeface="华文新魏" panose="02010800040101010101" pitchFamily="2" charset="-122"/>
              </a:rPr>
              <a:t>标志标线数据模型</a:t>
            </a:r>
            <a:endParaRPr lang="zh-CN" altLang="en-US" sz="2400" dirty="0">
              <a:solidFill>
                <a:schemeClr val="bg1"/>
              </a:solidFill>
              <a:latin typeface="华文新魏" panose="02010800040101010101" pitchFamily="2" charset="-122"/>
              <a:ea typeface="华文新魏" panose="02010800040101010101" pitchFamily="2" charset="-122"/>
            </a:endParaRPr>
          </a:p>
        </p:txBody>
      </p:sp>
      <p:sp>
        <p:nvSpPr>
          <p:cNvPr id="25" name="圆角矩形 24"/>
          <p:cNvSpPr/>
          <p:nvPr/>
        </p:nvSpPr>
        <p:spPr>
          <a:xfrm>
            <a:off x="5067250" y="2642806"/>
            <a:ext cx="2530583" cy="1023107"/>
          </a:xfrm>
          <a:prstGeom prst="roundRect">
            <a:avLst/>
          </a:prstGeom>
          <a:solidFill>
            <a:srgbClr val="FF33CC"/>
          </a:solidFill>
          <a:ln w="38100">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华文新魏" panose="02010800040101010101" pitchFamily="2" charset="-122"/>
                <a:ea typeface="华文新魏" panose="02010800040101010101" pitchFamily="2" charset="-122"/>
              </a:rPr>
              <a:t>道路物理几何数据模型</a:t>
            </a:r>
            <a:endParaRPr lang="zh-CN" altLang="en-US" sz="2400" dirty="0">
              <a:solidFill>
                <a:schemeClr val="bg1"/>
              </a:solidFill>
              <a:latin typeface="华文新魏" panose="02010800040101010101" pitchFamily="2" charset="-122"/>
              <a:ea typeface="华文新魏" panose="02010800040101010101" pitchFamily="2" charset="-122"/>
            </a:endParaRPr>
          </a:p>
        </p:txBody>
      </p:sp>
      <p:sp>
        <p:nvSpPr>
          <p:cNvPr id="26" name="圆角矩形 25"/>
          <p:cNvSpPr/>
          <p:nvPr/>
        </p:nvSpPr>
        <p:spPr>
          <a:xfrm>
            <a:off x="915215" y="783378"/>
            <a:ext cx="7522203" cy="3231669"/>
          </a:xfrm>
          <a:prstGeom prst="roundRect">
            <a:avLst/>
          </a:prstGeom>
          <a:noFill/>
          <a:ln w="38100">
            <a:solidFill>
              <a:srgbClr val="00B0F0"/>
            </a:solidFill>
          </a:ln>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zh-CN" altLang="en-US" sz="2400" dirty="0" smtClean="0">
                <a:solidFill>
                  <a:schemeClr val="tx1"/>
                </a:solidFill>
                <a:latin typeface="华文新魏" panose="02010800040101010101" pitchFamily="2" charset="-122"/>
                <a:ea typeface="华文新魏" panose="02010800040101010101" pitchFamily="2" charset="-122"/>
              </a:rPr>
              <a:t>路网数据模型</a:t>
            </a:r>
            <a:endParaRPr lang="zh-CN" altLang="en-US" sz="2400" dirty="0">
              <a:solidFill>
                <a:schemeClr val="tx1"/>
              </a:solidFill>
              <a:latin typeface="华文新魏" panose="02010800040101010101" pitchFamily="2" charset="-122"/>
              <a:ea typeface="华文新魏" panose="02010800040101010101" pitchFamily="2" charset="-122"/>
            </a:endParaRPr>
          </a:p>
        </p:txBody>
      </p:sp>
      <p:sp>
        <p:nvSpPr>
          <p:cNvPr id="18" name="圆角矩形 17"/>
          <p:cNvSpPr/>
          <p:nvPr/>
        </p:nvSpPr>
        <p:spPr>
          <a:xfrm>
            <a:off x="5148136" y="4886464"/>
            <a:ext cx="2258503" cy="988011"/>
          </a:xfrm>
          <a:prstGeom prst="roundRect">
            <a:avLst/>
          </a:prstGeom>
          <a:solidFill>
            <a:srgbClr val="FF33CC"/>
          </a:solidFill>
          <a:ln w="38100">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华文新魏" panose="02010800040101010101" pitchFamily="2" charset="-122"/>
                <a:ea typeface="华文新魏" panose="02010800040101010101" pitchFamily="2" charset="-122"/>
              </a:rPr>
              <a:t>仿真路网编辑</a:t>
            </a:r>
            <a:r>
              <a:rPr lang="en-US" altLang="zh-CN" sz="2400" dirty="0" err="1" smtClean="0">
                <a:solidFill>
                  <a:schemeClr val="bg1"/>
                </a:solidFill>
                <a:latin typeface="华文新魏" panose="02010800040101010101" pitchFamily="2" charset="-122"/>
                <a:ea typeface="华文新魏" panose="02010800040101010101" pitchFamily="2" charset="-122"/>
              </a:rPr>
              <a:t>OpenData</a:t>
            </a:r>
            <a:endParaRPr lang="zh-CN" altLang="en-US" sz="2400" dirty="0">
              <a:solidFill>
                <a:schemeClr val="bg1"/>
              </a:solidFill>
              <a:latin typeface="华文新魏" panose="02010800040101010101" pitchFamily="2" charset="-122"/>
              <a:ea typeface="华文新魏" panose="02010800040101010101" pitchFamily="2" charset="-122"/>
            </a:endParaRPr>
          </a:p>
        </p:txBody>
      </p:sp>
      <p:sp>
        <p:nvSpPr>
          <p:cNvPr id="19" name="圆角矩形 18"/>
          <p:cNvSpPr/>
          <p:nvPr/>
        </p:nvSpPr>
        <p:spPr>
          <a:xfrm>
            <a:off x="810898" y="4301690"/>
            <a:ext cx="7522203" cy="2102171"/>
          </a:xfrm>
          <a:prstGeom prst="roundRect">
            <a:avLst/>
          </a:prstGeom>
          <a:noFill/>
          <a:ln w="38100">
            <a:solidFill>
              <a:srgbClr val="FF33CC"/>
            </a:solidFill>
          </a:ln>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zh-CN" altLang="en-US" sz="2400" dirty="0" smtClean="0">
                <a:solidFill>
                  <a:schemeClr val="tx1"/>
                </a:solidFill>
                <a:latin typeface="华文新魏" panose="02010800040101010101" pitchFamily="2" charset="-122"/>
                <a:ea typeface="华文新魏" panose="02010800040101010101" pitchFamily="2" charset="-122"/>
              </a:rPr>
              <a:t>路网编辑</a:t>
            </a:r>
            <a:endParaRPr lang="zh-CN" altLang="en-US" sz="2400" dirty="0">
              <a:solidFill>
                <a:schemeClr val="tx1"/>
              </a:solidFill>
              <a:latin typeface="华文新魏" panose="02010800040101010101" pitchFamily="2" charset="-122"/>
              <a:ea typeface="华文新魏" panose="02010800040101010101" pitchFamily="2" charset="-122"/>
            </a:endParaRPr>
          </a:p>
        </p:txBody>
      </p:sp>
      <p:sp>
        <p:nvSpPr>
          <p:cNvPr id="21" name="圆角矩形 20"/>
          <p:cNvSpPr/>
          <p:nvPr/>
        </p:nvSpPr>
        <p:spPr>
          <a:xfrm>
            <a:off x="2352502" y="4886464"/>
            <a:ext cx="2385753" cy="988011"/>
          </a:xfrm>
          <a:prstGeom prst="roundRect">
            <a:avLst/>
          </a:prstGeom>
          <a:solidFill>
            <a:srgbClr val="FF33CC"/>
          </a:solidFill>
          <a:ln w="38100">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华文新魏" panose="02010800040101010101" pitchFamily="2" charset="-122"/>
                <a:ea typeface="华文新魏" panose="02010800040101010101" pitchFamily="2" charset="-122"/>
              </a:rPr>
              <a:t>基于规则的标志标线编辑</a:t>
            </a:r>
            <a:endParaRPr lang="zh-CN" altLang="en-US" sz="24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221184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1344960" y="3057362"/>
            <a:ext cx="1539240" cy="924316"/>
          </a:xfrm>
          <a:prstGeom prst="roundRect">
            <a:avLst/>
          </a:prstGeom>
          <a:solidFill>
            <a:srgbClr val="00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lt1"/>
              </a:solidFill>
            </a:endParaRPr>
          </a:p>
        </p:txBody>
      </p:sp>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smtClean="0">
                <a:solidFill>
                  <a:schemeClr val="bg1"/>
                </a:solidFill>
              </a:rPr>
              <a:t>研究基础</a:t>
            </a:r>
            <a:endParaRPr lang="zh-CN" altLang="en-US" sz="2400" dirty="0">
              <a:solidFill>
                <a:schemeClr val="bg1"/>
              </a:solidFill>
            </a:endParaRP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21</a:t>
            </a:fld>
            <a:endParaRPr lang="zh-CN" altLang="en-US"/>
          </a:p>
        </p:txBody>
      </p:sp>
      <p:sp>
        <p:nvSpPr>
          <p:cNvPr id="53" name="圆角矩形 52"/>
          <p:cNvSpPr/>
          <p:nvPr/>
        </p:nvSpPr>
        <p:spPr>
          <a:xfrm>
            <a:off x="3139751" y="2601311"/>
            <a:ext cx="1539240" cy="138036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lt1"/>
              </a:solidFill>
            </a:endParaRPr>
          </a:p>
        </p:txBody>
      </p:sp>
      <p:sp>
        <p:nvSpPr>
          <p:cNvPr id="54" name="文本框 53"/>
          <p:cNvSpPr txBox="1"/>
          <p:nvPr/>
        </p:nvSpPr>
        <p:spPr>
          <a:xfrm>
            <a:off x="1335786" y="3071560"/>
            <a:ext cx="1539240" cy="830997"/>
          </a:xfrm>
          <a:prstGeom prst="rect">
            <a:avLst/>
          </a:prstGeom>
          <a:noFill/>
        </p:spPr>
        <p:txBody>
          <a:bodyPr wrap="square" rtlCol="0">
            <a:spAutoFit/>
          </a:bodyPr>
          <a:lstStyle/>
          <a:p>
            <a:pPr algn="ctr"/>
            <a:r>
              <a:rPr lang="zh-CN" altLang="en-US" sz="2400" dirty="0" smtClean="0">
                <a:latin typeface="华文新魏" panose="02010800040101010101" pitchFamily="2" charset="-122"/>
                <a:ea typeface="华文新魏" panose="02010800040101010101" pitchFamily="2" charset="-122"/>
              </a:rPr>
              <a:t>车道级路网数据</a:t>
            </a:r>
            <a:endParaRPr lang="zh-CN" altLang="en-US" sz="2400" dirty="0">
              <a:latin typeface="华文新魏" panose="02010800040101010101" pitchFamily="2" charset="-122"/>
              <a:ea typeface="华文新魏" panose="02010800040101010101" pitchFamily="2" charset="-122"/>
            </a:endParaRPr>
          </a:p>
        </p:txBody>
      </p:sp>
      <p:sp>
        <p:nvSpPr>
          <p:cNvPr id="51" name="AutoShape 2"/>
          <p:cNvSpPr>
            <a:spLocks noChangeArrowheads="1"/>
          </p:cNvSpPr>
          <p:nvPr/>
        </p:nvSpPr>
        <p:spPr bwMode="gray">
          <a:xfrm>
            <a:off x="6723957" y="1815047"/>
            <a:ext cx="1541493" cy="2166631"/>
          </a:xfrm>
          <a:prstGeom prst="roundRect">
            <a:avLst>
              <a:gd name="adj" fmla="val 12574"/>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57" name="文本框 56"/>
          <p:cNvSpPr txBox="1"/>
          <p:nvPr/>
        </p:nvSpPr>
        <p:spPr>
          <a:xfrm>
            <a:off x="6723957" y="2554944"/>
            <a:ext cx="1539239" cy="830997"/>
          </a:xfrm>
          <a:prstGeom prst="rect">
            <a:avLst/>
          </a:prstGeom>
          <a:noFill/>
        </p:spPr>
        <p:txBody>
          <a:bodyPr wrap="square" rtlCol="0">
            <a:spAutoFit/>
          </a:bodyPr>
          <a:lstStyle/>
          <a:p>
            <a:pPr algn="ctr"/>
            <a:r>
              <a:rPr lang="zh-CN" altLang="en-US" sz="2400" dirty="0" smtClean="0">
                <a:latin typeface="华文新魏" panose="02010800040101010101" pitchFamily="2" charset="-122"/>
                <a:ea typeface="华文新魏" panose="02010800040101010101" pitchFamily="2" charset="-122"/>
              </a:rPr>
              <a:t>广州市浮动车数据</a:t>
            </a:r>
            <a:endParaRPr lang="zh-CN" altLang="en-US" sz="2400" dirty="0">
              <a:latin typeface="华文新魏" panose="02010800040101010101" pitchFamily="2" charset="-122"/>
              <a:ea typeface="华文新魏" panose="02010800040101010101" pitchFamily="2" charset="-122"/>
            </a:endParaRPr>
          </a:p>
        </p:txBody>
      </p:sp>
      <p:sp>
        <p:nvSpPr>
          <p:cNvPr id="56" name="AutoShape 6"/>
          <p:cNvSpPr>
            <a:spLocks noChangeArrowheads="1"/>
          </p:cNvSpPr>
          <p:nvPr/>
        </p:nvSpPr>
        <p:spPr bwMode="gray">
          <a:xfrm>
            <a:off x="4934542" y="2308425"/>
            <a:ext cx="1539239" cy="1673253"/>
          </a:xfrm>
          <a:prstGeom prst="roundRect">
            <a:avLst>
              <a:gd name="adj" fmla="val 12574"/>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66" name="文本框 65"/>
          <p:cNvSpPr txBox="1"/>
          <p:nvPr/>
        </p:nvSpPr>
        <p:spPr>
          <a:xfrm>
            <a:off x="4929167" y="2729552"/>
            <a:ext cx="1539239" cy="461665"/>
          </a:xfrm>
          <a:prstGeom prst="rect">
            <a:avLst/>
          </a:prstGeom>
          <a:noFill/>
        </p:spPr>
        <p:txBody>
          <a:bodyPr wrap="square" rtlCol="0">
            <a:spAutoFit/>
          </a:bodyPr>
          <a:lstStyle/>
          <a:p>
            <a:pPr algn="ctr"/>
            <a:endParaRPr lang="zh-CN" altLang="en-US" sz="2400" dirty="0">
              <a:solidFill>
                <a:schemeClr val="bg1"/>
              </a:solidFill>
              <a:latin typeface="华文新魏" panose="02010800040101010101" pitchFamily="2" charset="-122"/>
              <a:ea typeface="华文新魏" panose="02010800040101010101" pitchFamily="2" charset="-122"/>
            </a:endParaRPr>
          </a:p>
        </p:txBody>
      </p:sp>
      <p:sp>
        <p:nvSpPr>
          <p:cNvPr id="70" name="文本框 69"/>
          <p:cNvSpPr txBox="1"/>
          <p:nvPr/>
        </p:nvSpPr>
        <p:spPr>
          <a:xfrm>
            <a:off x="377318" y="797699"/>
            <a:ext cx="2231701"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数据支持</a:t>
            </a:r>
            <a:endParaRPr lang="zh-CN" altLang="en-US" sz="3200" dirty="0">
              <a:latin typeface="华文新魏" panose="02010800040101010101" pitchFamily="2" charset="-122"/>
              <a:ea typeface="华文新魏" panose="02010800040101010101" pitchFamily="2" charset="-122"/>
            </a:endParaRPr>
          </a:p>
        </p:txBody>
      </p:sp>
      <p:sp>
        <p:nvSpPr>
          <p:cNvPr id="74" name="文本框 73"/>
          <p:cNvSpPr txBox="1"/>
          <p:nvPr/>
        </p:nvSpPr>
        <p:spPr>
          <a:xfrm>
            <a:off x="4939917" y="2718936"/>
            <a:ext cx="1539239" cy="830997"/>
          </a:xfrm>
          <a:prstGeom prst="rect">
            <a:avLst/>
          </a:prstGeom>
          <a:noFill/>
        </p:spPr>
        <p:txBody>
          <a:bodyPr wrap="square" rtlCol="0">
            <a:spAutoFit/>
          </a:bodyPr>
          <a:lstStyle/>
          <a:p>
            <a:pPr algn="ctr"/>
            <a:r>
              <a:rPr lang="zh-CN" altLang="en-US" sz="2400" dirty="0" smtClean="0">
                <a:latin typeface="华文新魏" panose="02010800040101010101" pitchFamily="2" charset="-122"/>
                <a:ea typeface="华文新魏" panose="02010800040101010101" pitchFamily="2" charset="-122"/>
              </a:rPr>
              <a:t>仿真路网数据</a:t>
            </a:r>
            <a:endParaRPr lang="zh-CN" altLang="en-US" sz="2400" dirty="0">
              <a:latin typeface="华文新魏" panose="02010800040101010101" pitchFamily="2" charset="-122"/>
              <a:ea typeface="华文新魏" panose="02010800040101010101" pitchFamily="2" charset="-122"/>
            </a:endParaRPr>
          </a:p>
        </p:txBody>
      </p:sp>
      <p:sp>
        <p:nvSpPr>
          <p:cNvPr id="24" name="文本框 23"/>
          <p:cNvSpPr txBox="1"/>
          <p:nvPr/>
        </p:nvSpPr>
        <p:spPr>
          <a:xfrm>
            <a:off x="3119827" y="2875996"/>
            <a:ext cx="1539240" cy="830997"/>
          </a:xfrm>
          <a:prstGeom prst="rect">
            <a:avLst/>
          </a:prstGeom>
          <a:noFill/>
        </p:spPr>
        <p:txBody>
          <a:bodyPr wrap="square" rtlCol="0">
            <a:spAutoFit/>
          </a:bodyPr>
          <a:lstStyle/>
          <a:p>
            <a:pPr algn="ctr"/>
            <a:r>
              <a:rPr lang="zh-CN" altLang="en-US" sz="2400" dirty="0" smtClean="0">
                <a:latin typeface="华文新魏" panose="02010800040101010101" pitchFamily="2" charset="-122"/>
                <a:ea typeface="华文新魏" panose="02010800040101010101" pitchFamily="2" charset="-122"/>
              </a:rPr>
              <a:t>大学城新命名方案</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250528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smtClean="0">
                <a:solidFill>
                  <a:schemeClr val="bg1"/>
                </a:solidFill>
              </a:rPr>
              <a:t>参考文献</a:t>
            </a:r>
            <a:endParaRPr lang="zh-CN" altLang="en-US" sz="2400" dirty="0">
              <a:solidFill>
                <a:schemeClr val="bg1"/>
              </a:solidFill>
            </a:endParaRP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22</a:t>
            </a:fld>
            <a:endParaRPr lang="zh-CN" altLang="en-US"/>
          </a:p>
        </p:txBody>
      </p:sp>
      <p:sp>
        <p:nvSpPr>
          <p:cNvPr id="4" name="矩形 3"/>
          <p:cNvSpPr/>
          <p:nvPr/>
        </p:nvSpPr>
        <p:spPr>
          <a:xfrm>
            <a:off x="206189" y="974258"/>
            <a:ext cx="8937811" cy="5355312"/>
          </a:xfrm>
          <a:prstGeom prst="rect">
            <a:avLst/>
          </a:prstGeom>
        </p:spPr>
        <p:txBody>
          <a:bodyPr wrap="square">
            <a:spAutoFit/>
          </a:bodyPr>
          <a:lstStyle/>
          <a:p>
            <a:pPr marL="342900" lvl="0" indent="-342900">
              <a:buFont typeface="+mj-lt"/>
              <a:buAutoNum type="arabicPeriod"/>
            </a:pPr>
            <a:r>
              <a:rPr lang="en-US" altLang="zh-CN" dirty="0" err="1">
                <a:latin typeface="Times New Roman" panose="02020603050405020304" pitchFamily="18" charset="0"/>
                <a:cs typeface="Times New Roman" panose="02020603050405020304" pitchFamily="18" charset="0"/>
              </a:rPr>
              <a:t>Sheffi</a:t>
            </a:r>
            <a:r>
              <a:rPr lang="en-US" altLang="zh-CN" dirty="0">
                <a:latin typeface="Times New Roman" panose="02020603050405020304" pitchFamily="18" charset="0"/>
                <a:cs typeface="Times New Roman" panose="02020603050405020304" pitchFamily="18" charset="0"/>
              </a:rPr>
              <a:t>, Y, 1985, Urban Transportation Networks: Equilibrium Analysis with Mathematical Programming Methods. Englewood Cliffs, Prentice Hall: 10-18.</a:t>
            </a:r>
            <a:endParaRPr lang="zh-CN" altLang="zh-CN"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altLang="zh-CN" dirty="0">
                <a:latin typeface="Times New Roman" panose="02020603050405020304" pitchFamily="18" charset="0"/>
                <a:cs typeface="Times New Roman" panose="02020603050405020304" pitchFamily="18" charset="0"/>
              </a:rPr>
              <a:t>Xiang L, </a:t>
            </a:r>
            <a:r>
              <a:rPr lang="en-US" altLang="zh-CN" dirty="0" err="1">
                <a:latin typeface="Times New Roman" panose="02020603050405020304" pitchFamily="18" charset="0"/>
                <a:cs typeface="Times New Roman" panose="02020603050405020304" pitchFamily="18" charset="0"/>
              </a:rPr>
              <a:t>Hui</a:t>
            </a:r>
            <a:r>
              <a:rPr lang="en-US" altLang="zh-CN" dirty="0">
                <a:latin typeface="Times New Roman" panose="02020603050405020304" pitchFamily="18" charset="0"/>
                <a:cs typeface="Times New Roman" panose="02020603050405020304" pitchFamily="18" charset="0"/>
              </a:rPr>
              <a:t> L. A trajectory-oriented carriageway-based road network data model, part 1: Background [J]. Geo-spatial Information Science, 2006, 9(1): 65-70.</a:t>
            </a:r>
            <a:endParaRPr lang="zh-CN" altLang="zh-CN"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altLang="zh-CN" dirty="0">
                <a:latin typeface="Times New Roman" panose="02020603050405020304" pitchFamily="18" charset="0"/>
                <a:cs typeface="Times New Roman" panose="02020603050405020304" pitchFamily="18" charset="0"/>
              </a:rPr>
              <a:t>Geographic Data Files (GDF 4.0)</a:t>
            </a:r>
            <a:endParaRPr lang="zh-CN" altLang="zh-CN"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altLang="zh-CN" dirty="0" err="1">
                <a:latin typeface="Times New Roman" panose="02020603050405020304" pitchFamily="18" charset="0"/>
                <a:cs typeface="Times New Roman" panose="02020603050405020304" pitchFamily="18" charset="0"/>
              </a:rPr>
              <a:t>Fohl</a:t>
            </a:r>
            <a:r>
              <a:rPr lang="en-US" altLang="zh-CN" dirty="0">
                <a:latin typeface="Times New Roman" panose="02020603050405020304" pitchFamily="18" charset="0"/>
                <a:cs typeface="Times New Roman" panose="02020603050405020304" pitchFamily="18" charset="0"/>
              </a:rPr>
              <a:t> P, Curtin K M, </a:t>
            </a:r>
            <a:r>
              <a:rPr lang="en-US" altLang="zh-CN" dirty="0" err="1">
                <a:latin typeface="Times New Roman" panose="02020603050405020304" pitchFamily="18" charset="0"/>
                <a:cs typeface="Times New Roman" panose="02020603050405020304" pitchFamily="18" charset="0"/>
              </a:rPr>
              <a:t>Goodchild</a:t>
            </a:r>
            <a:r>
              <a:rPr lang="en-US" altLang="zh-CN" dirty="0">
                <a:latin typeface="Times New Roman" panose="02020603050405020304" pitchFamily="18" charset="0"/>
                <a:cs typeface="Times New Roman" panose="02020603050405020304" pitchFamily="18" charset="0"/>
              </a:rPr>
              <a:t> M F, et al. A non-planar, lane-based navigable data model for ITS[C]//Proceedings, Seventh International Symposium on Spatial Data Handling, Delft, August. 1996: 12-16.</a:t>
            </a:r>
            <a:endParaRPr lang="zh-CN" altLang="zh-CN"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altLang="zh-CN" dirty="0">
                <a:latin typeface="Times New Roman" panose="02020603050405020304" pitchFamily="18" charset="0"/>
                <a:cs typeface="Times New Roman" panose="02020603050405020304" pitchFamily="18" charset="0"/>
              </a:rPr>
              <a:t>Zhu Q, Li Y. Hierarchical lane</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oriented 3D road</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network model [J]. International Journal of Geographical Information Science, 2008, 22(5): 479-505.</a:t>
            </a:r>
            <a:endParaRPr lang="zh-CN" altLang="zh-CN"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altLang="zh-CN" dirty="0" err="1">
                <a:latin typeface="Times New Roman" panose="02020603050405020304" pitchFamily="18" charset="0"/>
                <a:cs typeface="Times New Roman" panose="02020603050405020304" pitchFamily="18" charset="0"/>
              </a:rPr>
              <a:t>Hägerstraand</a:t>
            </a:r>
            <a:r>
              <a:rPr lang="en-US" altLang="zh-CN" dirty="0">
                <a:latin typeface="Times New Roman" panose="02020603050405020304" pitchFamily="18" charset="0"/>
                <a:cs typeface="Times New Roman" panose="02020603050405020304" pitchFamily="18" charset="0"/>
              </a:rPr>
              <a:t> T. What about people in regional science? [J]. Papers in regional science, 1970, 24(1): 7-24.</a:t>
            </a:r>
            <a:endParaRPr lang="zh-CN" altLang="zh-CN"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altLang="zh-CN" dirty="0">
                <a:latin typeface="Times New Roman" panose="02020603050405020304" pitchFamily="18" charset="0"/>
                <a:cs typeface="Times New Roman" panose="02020603050405020304" pitchFamily="18" charset="0"/>
              </a:rPr>
              <a:t>Armstrong M P. Temporality in spatial databases[C]//Proceedings: GIS/LIS. 1988, 88(2): 880-889.</a:t>
            </a:r>
            <a:endParaRPr lang="zh-CN" altLang="zh-CN"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altLang="zh-CN" dirty="0" err="1">
                <a:latin typeface="Times New Roman" panose="02020603050405020304" pitchFamily="18" charset="0"/>
                <a:cs typeface="Times New Roman" panose="02020603050405020304" pitchFamily="18" charset="0"/>
              </a:rPr>
              <a:t>Langran</a:t>
            </a:r>
            <a:r>
              <a:rPr lang="en-US" altLang="zh-CN" dirty="0">
                <a:latin typeface="Times New Roman" panose="02020603050405020304" pitchFamily="18" charset="0"/>
                <a:cs typeface="Times New Roman" panose="02020603050405020304" pitchFamily="18" charset="0"/>
              </a:rPr>
              <a:t> G. Temporal GIS design trade-off. </a:t>
            </a:r>
            <a:r>
              <a:rPr lang="en-US" altLang="zh-CN" dirty="0" err="1">
                <a:latin typeface="Times New Roman" panose="02020603050405020304" pitchFamily="18" charset="0"/>
                <a:cs typeface="Times New Roman" panose="02020603050405020304" pitchFamily="18" charset="0"/>
              </a:rPr>
              <a:t>In:Proceedings</a:t>
            </a:r>
            <a:r>
              <a:rPr lang="en-US" altLang="zh-CN" dirty="0">
                <a:latin typeface="Times New Roman" panose="02020603050405020304" pitchFamily="18" charset="0"/>
                <a:cs typeface="Times New Roman" panose="02020603050405020304" pitchFamily="18" charset="0"/>
              </a:rPr>
              <a:t> of GIS/LIS’88 [C], San Antonio: ACSM, 1988.</a:t>
            </a:r>
            <a:endParaRPr lang="zh-CN" altLang="zh-CN"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altLang="zh-CN" dirty="0" err="1">
                <a:latin typeface="Times New Roman" panose="02020603050405020304" pitchFamily="18" charset="0"/>
                <a:cs typeface="Times New Roman" panose="02020603050405020304" pitchFamily="18" charset="0"/>
              </a:rPr>
              <a:t>Langran</a:t>
            </a:r>
            <a:r>
              <a:rPr lang="en-US" altLang="zh-CN" dirty="0">
                <a:latin typeface="Times New Roman" panose="02020603050405020304" pitchFamily="18" charset="0"/>
                <a:cs typeface="Times New Roman" panose="02020603050405020304" pitchFamily="18" charset="0"/>
              </a:rPr>
              <a:t> G, Chrisman N R. A framework for temporal geographic information [J]. </a:t>
            </a:r>
            <a:r>
              <a:rPr lang="en-US" altLang="zh-CN" dirty="0" err="1">
                <a:latin typeface="Times New Roman" panose="02020603050405020304" pitchFamily="18" charset="0"/>
                <a:cs typeface="Times New Roman" panose="02020603050405020304" pitchFamily="18" charset="0"/>
              </a:rPr>
              <a:t>Cartographica</a:t>
            </a:r>
            <a:r>
              <a:rPr lang="en-US" altLang="zh-CN" dirty="0">
                <a:latin typeface="Times New Roman" panose="02020603050405020304" pitchFamily="18" charset="0"/>
                <a:cs typeface="Times New Roman" panose="02020603050405020304" pitchFamily="18" charset="0"/>
              </a:rPr>
              <a:t>: The International Journal for Geographic Information and </a:t>
            </a:r>
            <a:r>
              <a:rPr lang="en-US" altLang="zh-CN" dirty="0" err="1">
                <a:latin typeface="Times New Roman" panose="02020603050405020304" pitchFamily="18" charset="0"/>
                <a:cs typeface="Times New Roman" panose="02020603050405020304" pitchFamily="18" charset="0"/>
              </a:rPr>
              <a:t>Geovisualization</a:t>
            </a:r>
            <a:r>
              <a:rPr lang="en-US" altLang="zh-CN" dirty="0">
                <a:latin typeface="Times New Roman" panose="02020603050405020304" pitchFamily="18" charset="0"/>
                <a:cs typeface="Times New Roman" panose="02020603050405020304" pitchFamily="18" charset="0"/>
              </a:rPr>
              <a:t>, 1988, 25(3): 1-14</a:t>
            </a:r>
            <a:r>
              <a:rPr lang="en-US" altLang="zh-CN" dirty="0" smtClean="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207902" y="490991"/>
            <a:ext cx="2231701"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参考文献</a:t>
            </a:r>
            <a:endParaRPr lang="zh-CN" altLang="en-US"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0246050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a:solidFill>
                  <a:schemeClr val="bg1"/>
                </a:solidFill>
              </a:rPr>
              <a:t>参考文献</a:t>
            </a: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23</a:t>
            </a:fld>
            <a:endParaRPr lang="zh-CN" altLang="en-US"/>
          </a:p>
        </p:txBody>
      </p:sp>
      <p:sp>
        <p:nvSpPr>
          <p:cNvPr id="4" name="矩形 3"/>
          <p:cNvSpPr/>
          <p:nvPr/>
        </p:nvSpPr>
        <p:spPr>
          <a:xfrm>
            <a:off x="206189" y="974258"/>
            <a:ext cx="8937811" cy="5078313"/>
          </a:xfrm>
          <a:prstGeom prst="rect">
            <a:avLst/>
          </a:prstGeom>
        </p:spPr>
        <p:txBody>
          <a:bodyPr wrap="square">
            <a:spAutoFit/>
          </a:bodyPr>
          <a:lstStyle/>
          <a:p>
            <a:pPr marL="342900" lvl="0" indent="-342900">
              <a:buFont typeface="+mj-lt"/>
              <a:buAutoNum type="arabicPeriod" startAt="10"/>
            </a:pPr>
            <a:r>
              <a:rPr lang="zh-CN" altLang="en-US" dirty="0">
                <a:latin typeface="Times New Roman" panose="02020603050405020304" pitchFamily="18" charset="0"/>
                <a:cs typeface="Times New Roman" panose="02020603050405020304" pitchFamily="18" charset="0"/>
              </a:rPr>
              <a:t>尹章才</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李霖</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基于快照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增量的时空索引机制研究</a:t>
            </a:r>
            <a:r>
              <a:rPr lang="en-US" altLang="zh-CN"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测绘学报</a:t>
            </a:r>
            <a:r>
              <a:rPr lang="en-US" altLang="zh-CN" dirty="0">
                <a:latin typeface="Times New Roman" panose="02020603050405020304" pitchFamily="18" charset="0"/>
                <a:cs typeface="Times New Roman" panose="02020603050405020304" pitchFamily="18" charset="0"/>
              </a:rPr>
              <a:t>, 2005, 34(3): 257-261.</a:t>
            </a:r>
          </a:p>
          <a:p>
            <a:pPr marL="342900" lvl="0" indent="-342900">
              <a:buFont typeface="+mj-lt"/>
              <a:buAutoNum type="arabicPeriod" startAt="10"/>
            </a:pPr>
            <a:r>
              <a:rPr lang="zh-CN" altLang="en-US" dirty="0">
                <a:latin typeface="Times New Roman" panose="02020603050405020304" pitchFamily="18" charset="0"/>
                <a:cs typeface="Times New Roman" panose="02020603050405020304" pitchFamily="18" charset="0"/>
              </a:rPr>
              <a:t>李勇</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陈少沛</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谭建军</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基于基态距优化的改进基态修正时空数据模型研究</a:t>
            </a:r>
            <a:r>
              <a:rPr lang="en-US" altLang="zh-CN"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测绘科学</a:t>
            </a:r>
            <a:r>
              <a:rPr lang="en-US" altLang="zh-CN" dirty="0">
                <a:latin typeface="Times New Roman" panose="02020603050405020304" pitchFamily="18" charset="0"/>
                <a:cs typeface="Times New Roman" panose="02020603050405020304" pitchFamily="18" charset="0"/>
              </a:rPr>
              <a:t>, 2007, 32(1): 26-29.</a:t>
            </a:r>
          </a:p>
          <a:p>
            <a:pPr marL="342900" lvl="0" indent="-342900">
              <a:buFont typeface="+mj-lt"/>
              <a:buAutoNum type="arabicPeriod" startAt="10"/>
            </a:pPr>
            <a:r>
              <a:rPr lang="zh-CN" altLang="en-US" dirty="0">
                <a:latin typeface="Times New Roman" panose="02020603050405020304" pitchFamily="18" charset="0"/>
                <a:cs typeface="Times New Roman" panose="02020603050405020304" pitchFamily="18" charset="0"/>
              </a:rPr>
              <a:t>郑扣根</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谭石禹</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潘云鹤</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基于状态和变化的统一时空数据模型</a:t>
            </a:r>
            <a:r>
              <a:rPr lang="en-US" altLang="zh-CN"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软件学报</a:t>
            </a:r>
            <a:r>
              <a:rPr lang="en-US" altLang="zh-CN" dirty="0">
                <a:latin typeface="Times New Roman" panose="02020603050405020304" pitchFamily="18" charset="0"/>
                <a:cs typeface="Times New Roman" panose="02020603050405020304" pitchFamily="18" charset="0"/>
              </a:rPr>
              <a:t>, 2001, 12(9): 1360-1365.</a:t>
            </a:r>
          </a:p>
          <a:p>
            <a:pPr marL="342900" lvl="0" indent="-342900">
              <a:buFont typeface="+mj-lt"/>
              <a:buAutoNum type="arabicPeriod" startAt="10"/>
            </a:pPr>
            <a:r>
              <a:rPr lang="en-US" altLang="zh-CN" dirty="0" err="1">
                <a:latin typeface="Times New Roman" panose="02020603050405020304" pitchFamily="18" charset="0"/>
                <a:cs typeface="Times New Roman" panose="02020603050405020304" pitchFamily="18" charset="0"/>
              </a:rPr>
              <a:t>Peuquet</a:t>
            </a:r>
            <a:r>
              <a:rPr lang="en-US" altLang="zh-CN" dirty="0">
                <a:latin typeface="Times New Roman" panose="02020603050405020304" pitchFamily="18" charset="0"/>
                <a:cs typeface="Times New Roman" panose="02020603050405020304" pitchFamily="18" charset="0"/>
              </a:rPr>
              <a:t> D J, </a:t>
            </a:r>
            <a:r>
              <a:rPr lang="en-US" altLang="zh-CN" dirty="0" err="1">
                <a:latin typeface="Times New Roman" panose="02020603050405020304" pitchFamily="18" charset="0"/>
                <a:cs typeface="Times New Roman" panose="02020603050405020304" pitchFamily="18" charset="0"/>
              </a:rPr>
              <a:t>Duan</a:t>
            </a:r>
            <a:r>
              <a:rPr lang="en-US" altLang="zh-CN" dirty="0">
                <a:latin typeface="Times New Roman" panose="02020603050405020304" pitchFamily="18" charset="0"/>
                <a:cs typeface="Times New Roman" panose="02020603050405020304" pitchFamily="18" charset="0"/>
              </a:rPr>
              <a:t> N. An event-based spatiotemporal data model (ESTDM) for temporal analysis of geographical data[J]. International journal of geographical information systems, 1995, 9(1): 7-24.</a:t>
            </a:r>
          </a:p>
          <a:p>
            <a:pPr marL="342900" lvl="0" indent="-342900">
              <a:buFont typeface="+mj-lt"/>
              <a:buAutoNum type="arabicPeriod" startAt="10"/>
            </a:pPr>
            <a:r>
              <a:rPr lang="en-US" altLang="zh-CN" dirty="0" err="1">
                <a:latin typeface="Times New Roman" panose="02020603050405020304" pitchFamily="18" charset="0"/>
                <a:cs typeface="Times New Roman" panose="02020603050405020304" pitchFamily="18" charset="0"/>
              </a:rPr>
              <a:t>Tryfona</a:t>
            </a:r>
            <a:r>
              <a:rPr lang="en-US" altLang="zh-CN" dirty="0">
                <a:latin typeface="Times New Roman" panose="02020603050405020304" pitchFamily="18" charset="0"/>
                <a:cs typeface="Times New Roman" panose="02020603050405020304" pitchFamily="18" charset="0"/>
              </a:rPr>
              <a:t> N. Modeling phenomena in spatiotemporal databases: Desiderata and solutions[C] //Database and Expert Systems Applications. Springer Berlin Heidelberg, 1998: 155-165.</a:t>
            </a:r>
          </a:p>
          <a:p>
            <a:pPr marL="342900" lvl="0" indent="-342900">
              <a:buFont typeface="+mj-lt"/>
              <a:buAutoNum type="arabicPeriod" startAt="10"/>
            </a:pPr>
            <a:r>
              <a:rPr lang="zh-CN" altLang="en-US" dirty="0">
                <a:latin typeface="Times New Roman" panose="02020603050405020304" pitchFamily="18" charset="0"/>
                <a:cs typeface="Times New Roman" panose="02020603050405020304" pitchFamily="18" charset="0"/>
              </a:rPr>
              <a:t>王燕波</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时态 </a:t>
            </a:r>
            <a:r>
              <a:rPr lang="en-US" altLang="zh-CN" dirty="0">
                <a:latin typeface="Times New Roman" panose="02020603050405020304" pitchFamily="18" charset="0"/>
                <a:cs typeface="Times New Roman" panose="02020603050405020304" pitchFamily="18" charset="0"/>
              </a:rPr>
              <a:t>GIS </a:t>
            </a:r>
            <a:r>
              <a:rPr lang="zh-CN" altLang="en-US" dirty="0">
                <a:latin typeface="Times New Roman" panose="02020603050405020304" pitchFamily="18" charset="0"/>
                <a:cs typeface="Times New Roman" panose="02020603050405020304" pitchFamily="18" charset="0"/>
              </a:rPr>
              <a:t>数据的动态压缩</a:t>
            </a:r>
            <a:r>
              <a:rPr lang="en-US" altLang="zh-CN"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工程地球物理学报</a:t>
            </a:r>
            <a:r>
              <a:rPr lang="en-US" altLang="zh-CN" dirty="0">
                <a:latin typeface="Times New Roman" panose="02020603050405020304" pitchFamily="18" charset="0"/>
                <a:cs typeface="Times New Roman" panose="02020603050405020304" pitchFamily="18" charset="0"/>
              </a:rPr>
              <a:t>, 2006, 2(1): 60-63.</a:t>
            </a:r>
          </a:p>
          <a:p>
            <a:pPr marL="342900" lvl="0" indent="-342900">
              <a:buFont typeface="+mj-lt"/>
              <a:buAutoNum type="arabicPeriod" startAt="10"/>
            </a:pPr>
            <a:r>
              <a:rPr lang="zh-CN" altLang="en-US" dirty="0">
                <a:latin typeface="Times New Roman" panose="02020603050405020304" pitchFamily="18" charset="0"/>
                <a:cs typeface="Times New Roman" panose="02020603050405020304" pitchFamily="18" charset="0"/>
              </a:rPr>
              <a:t>蒋捷</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陈军</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基于事件的土地划拨时空数据库若干思考</a:t>
            </a:r>
            <a:r>
              <a:rPr lang="en-US" altLang="zh-CN"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测绘学报</a:t>
            </a:r>
            <a:r>
              <a:rPr lang="en-US" altLang="zh-CN" dirty="0">
                <a:latin typeface="Times New Roman" panose="02020603050405020304" pitchFamily="18" charset="0"/>
                <a:cs typeface="Times New Roman" panose="02020603050405020304" pitchFamily="18" charset="0"/>
              </a:rPr>
              <a:t>, 2000, 29(1): 64-70.</a:t>
            </a:r>
          </a:p>
          <a:p>
            <a:pPr marL="342900" lvl="0" indent="-342900">
              <a:buFont typeface="+mj-lt"/>
              <a:buAutoNum type="arabicPeriod" startAt="10"/>
            </a:pPr>
            <a:r>
              <a:rPr lang="zh-CN" altLang="en-US" dirty="0">
                <a:latin typeface="Times New Roman" panose="02020603050405020304" pitchFamily="18" charset="0"/>
                <a:cs typeface="Times New Roman" panose="02020603050405020304" pitchFamily="18" charset="0"/>
              </a:rPr>
              <a:t>李小娟</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基于特征的时空数据模型及其在土地利用动态监测信息系统中的应用</a:t>
            </a:r>
            <a:r>
              <a:rPr lang="en-US" altLang="zh-CN" dirty="0">
                <a:latin typeface="Times New Roman" panose="02020603050405020304" pitchFamily="18" charset="0"/>
                <a:cs typeface="Times New Roman" panose="02020603050405020304" pitchFamily="18" charset="0"/>
              </a:rPr>
              <a:t>[D]. </a:t>
            </a:r>
            <a:r>
              <a:rPr lang="zh-CN" altLang="en-US" dirty="0">
                <a:latin typeface="Times New Roman" panose="02020603050405020304" pitchFamily="18" charset="0"/>
                <a:cs typeface="Times New Roman" panose="02020603050405020304" pitchFamily="18" charset="0"/>
              </a:rPr>
              <a:t>中国科学院遥感应用研究所</a:t>
            </a:r>
            <a:r>
              <a:rPr lang="en-US" altLang="zh-CN" dirty="0">
                <a:latin typeface="Times New Roman" panose="02020603050405020304" pitchFamily="18" charset="0"/>
                <a:cs typeface="Times New Roman" panose="02020603050405020304" pitchFamily="18" charset="0"/>
              </a:rPr>
              <a:t>, 1999</a:t>
            </a:r>
            <a:r>
              <a:rPr lang="en-US" altLang="zh-CN" dirty="0" smtClean="0">
                <a:latin typeface="Times New Roman" panose="02020603050405020304" pitchFamily="18" charset="0"/>
                <a:cs typeface="Times New Roman" panose="02020603050405020304" pitchFamily="18" charset="0"/>
              </a:rPr>
              <a:t>.</a:t>
            </a:r>
          </a:p>
          <a:p>
            <a:pPr marL="342900" lvl="0" indent="-342900">
              <a:buFont typeface="+mj-lt"/>
              <a:buAutoNum type="arabicPeriod" startAt="10"/>
            </a:pPr>
            <a:r>
              <a:rPr lang="zh-CN" altLang="en-US" dirty="0">
                <a:latin typeface="Times New Roman" panose="02020603050405020304" pitchFamily="18" charset="0"/>
                <a:cs typeface="Times New Roman" panose="02020603050405020304" pitchFamily="18" charset="0"/>
              </a:rPr>
              <a:t>陈秋计</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谢宏全</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矿区土地复垦信息系统中时态数据组织方法</a:t>
            </a:r>
            <a:r>
              <a:rPr lang="en-US" altLang="zh-CN"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辽宁工程技术大学学报</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自然科学版</a:t>
            </a:r>
            <a:r>
              <a:rPr lang="en-US" altLang="zh-CN" dirty="0">
                <a:latin typeface="Times New Roman" panose="02020603050405020304" pitchFamily="18" charset="0"/>
                <a:cs typeface="Times New Roman" panose="02020603050405020304" pitchFamily="18" charset="0"/>
              </a:rPr>
              <a:t>, 2003, 22(5): 717-720.</a:t>
            </a:r>
          </a:p>
          <a:p>
            <a:pPr marL="342900" lvl="0" indent="-342900">
              <a:buFont typeface="+mj-lt"/>
              <a:buAutoNum type="arabicPeriod" startAt="10"/>
            </a:pPr>
            <a:r>
              <a:rPr lang="zh-CN" altLang="en-US" dirty="0">
                <a:latin typeface="Times New Roman" panose="02020603050405020304" pitchFamily="18" charset="0"/>
                <a:cs typeface="Times New Roman" panose="02020603050405020304" pitchFamily="18" charset="0"/>
              </a:rPr>
              <a:t>陈秀万</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吴欢</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李小娟</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等</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基于事件的土地利用时空数据模型研究</a:t>
            </a:r>
            <a:r>
              <a:rPr lang="en-US" altLang="zh-CN"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中国图象图形学报</a:t>
            </a:r>
            <a:r>
              <a:rPr lang="en-US" altLang="zh-CN" dirty="0">
                <a:latin typeface="Times New Roman" panose="02020603050405020304" pitchFamily="18" charset="0"/>
                <a:cs typeface="Times New Roman" panose="02020603050405020304" pitchFamily="18" charset="0"/>
              </a:rPr>
              <a:t>: A </a:t>
            </a:r>
            <a:r>
              <a:rPr lang="zh-CN" altLang="en-US" dirty="0">
                <a:latin typeface="Times New Roman" panose="02020603050405020304" pitchFamily="18" charset="0"/>
                <a:cs typeface="Times New Roman" panose="02020603050405020304" pitchFamily="18" charset="0"/>
              </a:rPr>
              <a:t>辑</a:t>
            </a:r>
            <a:r>
              <a:rPr lang="en-US" altLang="zh-CN" dirty="0">
                <a:latin typeface="Times New Roman" panose="02020603050405020304" pitchFamily="18" charset="0"/>
                <a:cs typeface="Times New Roman" panose="02020603050405020304" pitchFamily="18" charset="0"/>
              </a:rPr>
              <a:t>, 2004, 8(8): 957-963</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207902" y="490991"/>
            <a:ext cx="2231701"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参考文献</a:t>
            </a:r>
            <a:endParaRPr lang="zh-CN" altLang="en-US"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797276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a:solidFill>
                  <a:schemeClr val="bg1"/>
                </a:solidFill>
              </a:rPr>
              <a:t>参考文献</a:t>
            </a: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24</a:t>
            </a:fld>
            <a:endParaRPr lang="zh-CN" altLang="en-US"/>
          </a:p>
        </p:txBody>
      </p:sp>
      <p:sp>
        <p:nvSpPr>
          <p:cNvPr id="4" name="矩形 3"/>
          <p:cNvSpPr/>
          <p:nvPr/>
        </p:nvSpPr>
        <p:spPr>
          <a:xfrm>
            <a:off x="206189" y="974258"/>
            <a:ext cx="8937811" cy="5078313"/>
          </a:xfrm>
          <a:prstGeom prst="rect">
            <a:avLst/>
          </a:prstGeom>
        </p:spPr>
        <p:txBody>
          <a:bodyPr wrap="square">
            <a:spAutoFit/>
          </a:bodyPr>
          <a:lstStyle/>
          <a:p>
            <a:pPr marL="342900" lvl="0" indent="-342900">
              <a:buFont typeface="+mj-lt"/>
              <a:buAutoNum type="arabicPeriod" startAt="20"/>
            </a:pPr>
            <a:r>
              <a:rPr lang="en-US" altLang="zh-CN" dirty="0" err="1">
                <a:latin typeface="Times New Roman" panose="02020603050405020304" pitchFamily="18" charset="0"/>
                <a:cs typeface="Times New Roman" panose="02020603050405020304" pitchFamily="18" charset="0"/>
              </a:rPr>
              <a:t>Tryfona</a:t>
            </a:r>
            <a:r>
              <a:rPr lang="en-US" altLang="zh-CN" dirty="0">
                <a:latin typeface="Times New Roman" panose="02020603050405020304" pitchFamily="18" charset="0"/>
                <a:cs typeface="Times New Roman" panose="02020603050405020304" pitchFamily="18" charset="0"/>
              </a:rPr>
              <a:t> N. Modeling phenomena in spatiotemporal databases: Desiderata and solutions[C] //Database and Expert Systems Applications. Springer Berlin Heidelberg, 1998: 155-165.</a:t>
            </a:r>
          </a:p>
          <a:p>
            <a:pPr marL="342900" lvl="0" indent="-342900">
              <a:buFont typeface="+mj-lt"/>
              <a:buAutoNum type="arabicPeriod" startAt="20"/>
            </a:pPr>
            <a:r>
              <a:rPr lang="en-US" altLang="zh-CN" dirty="0" err="1">
                <a:latin typeface="Times New Roman" panose="02020603050405020304" pitchFamily="18" charset="0"/>
                <a:cs typeface="Times New Roman" panose="02020603050405020304" pitchFamily="18" charset="0"/>
              </a:rPr>
              <a:t>Tryfona</a:t>
            </a:r>
            <a:r>
              <a:rPr lang="en-US" altLang="zh-CN" dirty="0">
                <a:latin typeface="Times New Roman" panose="02020603050405020304" pitchFamily="18" charset="0"/>
                <a:cs typeface="Times New Roman" panose="02020603050405020304" pitchFamily="18" charset="0"/>
              </a:rPr>
              <a:t> N, Price R, Jensen C S. Conceptual models for </a:t>
            </a:r>
            <a:r>
              <a:rPr lang="en-US" altLang="zh-CN" dirty="0" err="1">
                <a:latin typeface="Times New Roman" panose="02020603050405020304" pitchFamily="18" charset="0"/>
                <a:cs typeface="Times New Roman" panose="02020603050405020304" pitchFamily="18" charset="0"/>
              </a:rPr>
              <a:t>spatio</a:t>
            </a:r>
            <a:r>
              <a:rPr lang="en-US" altLang="zh-CN" dirty="0">
                <a:latin typeface="Times New Roman" panose="02020603050405020304" pitchFamily="18" charset="0"/>
                <a:cs typeface="Times New Roman" panose="02020603050405020304" pitchFamily="18" charset="0"/>
              </a:rPr>
              <a:t>-temporal applications [M] //</a:t>
            </a:r>
            <a:r>
              <a:rPr lang="en-US" altLang="zh-CN" dirty="0" err="1">
                <a:latin typeface="Times New Roman" panose="02020603050405020304" pitchFamily="18" charset="0"/>
                <a:cs typeface="Times New Roman" panose="02020603050405020304" pitchFamily="18" charset="0"/>
              </a:rPr>
              <a:t>Spatio</a:t>
            </a:r>
            <a:r>
              <a:rPr lang="en-US" altLang="zh-CN" dirty="0">
                <a:latin typeface="Times New Roman" panose="02020603050405020304" pitchFamily="18" charset="0"/>
                <a:cs typeface="Times New Roman" panose="02020603050405020304" pitchFamily="18" charset="0"/>
              </a:rPr>
              <a:t>-Temporal Databases. Springer Berlin Heidelberg, 2003: 79-116.</a:t>
            </a:r>
          </a:p>
          <a:p>
            <a:pPr marL="342900" lvl="0" indent="-342900">
              <a:buFont typeface="+mj-lt"/>
              <a:buAutoNum type="arabicPeriod" startAt="20"/>
            </a:pPr>
            <a:r>
              <a:rPr lang="en-US" altLang="zh-CN" dirty="0" err="1">
                <a:latin typeface="Times New Roman" panose="02020603050405020304" pitchFamily="18" charset="0"/>
                <a:cs typeface="Times New Roman" panose="02020603050405020304" pitchFamily="18" charset="0"/>
              </a:rPr>
              <a:t>Tryfona</a:t>
            </a:r>
            <a:r>
              <a:rPr lang="en-US" altLang="zh-CN" dirty="0">
                <a:latin typeface="Times New Roman" panose="02020603050405020304" pitchFamily="18" charset="0"/>
                <a:cs typeface="Times New Roman" panose="02020603050405020304" pitchFamily="18" charset="0"/>
              </a:rPr>
              <a:t> N, Jensen C S. Using abstractions for </a:t>
            </a:r>
            <a:r>
              <a:rPr lang="en-US" altLang="zh-CN" dirty="0" err="1">
                <a:latin typeface="Times New Roman" panose="02020603050405020304" pitchFamily="18" charset="0"/>
                <a:cs typeface="Times New Roman" panose="02020603050405020304" pitchFamily="18" charset="0"/>
              </a:rPr>
              <a:t>spatio</a:t>
            </a:r>
            <a:r>
              <a:rPr lang="en-US" altLang="zh-CN" dirty="0">
                <a:latin typeface="Times New Roman" panose="02020603050405020304" pitchFamily="18" charset="0"/>
                <a:cs typeface="Times New Roman" panose="02020603050405020304" pitchFamily="18" charset="0"/>
              </a:rPr>
              <a:t>-temporal conceptual modeling[C] //Proceedings of the 2000 ACM symposium on Applied computing-Volume 1. ACM, 2000: 313-322.</a:t>
            </a:r>
          </a:p>
          <a:p>
            <a:pPr marL="342900" lvl="0" indent="-342900">
              <a:buFont typeface="+mj-lt"/>
              <a:buAutoNum type="arabicPeriod" startAt="20"/>
            </a:pPr>
            <a:r>
              <a:rPr lang="en-US" altLang="zh-CN" dirty="0" err="1">
                <a:latin typeface="Times New Roman" panose="02020603050405020304" pitchFamily="18" charset="0"/>
                <a:cs typeface="Times New Roman" panose="02020603050405020304" pitchFamily="18" charset="0"/>
              </a:rPr>
              <a:t>Worboys</a:t>
            </a:r>
            <a:r>
              <a:rPr lang="en-US" altLang="zh-CN" dirty="0">
                <a:latin typeface="Times New Roman" panose="02020603050405020304" pitchFamily="18" charset="0"/>
                <a:cs typeface="Times New Roman" panose="02020603050405020304" pitchFamily="18" charset="0"/>
              </a:rPr>
              <a:t> M F, </a:t>
            </a:r>
            <a:r>
              <a:rPr lang="en-US" altLang="zh-CN" dirty="0" err="1">
                <a:latin typeface="Times New Roman" panose="02020603050405020304" pitchFamily="18" charset="0"/>
                <a:cs typeface="Times New Roman" panose="02020603050405020304" pitchFamily="18" charset="0"/>
              </a:rPr>
              <a:t>Hearnshaw</a:t>
            </a:r>
            <a:r>
              <a:rPr lang="en-US" altLang="zh-CN" dirty="0">
                <a:latin typeface="Times New Roman" panose="02020603050405020304" pitchFamily="18" charset="0"/>
                <a:cs typeface="Times New Roman" panose="02020603050405020304" pitchFamily="18" charset="0"/>
              </a:rPr>
              <a:t> H M, Maguire D J. Object-oriented data modelling for spatial databases [J]. International journal of geographical information system, 1990, 4(4): 369-383. </a:t>
            </a:r>
          </a:p>
          <a:p>
            <a:pPr marL="342900" lvl="0" indent="-342900">
              <a:buFont typeface="+mj-lt"/>
              <a:buAutoNum type="arabicPeriod" startAt="20"/>
            </a:pPr>
            <a:r>
              <a:rPr lang="en-US" altLang="zh-CN" dirty="0">
                <a:latin typeface="Times New Roman" panose="02020603050405020304" pitchFamily="18" charset="0"/>
                <a:cs typeface="Times New Roman" panose="02020603050405020304" pitchFamily="18" charset="0"/>
              </a:rPr>
              <a:t>Montgomery L D. Temporal geographic information systems technology and requirements: where we are today [D]. Ohio State University, 1995.</a:t>
            </a:r>
          </a:p>
          <a:p>
            <a:pPr marL="342900" lvl="0" indent="-342900">
              <a:buFont typeface="+mj-lt"/>
              <a:buAutoNum type="arabicPeriod" startAt="20"/>
            </a:pPr>
            <a:r>
              <a:rPr lang="en-US" altLang="zh-CN" dirty="0">
                <a:latin typeface="Times New Roman" panose="02020603050405020304" pitchFamily="18" charset="0"/>
                <a:cs typeface="Times New Roman" panose="02020603050405020304" pitchFamily="18" charset="0"/>
              </a:rPr>
              <a:t>Hornsby K S, King K. Modeling motion relations for moving objects on road networks [J]. </a:t>
            </a:r>
            <a:r>
              <a:rPr lang="en-US" altLang="zh-CN" dirty="0" err="1">
                <a:latin typeface="Times New Roman" panose="02020603050405020304" pitchFamily="18" charset="0"/>
                <a:cs typeface="Times New Roman" panose="02020603050405020304" pitchFamily="18" charset="0"/>
              </a:rPr>
              <a:t>GeoInformatica</a:t>
            </a:r>
            <a:r>
              <a:rPr lang="en-US" altLang="zh-CN" dirty="0">
                <a:latin typeface="Times New Roman" panose="02020603050405020304" pitchFamily="18" charset="0"/>
                <a:cs typeface="Times New Roman" panose="02020603050405020304" pitchFamily="18" charset="0"/>
              </a:rPr>
              <a:t>, 2008, 12(4): 477-495.</a:t>
            </a:r>
          </a:p>
          <a:p>
            <a:pPr marL="342900" lvl="0" indent="-342900">
              <a:buFont typeface="+mj-lt"/>
              <a:buAutoNum type="arabicPeriod" startAt="20"/>
            </a:pPr>
            <a:r>
              <a:rPr lang="zh-CN" altLang="en-US" dirty="0">
                <a:latin typeface="Times New Roman" panose="02020603050405020304" pitchFamily="18" charset="0"/>
                <a:cs typeface="Times New Roman" panose="02020603050405020304" pitchFamily="18" charset="0"/>
              </a:rPr>
              <a:t>易善桢</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张勇</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周立柱</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一种平面移动对象的时空数据模型</a:t>
            </a:r>
            <a:r>
              <a:rPr lang="en-US" altLang="zh-CN"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软件学报</a:t>
            </a:r>
            <a:r>
              <a:rPr lang="en-US" altLang="zh-CN" dirty="0">
                <a:latin typeface="Times New Roman" panose="02020603050405020304" pitchFamily="18" charset="0"/>
                <a:cs typeface="Times New Roman" panose="02020603050405020304" pitchFamily="18" charset="0"/>
              </a:rPr>
              <a:t>, 2002, 13(8): 1658-1665.</a:t>
            </a:r>
          </a:p>
          <a:p>
            <a:pPr marL="342900" lvl="0" indent="-342900">
              <a:buFont typeface="+mj-lt"/>
              <a:buAutoNum type="arabicPeriod" startAt="20"/>
            </a:pPr>
            <a:r>
              <a:rPr lang="en-US" altLang="zh-CN" dirty="0">
                <a:latin typeface="Times New Roman" panose="02020603050405020304" pitchFamily="18" charset="0"/>
                <a:cs typeface="Times New Roman" panose="02020603050405020304" pitchFamily="18" charset="0"/>
              </a:rPr>
              <a:t>Allen J F. Maintaining knowledge about temporal intervals [J]. Communications of the ACM, 1983, 26(11): 832-843</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207902" y="490991"/>
            <a:ext cx="2231701"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参考文献</a:t>
            </a:r>
            <a:endParaRPr lang="zh-CN" altLang="en-US"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5518214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a:solidFill>
                  <a:schemeClr val="bg1"/>
                </a:solidFill>
              </a:rPr>
              <a:t>参考文献</a:t>
            </a: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25</a:t>
            </a:fld>
            <a:endParaRPr lang="zh-CN" altLang="en-US"/>
          </a:p>
        </p:txBody>
      </p:sp>
      <p:sp>
        <p:nvSpPr>
          <p:cNvPr id="4" name="矩形 3"/>
          <p:cNvSpPr/>
          <p:nvPr/>
        </p:nvSpPr>
        <p:spPr>
          <a:xfrm>
            <a:off x="206189" y="974258"/>
            <a:ext cx="8937811" cy="4524315"/>
          </a:xfrm>
          <a:prstGeom prst="rect">
            <a:avLst/>
          </a:prstGeom>
        </p:spPr>
        <p:txBody>
          <a:bodyPr wrap="square">
            <a:spAutoFit/>
          </a:bodyPr>
          <a:lstStyle/>
          <a:p>
            <a:pPr marL="342900" lvl="0" indent="-342900">
              <a:buFont typeface="+mj-lt"/>
              <a:buAutoNum type="arabicPeriod" startAt="28"/>
            </a:pPr>
            <a:r>
              <a:rPr lang="en-US" altLang="zh-CN" dirty="0">
                <a:latin typeface="Times New Roman" panose="02020603050405020304" pitchFamily="18" charset="0"/>
                <a:cs typeface="Times New Roman" panose="02020603050405020304" pitchFamily="18" charset="0"/>
              </a:rPr>
              <a:t>[28]	Fonseca F, Davis C, </a:t>
            </a:r>
            <a:r>
              <a:rPr lang="en-US" altLang="zh-CN" dirty="0" err="1">
                <a:latin typeface="Times New Roman" panose="02020603050405020304" pitchFamily="18" charset="0"/>
                <a:cs typeface="Times New Roman" panose="02020603050405020304" pitchFamily="18" charset="0"/>
              </a:rPr>
              <a:t>Câmara</a:t>
            </a:r>
            <a:r>
              <a:rPr lang="en-US" altLang="zh-CN" dirty="0">
                <a:latin typeface="Times New Roman" panose="02020603050405020304" pitchFamily="18" charset="0"/>
                <a:cs typeface="Times New Roman" panose="02020603050405020304" pitchFamily="18" charset="0"/>
              </a:rPr>
              <a:t> G. Bridging ontologies and conceptual schemas in geographic information integration [J]. </a:t>
            </a:r>
            <a:r>
              <a:rPr lang="en-US" altLang="zh-CN" dirty="0" err="1">
                <a:latin typeface="Times New Roman" panose="02020603050405020304" pitchFamily="18" charset="0"/>
                <a:cs typeface="Times New Roman" panose="02020603050405020304" pitchFamily="18" charset="0"/>
              </a:rPr>
              <a:t>Geoinformatica</a:t>
            </a:r>
            <a:r>
              <a:rPr lang="en-US" altLang="zh-CN" dirty="0">
                <a:latin typeface="Times New Roman" panose="02020603050405020304" pitchFamily="18" charset="0"/>
                <a:cs typeface="Times New Roman" panose="02020603050405020304" pitchFamily="18" charset="0"/>
              </a:rPr>
              <a:t>, 2003, 7(4): 355-378.</a:t>
            </a:r>
          </a:p>
          <a:p>
            <a:pPr marL="342900" lvl="0" indent="-342900">
              <a:buFont typeface="+mj-lt"/>
              <a:buAutoNum type="arabicPeriod" startAt="28"/>
            </a:pPr>
            <a:r>
              <a:rPr lang="en-US" altLang="zh-CN" dirty="0" err="1" smtClean="0">
                <a:latin typeface="Times New Roman" panose="02020603050405020304" pitchFamily="18" charset="0"/>
                <a:cs typeface="Times New Roman" panose="02020603050405020304" pitchFamily="18" charset="0"/>
              </a:rPr>
              <a:t>Studer</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 </a:t>
            </a:r>
            <a:r>
              <a:rPr lang="en-US" altLang="zh-CN" dirty="0" err="1">
                <a:latin typeface="Times New Roman" panose="02020603050405020304" pitchFamily="18" charset="0"/>
                <a:cs typeface="Times New Roman" panose="02020603050405020304" pitchFamily="18" charset="0"/>
              </a:rPr>
              <a:t>Benjamins</a:t>
            </a:r>
            <a:r>
              <a:rPr lang="en-US" altLang="zh-CN" dirty="0">
                <a:latin typeface="Times New Roman" panose="02020603050405020304" pitchFamily="18" charset="0"/>
                <a:cs typeface="Times New Roman" panose="02020603050405020304" pitchFamily="18" charset="0"/>
              </a:rPr>
              <a:t> V R, </a:t>
            </a:r>
            <a:r>
              <a:rPr lang="en-US" altLang="zh-CN" dirty="0" err="1">
                <a:latin typeface="Times New Roman" panose="02020603050405020304" pitchFamily="18" charset="0"/>
                <a:cs typeface="Times New Roman" panose="02020603050405020304" pitchFamily="18" charset="0"/>
              </a:rPr>
              <a:t>Fensel</a:t>
            </a:r>
            <a:r>
              <a:rPr lang="en-US" altLang="zh-CN" dirty="0">
                <a:latin typeface="Times New Roman" panose="02020603050405020304" pitchFamily="18" charset="0"/>
                <a:cs typeface="Times New Roman" panose="02020603050405020304" pitchFamily="18" charset="0"/>
              </a:rPr>
              <a:t> D. Knowledge engineering: principles and methods [J]. Data &amp; knowledge engineering, 1998, 25(1): 161-197.</a:t>
            </a:r>
          </a:p>
          <a:p>
            <a:pPr marL="342900" lvl="0" indent="-342900">
              <a:buFont typeface="+mj-lt"/>
              <a:buAutoNum type="arabicPeriod" startAt="28"/>
            </a:pPr>
            <a:r>
              <a:rPr lang="en-US" altLang="zh-CN" dirty="0">
                <a:latin typeface="Times New Roman" panose="02020603050405020304" pitchFamily="18" charset="0"/>
                <a:cs typeface="Times New Roman" panose="02020603050405020304" pitchFamily="18" charset="0"/>
              </a:rPr>
              <a:t>Gomez-Perez A, </a:t>
            </a:r>
            <a:r>
              <a:rPr lang="en-US" altLang="zh-CN" dirty="0" err="1">
                <a:latin typeface="Times New Roman" panose="02020603050405020304" pitchFamily="18" charset="0"/>
                <a:cs typeface="Times New Roman" panose="02020603050405020304" pitchFamily="18" charset="0"/>
              </a:rPr>
              <a:t>Fernández-López</a:t>
            </a:r>
            <a:r>
              <a:rPr lang="en-US" altLang="zh-CN" dirty="0">
                <a:latin typeface="Times New Roman" panose="02020603050405020304" pitchFamily="18" charset="0"/>
                <a:cs typeface="Times New Roman" panose="02020603050405020304" pitchFamily="18" charset="0"/>
              </a:rPr>
              <a:t> M, </a:t>
            </a:r>
            <a:r>
              <a:rPr lang="en-US" altLang="zh-CN" dirty="0" err="1">
                <a:latin typeface="Times New Roman" panose="02020603050405020304" pitchFamily="18" charset="0"/>
                <a:cs typeface="Times New Roman" panose="02020603050405020304" pitchFamily="18" charset="0"/>
              </a:rPr>
              <a:t>Corcho</a:t>
            </a:r>
            <a:r>
              <a:rPr lang="en-US" altLang="zh-CN" dirty="0">
                <a:latin typeface="Times New Roman" panose="02020603050405020304" pitchFamily="18" charset="0"/>
                <a:cs typeface="Times New Roman" panose="02020603050405020304" pitchFamily="18" charset="0"/>
              </a:rPr>
              <a:t>-Garcia O. Ontological engineering [J]. Computing Reviews, 2004, 45(8): 478-479.</a:t>
            </a:r>
          </a:p>
          <a:p>
            <a:pPr marL="342900" lvl="0" indent="-342900">
              <a:buFont typeface="+mj-lt"/>
              <a:buAutoNum type="arabicPeriod" startAt="28"/>
            </a:pPr>
            <a:r>
              <a:rPr lang="en-US" altLang="zh-CN" dirty="0">
                <a:latin typeface="Times New Roman" panose="02020603050405020304" pitchFamily="18" charset="0"/>
                <a:cs typeface="Times New Roman" panose="02020603050405020304" pitchFamily="18" charset="0"/>
              </a:rPr>
              <a:t>Galton A, </a:t>
            </a:r>
            <a:r>
              <a:rPr lang="en-US" altLang="zh-CN" dirty="0" err="1">
                <a:latin typeface="Times New Roman" panose="02020603050405020304" pitchFamily="18" charset="0"/>
                <a:cs typeface="Times New Roman" panose="02020603050405020304" pitchFamily="18" charset="0"/>
              </a:rPr>
              <a:t>Worboys</a:t>
            </a:r>
            <a:r>
              <a:rPr lang="en-US" altLang="zh-CN" dirty="0">
                <a:latin typeface="Times New Roman" panose="02020603050405020304" pitchFamily="18" charset="0"/>
                <a:cs typeface="Times New Roman" panose="02020603050405020304" pitchFamily="18" charset="0"/>
              </a:rPr>
              <a:t> M. Processes and events in dynamic geo-networks [M]//Geospatial semantics. Springer Berlin Heidelberg, 2005: 45-59.</a:t>
            </a:r>
          </a:p>
          <a:p>
            <a:pPr marL="342900" lvl="0" indent="-342900">
              <a:buFont typeface="+mj-lt"/>
              <a:buAutoNum type="arabicPeriod" startAt="28"/>
            </a:pPr>
            <a:r>
              <a:rPr lang="zh-CN" altLang="en-US" dirty="0">
                <a:latin typeface="Times New Roman" panose="02020603050405020304" pitchFamily="18" charset="0"/>
                <a:cs typeface="Times New Roman" panose="02020603050405020304" pitchFamily="18" charset="0"/>
              </a:rPr>
              <a:t>陈新保</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李黎</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李妹</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基于对象</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事件</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过程的时空数据模型及其应用</a:t>
            </a:r>
            <a:r>
              <a:rPr lang="en-US" altLang="zh-CN"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地理与地理信息科学</a:t>
            </a:r>
            <a:r>
              <a:rPr lang="en-US" altLang="zh-CN" dirty="0">
                <a:latin typeface="Times New Roman" panose="02020603050405020304" pitchFamily="18" charset="0"/>
                <a:cs typeface="Times New Roman" panose="02020603050405020304" pitchFamily="18" charset="0"/>
              </a:rPr>
              <a:t>, 2013, 29(3): 10-15.</a:t>
            </a:r>
          </a:p>
          <a:p>
            <a:pPr marL="342900" lvl="0" indent="-342900">
              <a:buFont typeface="+mj-lt"/>
              <a:buAutoNum type="arabicPeriod" startAt="28"/>
            </a:pPr>
            <a:r>
              <a:rPr lang="en-US" altLang="zh-CN" dirty="0" err="1">
                <a:latin typeface="Times New Roman" panose="02020603050405020304" pitchFamily="18" charset="0"/>
                <a:cs typeface="Times New Roman" panose="02020603050405020304" pitchFamily="18" charset="0"/>
              </a:rPr>
              <a:t>Kristensson</a:t>
            </a:r>
            <a:r>
              <a:rPr lang="en-US" altLang="zh-CN" dirty="0">
                <a:latin typeface="Times New Roman" panose="02020603050405020304" pitchFamily="18" charset="0"/>
                <a:cs typeface="Times New Roman" panose="02020603050405020304" pitchFamily="18" charset="0"/>
              </a:rPr>
              <a:t> P O, </a:t>
            </a:r>
            <a:r>
              <a:rPr lang="en-US" altLang="zh-CN" dirty="0" err="1">
                <a:latin typeface="Times New Roman" panose="02020603050405020304" pitchFamily="18" charset="0"/>
                <a:cs typeface="Times New Roman" panose="02020603050405020304" pitchFamily="18" charset="0"/>
              </a:rPr>
              <a:t>Dahlback</a:t>
            </a:r>
            <a:r>
              <a:rPr lang="en-US" altLang="zh-CN" dirty="0">
                <a:latin typeface="Times New Roman" panose="02020603050405020304" pitchFamily="18" charset="0"/>
                <a:cs typeface="Times New Roman" panose="02020603050405020304" pitchFamily="18" charset="0"/>
              </a:rPr>
              <a:t> N, </a:t>
            </a:r>
            <a:r>
              <a:rPr lang="en-US" altLang="zh-CN" dirty="0" err="1">
                <a:latin typeface="Times New Roman" panose="02020603050405020304" pitchFamily="18" charset="0"/>
                <a:cs typeface="Times New Roman" panose="02020603050405020304" pitchFamily="18" charset="0"/>
              </a:rPr>
              <a:t>Anundi</a:t>
            </a:r>
            <a:r>
              <a:rPr lang="en-US" altLang="zh-CN" dirty="0">
                <a:latin typeface="Times New Roman" panose="02020603050405020304" pitchFamily="18" charset="0"/>
                <a:cs typeface="Times New Roman" panose="02020603050405020304" pitchFamily="18" charset="0"/>
              </a:rPr>
              <a:t> D, et al. An evaluation of space time cube representation of spatiotemporal patterns [J]. Visualization and Computer Graphics, IEEE Transactions on, 2009, 15(4): 696-702.</a:t>
            </a:r>
          </a:p>
          <a:p>
            <a:pPr marL="342900" lvl="0" indent="-342900">
              <a:buFont typeface="+mj-lt"/>
              <a:buAutoNum type="arabicPeriod" startAt="28"/>
            </a:pPr>
            <a:endParaRPr lang="en-US" altLang="zh-CN" dirty="0" smtClean="0">
              <a:latin typeface="Times New Roman" panose="02020603050405020304" pitchFamily="18" charset="0"/>
              <a:cs typeface="Times New Roman" panose="02020603050405020304" pitchFamily="18" charset="0"/>
            </a:endParaRPr>
          </a:p>
          <a:p>
            <a:pPr marL="342900" lvl="0" indent="-342900">
              <a:buFont typeface="+mj-lt"/>
              <a:buAutoNum type="arabicPeriod" startAt="28"/>
            </a:pPr>
            <a:endParaRPr lang="en-US" altLang="zh-CN" dirty="0" smtClean="0">
              <a:latin typeface="Times New Roman" panose="02020603050405020304" pitchFamily="18" charset="0"/>
              <a:cs typeface="Times New Roman" panose="02020603050405020304" pitchFamily="18" charset="0"/>
            </a:endParaRPr>
          </a:p>
          <a:p>
            <a:pPr marL="342900" lvl="0" indent="-342900">
              <a:buFont typeface="+mj-lt"/>
              <a:buAutoNum type="arabicPeriod" startAt="28"/>
            </a:pPr>
            <a:endParaRPr lang="zh-CN" altLang="zh-CN"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207902" y="490991"/>
            <a:ext cx="2231701"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参考文献</a:t>
            </a:r>
            <a:endParaRPr lang="zh-CN" altLang="en-US"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55406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2A8C254-ADF7-43F4-A89A-170987B96009}" type="slidenum">
              <a:rPr lang="zh-CN" altLang="en-US" smtClean="0"/>
              <a:t>26</a:t>
            </a:fld>
            <a:endParaRPr lang="zh-CN" altLang="en-US"/>
          </a:p>
        </p:txBody>
      </p:sp>
      <p:sp>
        <p:nvSpPr>
          <p:cNvPr id="6" name="文本框 5"/>
          <p:cNvSpPr txBox="1"/>
          <p:nvPr/>
        </p:nvSpPr>
        <p:spPr>
          <a:xfrm>
            <a:off x="2876550" y="2123768"/>
            <a:ext cx="2143536" cy="923330"/>
          </a:xfrm>
          <a:prstGeom prst="rect">
            <a:avLst/>
          </a:prstGeom>
          <a:noFill/>
        </p:spPr>
        <p:txBody>
          <a:bodyPr wrap="none" rtlCol="0">
            <a:spAutoFit/>
          </a:bodyPr>
          <a:lstStyle/>
          <a:p>
            <a:r>
              <a:rPr lang="en-US" altLang="zh-CN" sz="5400" dirty="0" smtClean="0">
                <a:latin typeface="Georgia" panose="02040502050405020303" pitchFamily="18" charset="0"/>
              </a:rPr>
              <a:t>Thank</a:t>
            </a:r>
            <a:endParaRPr lang="zh-CN" altLang="en-US" sz="5400" dirty="0">
              <a:latin typeface="Georgia" panose="02040502050405020303" pitchFamily="18" charset="0"/>
            </a:endParaRPr>
          </a:p>
        </p:txBody>
      </p:sp>
      <p:sp>
        <p:nvSpPr>
          <p:cNvPr id="9" name="文本框 8"/>
          <p:cNvSpPr txBox="1"/>
          <p:nvPr/>
        </p:nvSpPr>
        <p:spPr>
          <a:xfrm>
            <a:off x="5020086" y="3047098"/>
            <a:ext cx="982961" cy="646331"/>
          </a:xfrm>
          <a:prstGeom prst="rect">
            <a:avLst/>
          </a:prstGeom>
          <a:noFill/>
        </p:spPr>
        <p:txBody>
          <a:bodyPr wrap="none" rtlCol="0">
            <a:spAutoFit/>
          </a:bodyPr>
          <a:lstStyle/>
          <a:p>
            <a:r>
              <a:rPr lang="en-US" altLang="zh-CN" sz="3600" dirty="0" smtClean="0">
                <a:latin typeface="Georgia" panose="02040502050405020303" pitchFamily="18" charset="0"/>
              </a:rPr>
              <a:t>You</a:t>
            </a:r>
            <a:endParaRPr lang="zh-CN" altLang="en-US" sz="3600" dirty="0">
              <a:latin typeface="Georgia" panose="02040502050405020303" pitchFamily="18" charset="0"/>
            </a:endParaRPr>
          </a:p>
        </p:txBody>
      </p:sp>
    </p:spTree>
    <p:extLst>
      <p:ext uri="{BB962C8B-B14F-4D97-AF65-F5344CB8AC3E}">
        <p14:creationId xmlns:p14="http://schemas.microsoft.com/office/powerpoint/2010/main" val="84794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600" fill="hold"/>
                                        <p:tgtEl>
                                          <p:spTgt spid="6"/>
                                        </p:tgtEl>
                                        <p:attrNameLst>
                                          <p:attrName>ppt_w</p:attrName>
                                        </p:attrNameLst>
                                      </p:cBhvr>
                                      <p:tavLst>
                                        <p:tav tm="0">
                                          <p:val>
                                            <p:fltVal val="0"/>
                                          </p:val>
                                        </p:tav>
                                        <p:tav tm="100000">
                                          <p:val>
                                            <p:strVal val="#ppt_w"/>
                                          </p:val>
                                        </p:tav>
                                      </p:tavLst>
                                    </p:anim>
                                    <p:anim calcmode="lin" valueType="num">
                                      <p:cBhvr>
                                        <p:cTn id="8" dur="600" fill="hold"/>
                                        <p:tgtEl>
                                          <p:spTgt spid="6"/>
                                        </p:tgtEl>
                                        <p:attrNameLst>
                                          <p:attrName>ppt_h</p:attrName>
                                        </p:attrNameLst>
                                      </p:cBhvr>
                                      <p:tavLst>
                                        <p:tav tm="0">
                                          <p:val>
                                            <p:fltVal val="0"/>
                                          </p:val>
                                        </p:tav>
                                        <p:tav tm="100000">
                                          <p:val>
                                            <p:strVal val="#ppt_h"/>
                                          </p:val>
                                        </p:tav>
                                      </p:tavLst>
                                    </p:anim>
                                    <p:animEffect transition="in" filter="fade">
                                      <p:cBhvr>
                                        <p:cTn id="9" dur="600"/>
                                        <p:tgtEl>
                                          <p:spTgt spid="6"/>
                                        </p:tgtEl>
                                      </p:cBhvr>
                                    </p:animEffect>
                                  </p:childTnLst>
                                </p:cTn>
                              </p:par>
                            </p:childTnLst>
                          </p:cTn>
                        </p:par>
                        <p:par>
                          <p:cTn id="10" fill="hold">
                            <p:stCondLst>
                              <p:cond delay="6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600" fill="hold"/>
                                        <p:tgtEl>
                                          <p:spTgt spid="9"/>
                                        </p:tgtEl>
                                        <p:attrNameLst>
                                          <p:attrName>ppt_w</p:attrName>
                                        </p:attrNameLst>
                                      </p:cBhvr>
                                      <p:tavLst>
                                        <p:tav tm="0">
                                          <p:val>
                                            <p:fltVal val="0"/>
                                          </p:val>
                                        </p:tav>
                                        <p:tav tm="100000">
                                          <p:val>
                                            <p:strVal val="#ppt_w"/>
                                          </p:val>
                                        </p:tav>
                                      </p:tavLst>
                                    </p:anim>
                                    <p:anim calcmode="lin" valueType="num">
                                      <p:cBhvr>
                                        <p:cTn id="14" dur="600" fill="hold"/>
                                        <p:tgtEl>
                                          <p:spTgt spid="9"/>
                                        </p:tgtEl>
                                        <p:attrNameLst>
                                          <p:attrName>ppt_h</p:attrName>
                                        </p:attrNameLst>
                                      </p:cBhvr>
                                      <p:tavLst>
                                        <p:tav tm="0">
                                          <p:val>
                                            <p:fltVal val="0"/>
                                          </p:val>
                                        </p:tav>
                                        <p:tav tm="100000">
                                          <p:val>
                                            <p:strVal val="#ppt_h"/>
                                          </p:val>
                                        </p:tav>
                                      </p:tavLst>
                                    </p:anim>
                                    <p:animEffect transition="in" filter="fade">
                                      <p:cBhvr>
                                        <p:cTn id="15" dur="6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smtClean="0">
                <a:solidFill>
                  <a:schemeClr val="bg1"/>
                </a:solidFill>
              </a:rPr>
              <a:t>研究背景</a:t>
            </a:r>
            <a:endParaRPr lang="zh-CN" altLang="en-US" sz="2400" dirty="0">
              <a:solidFill>
                <a:schemeClr val="bg1"/>
              </a:solidFill>
            </a:endParaRP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3</a:t>
            </a:fld>
            <a:endParaRPr lang="zh-CN" altLang="en-US"/>
          </a:p>
        </p:txBody>
      </p:sp>
      <p:pic>
        <p:nvPicPr>
          <p:cNvPr id="19" name="图片 18"/>
          <p:cNvPicPr>
            <a:picLocks noChangeAspect="1"/>
          </p:cNvPicPr>
          <p:nvPr/>
        </p:nvPicPr>
        <p:blipFill>
          <a:blip r:embed="rId3"/>
          <a:stretch>
            <a:fillRect/>
          </a:stretch>
        </p:blipFill>
        <p:spPr>
          <a:xfrm>
            <a:off x="5716275" y="365126"/>
            <a:ext cx="3395316" cy="1958756"/>
          </a:xfrm>
          <a:prstGeom prst="rect">
            <a:avLst/>
          </a:prstGeom>
        </p:spPr>
      </p:pic>
      <p:sp>
        <p:nvSpPr>
          <p:cNvPr id="10" name="文本框 9"/>
          <p:cNvSpPr txBox="1"/>
          <p:nvPr/>
        </p:nvSpPr>
        <p:spPr>
          <a:xfrm>
            <a:off x="5758790" y="339943"/>
            <a:ext cx="1422184" cy="461665"/>
          </a:xfrm>
          <a:prstGeom prst="rect">
            <a:avLst/>
          </a:prstGeom>
          <a:noFill/>
        </p:spPr>
        <p:txBody>
          <a:bodyPr wrap="none" rtlCol="0">
            <a:spAutoFit/>
          </a:bodyPr>
          <a:lstStyle/>
          <a:p>
            <a:r>
              <a:rPr lang="zh-CN" altLang="en-US" sz="2400" b="1" dirty="0" smtClean="0">
                <a:solidFill>
                  <a:srgbClr val="FF33CC"/>
                </a:solidFill>
                <a:latin typeface="楷体" panose="02010609060101010101" pitchFamily="49" charset="-122"/>
                <a:ea typeface="楷体" panose="02010609060101010101" pitchFamily="49" charset="-122"/>
              </a:rPr>
              <a:t>原始路网</a:t>
            </a:r>
            <a:endParaRPr lang="zh-CN" altLang="en-US" sz="2400" b="1" dirty="0">
              <a:solidFill>
                <a:srgbClr val="FF33CC"/>
              </a:solidFill>
              <a:latin typeface="楷体" panose="02010609060101010101" pitchFamily="49" charset="-122"/>
              <a:ea typeface="楷体" panose="02010609060101010101" pitchFamily="49" charset="-122"/>
            </a:endParaRPr>
          </a:p>
        </p:txBody>
      </p:sp>
      <p:grpSp>
        <p:nvGrpSpPr>
          <p:cNvPr id="16" name="组合 15"/>
          <p:cNvGrpSpPr/>
          <p:nvPr/>
        </p:nvGrpSpPr>
        <p:grpSpPr>
          <a:xfrm>
            <a:off x="5716275" y="2275339"/>
            <a:ext cx="3385210" cy="2007517"/>
            <a:chOff x="4955787" y="2480181"/>
            <a:chExt cx="3583892" cy="2133562"/>
          </a:xfrm>
        </p:grpSpPr>
        <p:pic>
          <p:nvPicPr>
            <p:cNvPr id="8" name="图片 7"/>
            <p:cNvPicPr>
              <a:picLocks noChangeAspect="1"/>
            </p:cNvPicPr>
            <p:nvPr/>
          </p:nvPicPr>
          <p:blipFill>
            <a:blip r:embed="rId4"/>
            <a:stretch>
              <a:fillRect/>
            </a:stretch>
          </p:blipFill>
          <p:spPr>
            <a:xfrm>
              <a:off x="4955787" y="2558536"/>
              <a:ext cx="3583892" cy="2055207"/>
            </a:xfrm>
            <a:prstGeom prst="rect">
              <a:avLst/>
            </a:prstGeom>
          </p:spPr>
        </p:pic>
        <p:sp>
          <p:nvSpPr>
            <p:cNvPr id="21" name="文本框 20"/>
            <p:cNvSpPr txBox="1"/>
            <p:nvPr/>
          </p:nvSpPr>
          <p:spPr>
            <a:xfrm>
              <a:off x="5137265" y="2480181"/>
              <a:ext cx="1422184" cy="461665"/>
            </a:xfrm>
            <a:prstGeom prst="rect">
              <a:avLst/>
            </a:prstGeom>
            <a:noFill/>
          </p:spPr>
          <p:txBody>
            <a:bodyPr wrap="none" rtlCol="0">
              <a:spAutoFit/>
            </a:bodyPr>
            <a:lstStyle/>
            <a:p>
              <a:r>
                <a:rPr lang="zh-CN" altLang="en-US" sz="2400" b="1" dirty="0" smtClean="0">
                  <a:solidFill>
                    <a:srgbClr val="BF9000"/>
                  </a:solidFill>
                  <a:latin typeface="楷体" panose="02010609060101010101" pitchFamily="49" charset="-122"/>
                  <a:ea typeface="楷体" panose="02010609060101010101" pitchFamily="49" charset="-122"/>
                </a:rPr>
                <a:t>右转扩宽</a:t>
              </a:r>
              <a:endParaRPr lang="zh-CN" altLang="en-US" sz="2400" b="1" dirty="0">
                <a:solidFill>
                  <a:srgbClr val="BF9000"/>
                </a:solidFill>
                <a:latin typeface="楷体" panose="02010609060101010101" pitchFamily="49" charset="-122"/>
                <a:ea typeface="楷体" panose="02010609060101010101" pitchFamily="49" charset="-122"/>
              </a:endParaRPr>
            </a:p>
          </p:txBody>
        </p:sp>
      </p:grpSp>
      <p:grpSp>
        <p:nvGrpSpPr>
          <p:cNvPr id="15" name="组合 14"/>
          <p:cNvGrpSpPr/>
          <p:nvPr/>
        </p:nvGrpSpPr>
        <p:grpSpPr>
          <a:xfrm>
            <a:off x="1750971" y="2196966"/>
            <a:ext cx="3401713" cy="2085890"/>
            <a:chOff x="716284" y="2432671"/>
            <a:chExt cx="3401713" cy="2085890"/>
          </a:xfrm>
        </p:grpSpPr>
        <p:pic>
          <p:nvPicPr>
            <p:cNvPr id="11" name="图片 10"/>
            <p:cNvPicPr>
              <a:picLocks noChangeAspect="1"/>
            </p:cNvPicPr>
            <p:nvPr/>
          </p:nvPicPr>
          <p:blipFill>
            <a:blip r:embed="rId5"/>
            <a:stretch>
              <a:fillRect/>
            </a:stretch>
          </p:blipFill>
          <p:spPr>
            <a:xfrm>
              <a:off x="716284" y="2558536"/>
              <a:ext cx="3401713" cy="1960025"/>
            </a:xfrm>
            <a:prstGeom prst="rect">
              <a:avLst/>
            </a:prstGeom>
          </p:spPr>
        </p:pic>
        <p:sp>
          <p:nvSpPr>
            <p:cNvPr id="23" name="文本框 22"/>
            <p:cNvSpPr txBox="1"/>
            <p:nvPr/>
          </p:nvSpPr>
          <p:spPr>
            <a:xfrm>
              <a:off x="812098" y="2432671"/>
              <a:ext cx="803425" cy="461665"/>
            </a:xfrm>
            <a:prstGeom prst="rect">
              <a:avLst/>
            </a:prstGeom>
            <a:noFill/>
          </p:spPr>
          <p:txBody>
            <a:bodyPr wrap="none" rtlCol="0">
              <a:spAutoFit/>
            </a:bodyPr>
            <a:lstStyle/>
            <a:p>
              <a:r>
                <a:rPr lang="zh-CN" altLang="en-US" sz="2400" b="1" dirty="0" smtClean="0">
                  <a:solidFill>
                    <a:srgbClr val="2E75B6"/>
                  </a:solidFill>
                  <a:latin typeface="楷体" panose="02010609060101010101" pitchFamily="49" charset="-122"/>
                  <a:ea typeface="楷体" panose="02010609060101010101" pitchFamily="49" charset="-122"/>
                </a:rPr>
                <a:t>禁左</a:t>
              </a:r>
              <a:endParaRPr lang="zh-CN" altLang="en-US" sz="2400" b="1" dirty="0">
                <a:solidFill>
                  <a:srgbClr val="2E75B6"/>
                </a:solidFill>
                <a:latin typeface="楷体" panose="02010609060101010101" pitchFamily="49" charset="-122"/>
                <a:ea typeface="楷体" panose="02010609060101010101" pitchFamily="49" charset="-122"/>
              </a:endParaRPr>
            </a:p>
          </p:txBody>
        </p:sp>
      </p:grpSp>
      <p:grpSp>
        <p:nvGrpSpPr>
          <p:cNvPr id="17" name="组合 16"/>
          <p:cNvGrpSpPr/>
          <p:nvPr/>
        </p:nvGrpSpPr>
        <p:grpSpPr>
          <a:xfrm>
            <a:off x="5483877" y="4209523"/>
            <a:ext cx="3627714" cy="2089080"/>
            <a:chOff x="3239814" y="4266533"/>
            <a:chExt cx="3627714" cy="2089080"/>
          </a:xfrm>
        </p:grpSpPr>
        <p:pic>
          <p:nvPicPr>
            <p:cNvPr id="14" name="图片 13"/>
            <p:cNvPicPr>
              <a:picLocks noChangeAspect="1"/>
            </p:cNvPicPr>
            <p:nvPr/>
          </p:nvPicPr>
          <p:blipFill>
            <a:blip r:embed="rId6"/>
            <a:stretch>
              <a:fillRect/>
            </a:stretch>
          </p:blipFill>
          <p:spPr>
            <a:xfrm>
              <a:off x="3514727" y="4413200"/>
              <a:ext cx="3352801" cy="1942413"/>
            </a:xfrm>
            <a:prstGeom prst="rect">
              <a:avLst/>
            </a:prstGeom>
          </p:spPr>
        </p:pic>
        <p:sp>
          <p:nvSpPr>
            <p:cNvPr id="25" name="文本框 24"/>
            <p:cNvSpPr txBox="1"/>
            <p:nvPr/>
          </p:nvSpPr>
          <p:spPr>
            <a:xfrm>
              <a:off x="3239814" y="4266533"/>
              <a:ext cx="2196435" cy="461665"/>
            </a:xfrm>
            <a:prstGeom prst="rect">
              <a:avLst/>
            </a:prstGeom>
            <a:noFill/>
          </p:spPr>
          <p:txBody>
            <a:bodyPr wrap="none" rtlCol="0">
              <a:spAutoFit/>
            </a:bodyPr>
            <a:lstStyle/>
            <a:p>
              <a:r>
                <a:rPr lang="zh-CN" altLang="en-US" sz="2400" b="1" dirty="0" smtClean="0">
                  <a:latin typeface="楷体" panose="02010609060101010101" pitchFamily="49" charset="-122"/>
                  <a:ea typeface="楷体" panose="02010609060101010101" pitchFamily="49" charset="-122"/>
                </a:rPr>
                <a:t>右转扩宽</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禁左</a:t>
              </a:r>
              <a:endParaRPr lang="zh-CN" altLang="en-US" sz="2400" b="1" dirty="0">
                <a:latin typeface="楷体" panose="02010609060101010101" pitchFamily="49" charset="-122"/>
                <a:ea typeface="楷体" panose="02010609060101010101" pitchFamily="49" charset="-122"/>
              </a:endParaRPr>
            </a:p>
          </p:txBody>
        </p:sp>
      </p:grpSp>
      <p:sp>
        <p:nvSpPr>
          <p:cNvPr id="43" name="文本框 42"/>
          <p:cNvSpPr txBox="1"/>
          <p:nvPr/>
        </p:nvSpPr>
        <p:spPr>
          <a:xfrm>
            <a:off x="207902" y="490991"/>
            <a:ext cx="5514651"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评估多个规则对交通的影响</a:t>
            </a:r>
            <a:endParaRPr lang="zh-CN" altLang="en-US" sz="3200" dirty="0">
              <a:latin typeface="华文新魏" panose="02010800040101010101" pitchFamily="2" charset="-122"/>
              <a:ea typeface="华文新魏" panose="02010800040101010101" pitchFamily="2" charset="-122"/>
            </a:endParaRPr>
          </a:p>
        </p:txBody>
      </p:sp>
      <p:grpSp>
        <p:nvGrpSpPr>
          <p:cNvPr id="20" name="组合 19"/>
          <p:cNvGrpSpPr/>
          <p:nvPr/>
        </p:nvGrpSpPr>
        <p:grpSpPr>
          <a:xfrm>
            <a:off x="457200" y="4519758"/>
            <a:ext cx="4213076" cy="1010163"/>
            <a:chOff x="0" y="4599542"/>
            <a:chExt cx="4213076" cy="1010163"/>
          </a:xfrm>
        </p:grpSpPr>
        <p:sp>
          <p:nvSpPr>
            <p:cNvPr id="29" name="文本框 28"/>
            <p:cNvSpPr txBox="1"/>
            <p:nvPr/>
          </p:nvSpPr>
          <p:spPr>
            <a:xfrm>
              <a:off x="315994" y="4728198"/>
              <a:ext cx="803425" cy="461665"/>
            </a:xfrm>
            <a:prstGeom prst="rect">
              <a:avLst/>
            </a:prstGeom>
            <a:noFill/>
          </p:spPr>
          <p:txBody>
            <a:bodyPr wrap="none" rtlCol="0">
              <a:spAutoFit/>
            </a:bodyPr>
            <a:lstStyle/>
            <a:p>
              <a:r>
                <a:rPr lang="zh-CN" altLang="en-US" sz="2400" b="1" dirty="0" smtClean="0">
                  <a:solidFill>
                    <a:srgbClr val="2E75B6"/>
                  </a:solidFill>
                  <a:latin typeface="楷体" panose="02010609060101010101" pitchFamily="49" charset="-122"/>
                  <a:ea typeface="楷体" panose="02010609060101010101" pitchFamily="49" charset="-122"/>
                </a:rPr>
                <a:t>禁左</a:t>
              </a:r>
              <a:endParaRPr lang="zh-CN" altLang="en-US" sz="2400" b="1" dirty="0">
                <a:solidFill>
                  <a:srgbClr val="2E75B6"/>
                </a:solidFill>
                <a:latin typeface="楷体" panose="02010609060101010101" pitchFamily="49" charset="-122"/>
                <a:ea typeface="楷体" panose="02010609060101010101" pitchFamily="49" charset="-122"/>
              </a:endParaRPr>
            </a:p>
          </p:txBody>
        </p:sp>
        <p:sp>
          <p:nvSpPr>
            <p:cNvPr id="30" name="文本框 29"/>
            <p:cNvSpPr txBox="1"/>
            <p:nvPr/>
          </p:nvSpPr>
          <p:spPr>
            <a:xfrm>
              <a:off x="0" y="5148040"/>
              <a:ext cx="1422184" cy="461665"/>
            </a:xfrm>
            <a:prstGeom prst="rect">
              <a:avLst/>
            </a:prstGeom>
            <a:noFill/>
          </p:spPr>
          <p:txBody>
            <a:bodyPr wrap="none" rtlCol="0">
              <a:spAutoFit/>
            </a:bodyPr>
            <a:lstStyle/>
            <a:p>
              <a:r>
                <a:rPr lang="zh-CN" altLang="en-US" sz="2400" b="1" dirty="0" smtClean="0">
                  <a:solidFill>
                    <a:srgbClr val="BF9000"/>
                  </a:solidFill>
                  <a:latin typeface="楷体" panose="02010609060101010101" pitchFamily="49" charset="-122"/>
                  <a:ea typeface="楷体" panose="02010609060101010101" pitchFamily="49" charset="-122"/>
                </a:rPr>
                <a:t>右转扩宽</a:t>
              </a:r>
              <a:endParaRPr lang="zh-CN" altLang="en-US" sz="2400" b="1" dirty="0">
                <a:solidFill>
                  <a:srgbClr val="BF9000"/>
                </a:solidFill>
                <a:latin typeface="楷体" panose="02010609060101010101" pitchFamily="49" charset="-122"/>
                <a:ea typeface="楷体" panose="02010609060101010101" pitchFamily="49" charset="-122"/>
              </a:endParaRPr>
            </a:p>
          </p:txBody>
        </p:sp>
        <p:sp>
          <p:nvSpPr>
            <p:cNvPr id="18" name="右箭头 17"/>
            <p:cNvSpPr/>
            <p:nvPr/>
          </p:nvSpPr>
          <p:spPr>
            <a:xfrm>
              <a:off x="1272246" y="5030312"/>
              <a:ext cx="880441" cy="223751"/>
            </a:xfrm>
            <a:prstGeom prst="rightArrow">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1256876" y="4599542"/>
              <a:ext cx="803425" cy="461665"/>
            </a:xfrm>
            <a:prstGeom prst="rect">
              <a:avLst/>
            </a:prstGeom>
            <a:noFill/>
          </p:spPr>
          <p:txBody>
            <a:bodyPr wrap="none" rtlCol="0">
              <a:spAutoFit/>
            </a:bodyPr>
            <a:lstStyle/>
            <a:p>
              <a:r>
                <a:rPr lang="zh-CN" altLang="en-US" sz="2400" b="1" dirty="0" smtClean="0">
                  <a:solidFill>
                    <a:srgbClr val="009900"/>
                  </a:solidFill>
                  <a:latin typeface="楷体" panose="02010609060101010101" pitchFamily="49" charset="-122"/>
                  <a:ea typeface="楷体" panose="02010609060101010101" pitchFamily="49" charset="-122"/>
                </a:rPr>
                <a:t>促进</a:t>
              </a:r>
              <a:endParaRPr lang="zh-CN" altLang="en-US" sz="2400" b="1" dirty="0">
                <a:solidFill>
                  <a:srgbClr val="009900"/>
                </a:solidFill>
                <a:latin typeface="楷体" panose="02010609060101010101" pitchFamily="49" charset="-122"/>
                <a:ea typeface="楷体" panose="02010609060101010101" pitchFamily="49" charset="-122"/>
              </a:endParaRPr>
            </a:p>
          </p:txBody>
        </p:sp>
        <p:sp>
          <p:nvSpPr>
            <p:cNvPr id="33" name="文本框 32"/>
            <p:cNvSpPr txBox="1"/>
            <p:nvPr/>
          </p:nvSpPr>
          <p:spPr>
            <a:xfrm>
              <a:off x="2172133" y="4888601"/>
              <a:ext cx="2040943" cy="461665"/>
            </a:xfrm>
            <a:prstGeom prst="rect">
              <a:avLst/>
            </a:prstGeom>
            <a:noFill/>
          </p:spPr>
          <p:txBody>
            <a:bodyPr wrap="none" rtlCol="0">
              <a:spAutoFit/>
            </a:bodyPr>
            <a:lstStyle/>
            <a:p>
              <a:r>
                <a:rPr lang="zh-CN" altLang="en-US" sz="2400" b="1" dirty="0" smtClean="0">
                  <a:latin typeface="楷体" panose="02010609060101010101" pitchFamily="49" charset="-122"/>
                  <a:ea typeface="楷体" panose="02010609060101010101" pitchFamily="49" charset="-122"/>
                </a:rPr>
                <a:t>路段通行能力</a:t>
              </a:r>
              <a:endParaRPr lang="zh-CN" altLang="en-US" sz="2400" b="1" dirty="0">
                <a:latin typeface="楷体" panose="02010609060101010101" pitchFamily="49" charset="-122"/>
                <a:ea typeface="楷体" panose="02010609060101010101" pitchFamily="49" charset="-122"/>
              </a:endParaRPr>
            </a:p>
          </p:txBody>
        </p:sp>
      </p:grpSp>
      <p:sp>
        <p:nvSpPr>
          <p:cNvPr id="22" name="椭圆 21"/>
          <p:cNvSpPr/>
          <p:nvPr/>
        </p:nvSpPr>
        <p:spPr>
          <a:xfrm>
            <a:off x="4573365" y="4618455"/>
            <a:ext cx="1624458" cy="791219"/>
          </a:xfrm>
          <a:prstGeom prst="ellipse">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楷体" panose="02010609060101010101" pitchFamily="49" charset="-122"/>
                <a:ea typeface="楷体" panose="02010609060101010101" pitchFamily="49" charset="-122"/>
              </a:rPr>
              <a:t>动态路网</a:t>
            </a:r>
            <a:endParaRPr lang="zh-CN" altLang="en-US" sz="2400" b="1" dirty="0">
              <a:latin typeface="楷体" panose="02010609060101010101" pitchFamily="49" charset="-122"/>
              <a:ea typeface="楷体" panose="02010609060101010101" pitchFamily="49" charset="-122"/>
            </a:endParaRPr>
          </a:p>
        </p:txBody>
      </p:sp>
      <p:sp>
        <p:nvSpPr>
          <p:cNvPr id="36" name="椭圆 35"/>
          <p:cNvSpPr/>
          <p:nvPr/>
        </p:nvSpPr>
        <p:spPr>
          <a:xfrm>
            <a:off x="2040749" y="5446341"/>
            <a:ext cx="2966284" cy="791219"/>
          </a:xfrm>
          <a:prstGeom prst="ellipse">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楷体" panose="02010609060101010101" pitchFamily="49" charset="-122"/>
                <a:ea typeface="楷体" panose="02010609060101010101" pitchFamily="49" charset="-122"/>
              </a:rPr>
              <a:t>谁的促进能力更强？</a:t>
            </a:r>
            <a:endParaRPr lang="zh-CN" altLang="en-US" sz="2400" b="1" dirty="0">
              <a:latin typeface="楷体" panose="02010609060101010101" pitchFamily="49" charset="-122"/>
              <a:ea typeface="楷体" panose="02010609060101010101" pitchFamily="49" charset="-122"/>
            </a:endParaRPr>
          </a:p>
        </p:txBody>
      </p:sp>
      <p:sp>
        <p:nvSpPr>
          <p:cNvPr id="37" name="文本框 36"/>
          <p:cNvSpPr txBox="1"/>
          <p:nvPr/>
        </p:nvSpPr>
        <p:spPr>
          <a:xfrm>
            <a:off x="532015" y="1008867"/>
            <a:ext cx="5586152" cy="1077218"/>
          </a:xfrm>
          <a:prstGeom prst="rect">
            <a:avLst/>
          </a:prstGeom>
          <a:noFill/>
        </p:spPr>
        <p:txBody>
          <a:bodyPr wrap="square" rtlCol="0">
            <a:spAutoFit/>
          </a:bodyPr>
          <a:lstStyle/>
          <a:p>
            <a:pPr marL="342900" indent="-342900">
              <a:buFont typeface="Wingdings" panose="05000000000000000000" pitchFamily="2" charset="2"/>
              <a:buChar char="l"/>
            </a:pPr>
            <a:r>
              <a:rPr lang="zh-CN" altLang="en-US" sz="2800" b="1" dirty="0" smtClean="0">
                <a:latin typeface="楷体" panose="02010609060101010101" pitchFamily="49" charset="-122"/>
                <a:ea typeface="楷体" panose="02010609060101010101" pitchFamily="49" charset="-122"/>
              </a:rPr>
              <a:t>静态路网的交通仿真</a:t>
            </a:r>
            <a:endParaRPr lang="en-US" altLang="zh-CN" sz="2800" b="1" dirty="0" smtClean="0">
              <a:latin typeface="楷体" panose="02010609060101010101" pitchFamily="49" charset="-122"/>
              <a:ea typeface="楷体" panose="02010609060101010101" pitchFamily="49" charset="-122"/>
            </a:endParaRPr>
          </a:p>
          <a:p>
            <a:pPr marL="742950" lvl="1" indent="-285750">
              <a:buFont typeface="Arial" panose="020B0604020202020204" pitchFamily="34" charset="0"/>
              <a:buChar char="•"/>
            </a:pPr>
            <a:r>
              <a:rPr lang="zh-CN" altLang="en-US" b="1" dirty="0" smtClean="0">
                <a:latin typeface="隶书" panose="02010509060101010101" pitchFamily="49" charset="-122"/>
                <a:ea typeface="隶书" panose="02010509060101010101" pitchFamily="49" charset="-122"/>
              </a:rPr>
              <a:t>一个规则，一次路网编辑，一次仿真</a:t>
            </a:r>
            <a:endParaRPr lang="en-US" altLang="zh-CN" b="1" dirty="0" smtClean="0">
              <a:latin typeface="隶书" panose="02010509060101010101" pitchFamily="49" charset="-122"/>
              <a:ea typeface="隶书" panose="02010509060101010101" pitchFamily="49" charset="-122"/>
            </a:endParaRPr>
          </a:p>
          <a:p>
            <a:pPr marL="742950" lvl="1" indent="-285750">
              <a:buFont typeface="Arial" panose="020B0604020202020204" pitchFamily="34" charset="0"/>
              <a:buChar char="•"/>
            </a:pPr>
            <a:r>
              <a:rPr lang="zh-CN" altLang="en-US" b="1" dirty="0" smtClean="0">
                <a:latin typeface="隶书" panose="02010509060101010101" pitchFamily="49" charset="-122"/>
                <a:ea typeface="隶书" panose="02010509060101010101" pitchFamily="49" charset="-122"/>
              </a:rPr>
              <a:t>多个规则各自影响评估，多次建网，多次仿真</a:t>
            </a:r>
            <a:endParaRPr lang="en-US" altLang="zh-CN" b="1" dirty="0" smtClean="0">
              <a:latin typeface="隶书" panose="02010509060101010101" pitchFamily="49" charset="-122"/>
              <a:ea typeface="隶书" panose="02010509060101010101" pitchFamily="49" charset="-122"/>
            </a:endParaRPr>
          </a:p>
        </p:txBody>
      </p:sp>
      <p:sp>
        <p:nvSpPr>
          <p:cNvPr id="5" name="圆角矩形 4"/>
          <p:cNvSpPr/>
          <p:nvPr/>
        </p:nvSpPr>
        <p:spPr>
          <a:xfrm>
            <a:off x="4401695" y="3144726"/>
            <a:ext cx="1821108" cy="791984"/>
          </a:xfrm>
          <a:prstGeom prst="round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隶书" panose="02010509060101010101" pitchFamily="49" charset="-122"/>
                <a:ea typeface="隶书" panose="02010509060101010101" pitchFamily="49" charset="-122"/>
              </a:rPr>
              <a:t>多次建</a:t>
            </a:r>
            <a:r>
              <a:rPr lang="zh-CN" altLang="en-US" b="1" dirty="0" smtClean="0">
                <a:latin typeface="隶书" panose="02010509060101010101" pitchFamily="49" charset="-122"/>
                <a:ea typeface="隶书" panose="02010509060101010101" pitchFamily="49" charset="-122"/>
              </a:rPr>
              <a:t>网</a:t>
            </a:r>
            <a:endParaRPr lang="en-US" altLang="zh-CN" b="1" dirty="0" smtClean="0">
              <a:latin typeface="隶书" panose="02010509060101010101" pitchFamily="49" charset="-122"/>
              <a:ea typeface="隶书" panose="02010509060101010101" pitchFamily="49" charset="-122"/>
            </a:endParaRPr>
          </a:p>
          <a:p>
            <a:pPr algn="ctr"/>
            <a:r>
              <a:rPr lang="zh-CN" altLang="en-US" b="1" dirty="0" smtClean="0">
                <a:latin typeface="隶书" panose="02010509060101010101" pitchFamily="49" charset="-122"/>
                <a:ea typeface="隶书" panose="02010509060101010101" pitchFamily="49" charset="-122"/>
              </a:rPr>
              <a:t>多次</a:t>
            </a:r>
            <a:r>
              <a:rPr lang="zh-CN" altLang="en-US" b="1" dirty="0">
                <a:latin typeface="隶书" panose="02010509060101010101" pitchFamily="49" charset="-122"/>
                <a:ea typeface="隶书" panose="02010509060101010101" pitchFamily="49" charset="-122"/>
              </a:rPr>
              <a:t>仿真</a:t>
            </a:r>
            <a:endParaRPr lang="en-US" altLang="zh-CN"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08028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 presetClass="entr" presetSubtype="4" fill="hold" grpId="0" nodeType="afterEffect">
                                  <p:stCondLst>
                                    <p:cond delay="6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6"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smtClean="0">
                <a:solidFill>
                  <a:schemeClr val="bg1"/>
                </a:solidFill>
              </a:rPr>
              <a:t>研究背景</a:t>
            </a:r>
            <a:endParaRPr lang="zh-CN" altLang="en-US" sz="2400" dirty="0">
              <a:solidFill>
                <a:schemeClr val="bg1"/>
              </a:solidFill>
            </a:endParaRP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4</a:t>
            </a:fld>
            <a:endParaRPr lang="zh-CN" altLang="en-US"/>
          </a:p>
        </p:txBody>
      </p:sp>
      <p:sp>
        <p:nvSpPr>
          <p:cNvPr id="31" name="灯片编号占位符 2"/>
          <p:cNvSpPr txBox="1">
            <a:spLocks/>
          </p:cNvSpPr>
          <p:nvPr/>
        </p:nvSpPr>
        <p:spPr>
          <a:xfrm>
            <a:off x="6222600" y="476842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800" b="1" kern="1200">
                <a:solidFill>
                  <a:srgbClr val="FF00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A8C254-ADF7-43F4-A89A-170987B96009}" type="slidenum">
              <a:rPr lang="zh-CN" altLang="en-US" smtClean="0"/>
              <a:pPr/>
              <a:t>4</a:t>
            </a:fld>
            <a:endParaRPr lang="zh-CN" altLang="en-US"/>
          </a:p>
        </p:txBody>
      </p:sp>
      <p:sp>
        <p:nvSpPr>
          <p:cNvPr id="32" name="文本框 31"/>
          <p:cNvSpPr txBox="1"/>
          <p:nvPr/>
        </p:nvSpPr>
        <p:spPr>
          <a:xfrm>
            <a:off x="207902" y="490991"/>
            <a:ext cx="4693914"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动态路网中的时间因素</a:t>
            </a:r>
            <a:endParaRPr lang="zh-CN" altLang="en-US" sz="3200" dirty="0">
              <a:latin typeface="华文新魏" panose="02010800040101010101" pitchFamily="2" charset="-122"/>
              <a:ea typeface="华文新魏" panose="02010800040101010101" pitchFamily="2" charset="-122"/>
            </a:endParaRPr>
          </a:p>
        </p:txBody>
      </p:sp>
      <p:sp>
        <p:nvSpPr>
          <p:cNvPr id="33" name="文本框 32"/>
          <p:cNvSpPr txBox="1"/>
          <p:nvPr/>
        </p:nvSpPr>
        <p:spPr>
          <a:xfrm>
            <a:off x="812098" y="1096466"/>
            <a:ext cx="2794355" cy="2277547"/>
          </a:xfrm>
          <a:prstGeom prst="rect">
            <a:avLst/>
          </a:prstGeom>
          <a:noFill/>
        </p:spPr>
        <p:txBody>
          <a:bodyPr wrap="none" rtlCol="0">
            <a:spAutoFit/>
          </a:bodyPr>
          <a:lstStyle/>
          <a:p>
            <a:pPr marL="342900" indent="-342900">
              <a:buFont typeface="Wingdings" panose="05000000000000000000" pitchFamily="2" charset="2"/>
              <a:buChar char="l"/>
            </a:pPr>
            <a:r>
              <a:rPr lang="zh-CN" altLang="en-US" sz="2800" b="1" dirty="0" smtClean="0">
                <a:solidFill>
                  <a:srgbClr val="009900"/>
                </a:solidFill>
                <a:latin typeface="楷体" panose="02010609060101010101" pitchFamily="49" charset="-122"/>
                <a:ea typeface="楷体" panose="02010609060101010101" pitchFamily="49" charset="-122"/>
              </a:rPr>
              <a:t>物理路网变化</a:t>
            </a:r>
            <a:endParaRPr lang="en-US" altLang="zh-CN" sz="2800" b="1" dirty="0" smtClean="0">
              <a:solidFill>
                <a:srgbClr val="009900"/>
              </a:solidFill>
              <a:latin typeface="楷体" panose="02010609060101010101" pitchFamily="49" charset="-122"/>
              <a:ea typeface="楷体" panose="02010609060101010101" pitchFamily="49" charset="-122"/>
            </a:endParaRPr>
          </a:p>
          <a:p>
            <a:pPr marL="742950" lvl="1" indent="-285750">
              <a:buFont typeface="Arial" panose="020B0604020202020204" pitchFamily="34" charset="0"/>
              <a:buChar char="•"/>
            </a:pPr>
            <a:r>
              <a:rPr lang="zh-CN" altLang="en-US" b="1" dirty="0" smtClean="0">
                <a:solidFill>
                  <a:srgbClr val="009900"/>
                </a:solidFill>
                <a:latin typeface="隶书" panose="02010509060101010101" pitchFamily="49" charset="-122"/>
                <a:ea typeface="隶书" panose="02010509060101010101" pitchFamily="49" charset="-122"/>
              </a:rPr>
              <a:t>道路要素几何变化</a:t>
            </a:r>
            <a:endParaRPr lang="en-US" altLang="zh-CN" b="1" dirty="0" smtClean="0">
              <a:solidFill>
                <a:srgbClr val="009900"/>
              </a:solidFill>
              <a:latin typeface="隶书" panose="02010509060101010101" pitchFamily="49" charset="-122"/>
              <a:ea typeface="隶书" panose="02010509060101010101" pitchFamily="49" charset="-122"/>
            </a:endParaRPr>
          </a:p>
          <a:p>
            <a:pPr marL="1200150" lvl="2" indent="-285750">
              <a:buFont typeface="Wingdings" panose="05000000000000000000" pitchFamily="2" charset="2"/>
              <a:buChar char="ü"/>
            </a:pPr>
            <a:r>
              <a:rPr lang="zh-CN" altLang="en-US" sz="1400" b="1" dirty="0" smtClean="0">
                <a:solidFill>
                  <a:srgbClr val="009900"/>
                </a:solidFill>
                <a:latin typeface="楷体" panose="02010609060101010101" pitchFamily="49" charset="-122"/>
                <a:ea typeface="楷体" panose="02010609060101010101" pitchFamily="49" charset="-122"/>
              </a:rPr>
              <a:t>交叉口扩宽</a:t>
            </a:r>
            <a:endParaRPr lang="en-US" altLang="zh-CN" sz="1400" b="1" dirty="0" smtClean="0">
              <a:solidFill>
                <a:srgbClr val="009900"/>
              </a:solidFill>
              <a:latin typeface="楷体" panose="02010609060101010101" pitchFamily="49" charset="-122"/>
              <a:ea typeface="楷体" panose="02010609060101010101" pitchFamily="49" charset="-122"/>
            </a:endParaRPr>
          </a:p>
          <a:p>
            <a:pPr marL="1200150" lvl="2" indent="-285750">
              <a:buFont typeface="Wingdings" panose="05000000000000000000" pitchFamily="2" charset="2"/>
              <a:buChar char="ü"/>
            </a:pPr>
            <a:endParaRPr lang="en-US" altLang="zh-CN" sz="1400" b="1" dirty="0">
              <a:solidFill>
                <a:srgbClr val="009900"/>
              </a:solidFill>
              <a:latin typeface="楷体" panose="02010609060101010101" pitchFamily="49" charset="-122"/>
              <a:ea typeface="楷体" panose="02010609060101010101" pitchFamily="49" charset="-122"/>
            </a:endParaRPr>
          </a:p>
          <a:p>
            <a:pPr marL="742950" lvl="1" indent="-285750">
              <a:buFont typeface="Arial" panose="020B0604020202020204" pitchFamily="34" charset="0"/>
              <a:buChar char="•"/>
            </a:pPr>
            <a:r>
              <a:rPr lang="zh-CN" altLang="en-US" b="1" dirty="0" smtClean="0">
                <a:solidFill>
                  <a:srgbClr val="009900"/>
                </a:solidFill>
                <a:latin typeface="隶书" panose="02010509060101010101" pitchFamily="49" charset="-122"/>
                <a:ea typeface="隶书" panose="02010509060101010101" pitchFamily="49" charset="-122"/>
              </a:rPr>
              <a:t>道路要素属性变化</a:t>
            </a:r>
            <a:endParaRPr lang="en-US" altLang="zh-CN" b="1" dirty="0" smtClean="0">
              <a:solidFill>
                <a:srgbClr val="009900"/>
              </a:solidFill>
              <a:latin typeface="隶书" panose="02010509060101010101" pitchFamily="49" charset="-122"/>
              <a:ea typeface="隶书" panose="02010509060101010101" pitchFamily="49" charset="-122"/>
            </a:endParaRPr>
          </a:p>
          <a:p>
            <a:pPr marL="1200150" lvl="2" indent="-285750">
              <a:buFont typeface="Wingdings" panose="05000000000000000000" pitchFamily="2" charset="2"/>
              <a:buChar char="ü"/>
            </a:pPr>
            <a:r>
              <a:rPr lang="zh-CN" altLang="en-US" sz="1400" b="1" dirty="0">
                <a:solidFill>
                  <a:srgbClr val="009900"/>
                </a:solidFill>
                <a:latin typeface="楷体" panose="02010609060101010101" pitchFamily="49" charset="-122"/>
                <a:ea typeface="楷体" panose="02010609060101010101" pitchFamily="49" charset="-122"/>
              </a:rPr>
              <a:t>道路重命名</a:t>
            </a:r>
            <a:endParaRPr lang="en-US" altLang="zh-CN" sz="1400" b="1" dirty="0">
              <a:solidFill>
                <a:srgbClr val="009900"/>
              </a:solidFill>
              <a:latin typeface="楷体" panose="02010609060101010101" pitchFamily="49" charset="-122"/>
              <a:ea typeface="楷体" panose="02010609060101010101" pitchFamily="49" charset="-122"/>
            </a:endParaRPr>
          </a:p>
          <a:p>
            <a:pPr marL="742950" lvl="1" indent="-285750">
              <a:buFont typeface="Arial" panose="020B0604020202020204" pitchFamily="34" charset="0"/>
              <a:buChar char="•"/>
            </a:pPr>
            <a:endParaRPr lang="en-US" altLang="zh-CN" b="1" dirty="0" smtClean="0">
              <a:solidFill>
                <a:srgbClr val="009900"/>
              </a:solidFill>
              <a:latin typeface="隶书" panose="02010509060101010101" pitchFamily="49" charset="-122"/>
              <a:ea typeface="隶书" panose="02010509060101010101" pitchFamily="49" charset="-122"/>
            </a:endParaRPr>
          </a:p>
          <a:p>
            <a:pPr marL="742950" lvl="1" indent="-285750">
              <a:buFont typeface="Arial" panose="020B0604020202020204" pitchFamily="34" charset="0"/>
              <a:buChar char="•"/>
            </a:pPr>
            <a:endParaRPr lang="en-US" altLang="zh-CN" b="1" dirty="0" smtClean="0">
              <a:solidFill>
                <a:srgbClr val="009900"/>
              </a:solidFill>
              <a:latin typeface="隶书" panose="02010509060101010101" pitchFamily="49" charset="-122"/>
              <a:ea typeface="隶书" panose="02010509060101010101" pitchFamily="49" charset="-122"/>
            </a:endParaRPr>
          </a:p>
        </p:txBody>
      </p:sp>
      <p:sp>
        <p:nvSpPr>
          <p:cNvPr id="34" name="文本框 33"/>
          <p:cNvSpPr txBox="1"/>
          <p:nvPr/>
        </p:nvSpPr>
        <p:spPr>
          <a:xfrm>
            <a:off x="812098" y="3061042"/>
            <a:ext cx="2806482" cy="1723549"/>
          </a:xfrm>
          <a:prstGeom prst="rect">
            <a:avLst/>
          </a:prstGeom>
          <a:noFill/>
        </p:spPr>
        <p:txBody>
          <a:bodyPr wrap="square" rtlCol="0">
            <a:spAutoFit/>
          </a:bodyPr>
          <a:lstStyle>
            <a:defPPr>
              <a:defRPr lang="zh-CN"/>
            </a:defPPr>
            <a:lvl1pPr marL="342900" indent="-342900">
              <a:buFont typeface="Wingdings" panose="05000000000000000000" pitchFamily="2" charset="2"/>
              <a:buChar char="l"/>
              <a:defRPr sz="2800" b="1">
                <a:latin typeface="楷体" panose="02010609060101010101" pitchFamily="49" charset="-122"/>
                <a:ea typeface="楷体" panose="02010609060101010101" pitchFamily="49" charset="-122"/>
              </a:defRPr>
            </a:lvl1pPr>
            <a:lvl2pPr marL="742950" lvl="1" indent="-285750">
              <a:buFont typeface="Arial" panose="020B0604020202020204" pitchFamily="34" charset="0"/>
              <a:buChar char="•"/>
              <a:defRPr b="1">
                <a:latin typeface="隶书" panose="02010509060101010101" pitchFamily="49" charset="-122"/>
                <a:ea typeface="隶书" panose="02010509060101010101" pitchFamily="49" charset="-122"/>
              </a:defRPr>
            </a:lvl2pPr>
          </a:lstStyle>
          <a:p>
            <a:r>
              <a:rPr lang="zh-CN" altLang="en-US" dirty="0" smtClean="0">
                <a:solidFill>
                  <a:schemeClr val="accent1">
                    <a:lumMod val="75000"/>
                  </a:schemeClr>
                </a:solidFill>
              </a:rPr>
              <a:t>逻辑路网变化</a:t>
            </a:r>
            <a:endParaRPr lang="en-US" altLang="zh-CN" dirty="0" smtClean="0">
              <a:solidFill>
                <a:schemeClr val="accent1">
                  <a:lumMod val="75000"/>
                </a:schemeClr>
              </a:solidFill>
            </a:endParaRPr>
          </a:p>
          <a:p>
            <a:pPr lvl="1"/>
            <a:r>
              <a:rPr lang="zh-CN" altLang="en-US" dirty="0" smtClean="0">
                <a:solidFill>
                  <a:schemeClr val="accent1">
                    <a:lumMod val="75000"/>
                  </a:schemeClr>
                </a:solidFill>
              </a:rPr>
              <a:t>通行属性变化</a:t>
            </a:r>
            <a:endParaRPr lang="en-US" altLang="zh-CN" dirty="0" smtClean="0">
              <a:solidFill>
                <a:schemeClr val="accent1">
                  <a:lumMod val="75000"/>
                </a:schemeClr>
              </a:solidFill>
            </a:endParaRPr>
          </a:p>
          <a:p>
            <a:pPr marL="1200150" lvl="2" indent="-285750">
              <a:buFont typeface="Wingdings" panose="05000000000000000000" pitchFamily="2" charset="2"/>
              <a:buChar char="ü"/>
            </a:pPr>
            <a:r>
              <a:rPr lang="zh-CN" altLang="en-US" sz="1400" b="1" dirty="0" smtClean="0">
                <a:solidFill>
                  <a:schemeClr val="accent1">
                    <a:lumMod val="75000"/>
                  </a:schemeClr>
                </a:solidFill>
                <a:latin typeface="楷体" panose="02010609060101010101" pitchFamily="49" charset="-122"/>
                <a:ea typeface="楷体" panose="02010609060101010101" pitchFamily="49" charset="-122"/>
              </a:rPr>
              <a:t>车道临时关闭</a:t>
            </a:r>
            <a:endParaRPr lang="en-US" altLang="zh-CN" sz="1400" b="1" dirty="0" smtClean="0">
              <a:solidFill>
                <a:schemeClr val="accent1">
                  <a:lumMod val="75000"/>
                </a:schemeClr>
              </a:solidFill>
              <a:latin typeface="楷体" panose="02010609060101010101" pitchFamily="49" charset="-122"/>
              <a:ea typeface="楷体" panose="02010609060101010101" pitchFamily="49" charset="-122"/>
            </a:endParaRPr>
          </a:p>
          <a:p>
            <a:pPr marL="1200150" lvl="2" indent="-285750">
              <a:buFont typeface="Wingdings" panose="05000000000000000000" pitchFamily="2" charset="2"/>
              <a:buChar char="ü"/>
            </a:pPr>
            <a:r>
              <a:rPr lang="zh-CN" altLang="en-US" sz="1400" b="1" dirty="0" smtClean="0">
                <a:solidFill>
                  <a:schemeClr val="accent1">
                    <a:lumMod val="75000"/>
                  </a:schemeClr>
                </a:solidFill>
                <a:latin typeface="楷体" panose="02010609060101010101" pitchFamily="49" charset="-122"/>
                <a:ea typeface="楷体" panose="02010609060101010101" pitchFamily="49" charset="-122"/>
              </a:rPr>
              <a:t>禁左</a:t>
            </a:r>
            <a:endParaRPr lang="en-US" altLang="zh-CN" sz="1400" b="1" dirty="0" smtClean="0">
              <a:solidFill>
                <a:schemeClr val="accent1">
                  <a:lumMod val="75000"/>
                </a:schemeClr>
              </a:solidFill>
              <a:latin typeface="楷体" panose="02010609060101010101" pitchFamily="49" charset="-122"/>
              <a:ea typeface="楷体" panose="02010609060101010101" pitchFamily="49" charset="-122"/>
            </a:endParaRPr>
          </a:p>
          <a:p>
            <a:pPr marL="1200150" lvl="2" indent="-285750">
              <a:buFont typeface="Wingdings" panose="05000000000000000000" pitchFamily="2" charset="2"/>
              <a:buChar char="ü"/>
            </a:pPr>
            <a:r>
              <a:rPr lang="zh-CN" altLang="en-US" sz="1400" b="1" dirty="0" smtClean="0">
                <a:solidFill>
                  <a:schemeClr val="accent1">
                    <a:lumMod val="75000"/>
                  </a:schemeClr>
                </a:solidFill>
                <a:latin typeface="楷体" panose="02010609060101010101" pitchFamily="49" charset="-122"/>
                <a:ea typeface="楷体" panose="02010609060101010101" pitchFamily="49" charset="-122"/>
              </a:rPr>
              <a:t>单行道</a:t>
            </a:r>
            <a:endParaRPr lang="en-US" altLang="zh-CN" sz="1400" b="1" dirty="0">
              <a:solidFill>
                <a:schemeClr val="accent1">
                  <a:lumMod val="75000"/>
                </a:schemeClr>
              </a:solidFill>
              <a:latin typeface="楷体" panose="02010609060101010101" pitchFamily="49" charset="-122"/>
              <a:ea typeface="楷体" panose="02010609060101010101" pitchFamily="49" charset="-122"/>
            </a:endParaRPr>
          </a:p>
          <a:p>
            <a:pPr lvl="1"/>
            <a:endParaRPr lang="zh-CN" altLang="en-US" dirty="0">
              <a:solidFill>
                <a:schemeClr val="accent1">
                  <a:lumMod val="75000"/>
                </a:schemeClr>
              </a:solidFill>
            </a:endParaRPr>
          </a:p>
        </p:txBody>
      </p:sp>
      <p:sp>
        <p:nvSpPr>
          <p:cNvPr id="35" name="文本框 34"/>
          <p:cNvSpPr txBox="1"/>
          <p:nvPr/>
        </p:nvSpPr>
        <p:spPr>
          <a:xfrm>
            <a:off x="812097" y="4887431"/>
            <a:ext cx="3961939" cy="1292662"/>
          </a:xfrm>
          <a:prstGeom prst="rect">
            <a:avLst/>
          </a:prstGeom>
          <a:noFill/>
        </p:spPr>
        <p:txBody>
          <a:bodyPr wrap="square" rtlCol="0">
            <a:spAutoFit/>
          </a:bodyPr>
          <a:lstStyle>
            <a:defPPr>
              <a:defRPr lang="zh-CN"/>
            </a:defPPr>
            <a:lvl1pPr marL="342900" indent="-342900">
              <a:buFont typeface="Wingdings" panose="05000000000000000000" pitchFamily="2" charset="2"/>
              <a:buChar char="l"/>
              <a:defRPr sz="2800" b="1">
                <a:latin typeface="楷体" panose="02010609060101010101" pitchFamily="49" charset="-122"/>
                <a:ea typeface="楷体" panose="02010609060101010101" pitchFamily="49" charset="-122"/>
              </a:defRPr>
            </a:lvl1pPr>
            <a:lvl2pPr marL="742950" lvl="1" indent="-285750">
              <a:buFont typeface="Arial" panose="020B0604020202020204" pitchFamily="34" charset="0"/>
              <a:buChar char="•"/>
              <a:defRPr b="1">
                <a:latin typeface="隶书" panose="02010509060101010101" pitchFamily="49" charset="-122"/>
                <a:ea typeface="隶书" panose="02010509060101010101" pitchFamily="49" charset="-122"/>
              </a:defRPr>
            </a:lvl2pPr>
          </a:lstStyle>
          <a:p>
            <a:r>
              <a:rPr lang="zh-CN" altLang="en-US" dirty="0" smtClean="0">
                <a:solidFill>
                  <a:schemeClr val="accent4">
                    <a:lumMod val="75000"/>
                  </a:schemeClr>
                </a:solidFill>
              </a:rPr>
              <a:t>交通活动参与者运动</a:t>
            </a:r>
            <a:endParaRPr lang="en-US" altLang="zh-CN" dirty="0" smtClean="0">
              <a:solidFill>
                <a:schemeClr val="accent4">
                  <a:lumMod val="75000"/>
                </a:schemeClr>
              </a:solidFill>
            </a:endParaRPr>
          </a:p>
          <a:p>
            <a:pPr lvl="1"/>
            <a:r>
              <a:rPr lang="zh-CN" altLang="en-US" dirty="0">
                <a:solidFill>
                  <a:schemeClr val="accent4">
                    <a:lumMod val="75000"/>
                  </a:schemeClr>
                </a:solidFill>
              </a:rPr>
              <a:t>车辆</a:t>
            </a:r>
            <a:endParaRPr lang="en-US" altLang="zh-CN" dirty="0">
              <a:solidFill>
                <a:schemeClr val="accent4">
                  <a:lumMod val="75000"/>
                </a:schemeClr>
              </a:solidFill>
            </a:endParaRPr>
          </a:p>
          <a:p>
            <a:pPr marL="1200150" lvl="2" indent="-285750">
              <a:buFont typeface="Wingdings" panose="05000000000000000000" pitchFamily="2" charset="2"/>
              <a:buChar char="ü"/>
            </a:pPr>
            <a:r>
              <a:rPr lang="zh-CN" altLang="en-US" sz="1400" b="1" dirty="0" smtClean="0">
                <a:solidFill>
                  <a:srgbClr val="BF9000"/>
                </a:solidFill>
                <a:latin typeface="楷体" panose="02010609060101010101" pitchFamily="49" charset="-122"/>
                <a:ea typeface="楷体" panose="02010609060101010101" pitchFamily="49" charset="-122"/>
              </a:rPr>
              <a:t>公交车</a:t>
            </a:r>
            <a:endParaRPr lang="en-US" altLang="zh-CN" dirty="0" smtClean="0">
              <a:solidFill>
                <a:srgbClr val="BF9000"/>
              </a:solidFill>
            </a:endParaRPr>
          </a:p>
          <a:p>
            <a:pPr lvl="1"/>
            <a:r>
              <a:rPr lang="zh-CN" altLang="en-US" dirty="0" smtClean="0">
                <a:solidFill>
                  <a:schemeClr val="accent4">
                    <a:lumMod val="75000"/>
                  </a:schemeClr>
                </a:solidFill>
              </a:rPr>
              <a:t>行人</a:t>
            </a:r>
            <a:endParaRPr lang="zh-CN" altLang="en-US" dirty="0">
              <a:solidFill>
                <a:schemeClr val="accent4">
                  <a:lumMod val="75000"/>
                </a:schemeClr>
              </a:solidFill>
            </a:endParaRPr>
          </a:p>
        </p:txBody>
      </p:sp>
      <p:pic>
        <p:nvPicPr>
          <p:cNvPr id="36" name="图片 35"/>
          <p:cNvPicPr>
            <a:picLocks noChangeAspect="1"/>
          </p:cNvPicPr>
          <p:nvPr/>
        </p:nvPicPr>
        <p:blipFill>
          <a:blip r:embed="rId3"/>
          <a:stretch>
            <a:fillRect/>
          </a:stretch>
        </p:blipFill>
        <p:spPr>
          <a:xfrm>
            <a:off x="4006850" y="1096466"/>
            <a:ext cx="2438825" cy="1739346"/>
          </a:xfrm>
          <a:prstGeom prst="rect">
            <a:avLst/>
          </a:prstGeom>
        </p:spPr>
      </p:pic>
      <p:pic>
        <p:nvPicPr>
          <p:cNvPr id="44" name="图片 43"/>
          <p:cNvPicPr>
            <a:picLocks noChangeAspect="1"/>
          </p:cNvPicPr>
          <p:nvPr/>
        </p:nvPicPr>
        <p:blipFill>
          <a:blip r:embed="rId4"/>
          <a:stretch>
            <a:fillRect/>
          </a:stretch>
        </p:blipFill>
        <p:spPr>
          <a:xfrm>
            <a:off x="6573663" y="1098623"/>
            <a:ext cx="2424287" cy="1737189"/>
          </a:xfrm>
          <a:prstGeom prst="rect">
            <a:avLst/>
          </a:prstGeom>
        </p:spPr>
      </p:pic>
      <p:sp>
        <p:nvSpPr>
          <p:cNvPr id="45" name="文本框 44"/>
          <p:cNvSpPr txBox="1"/>
          <p:nvPr/>
        </p:nvSpPr>
        <p:spPr>
          <a:xfrm>
            <a:off x="5686157" y="2876376"/>
            <a:ext cx="1800493" cy="369332"/>
          </a:xfrm>
          <a:prstGeom prst="rect">
            <a:avLst/>
          </a:prstGeom>
          <a:noFill/>
        </p:spPr>
        <p:txBody>
          <a:bodyPr wrap="none" rtlCol="0">
            <a:spAutoFit/>
          </a:bodyPr>
          <a:lstStyle/>
          <a:p>
            <a:r>
              <a:rPr lang="zh-CN" altLang="en-US" dirty="0" smtClean="0">
                <a:solidFill>
                  <a:srgbClr val="009900"/>
                </a:solidFill>
                <a:latin typeface="楷体" panose="02010609060101010101" pitchFamily="49" charset="-122"/>
                <a:ea typeface="楷体" panose="02010609060101010101" pitchFamily="49" charset="-122"/>
              </a:rPr>
              <a:t>图</a:t>
            </a:r>
            <a:r>
              <a:rPr lang="en-US" altLang="zh-CN" dirty="0" smtClean="0">
                <a:solidFill>
                  <a:srgbClr val="009900"/>
                </a:solidFill>
                <a:latin typeface="楷体" panose="02010609060101010101" pitchFamily="49" charset="-122"/>
                <a:ea typeface="楷体" panose="02010609060101010101" pitchFamily="49" charset="-122"/>
              </a:rPr>
              <a:t>1 </a:t>
            </a:r>
            <a:r>
              <a:rPr lang="zh-CN" altLang="en-US" dirty="0" smtClean="0">
                <a:solidFill>
                  <a:srgbClr val="009900"/>
                </a:solidFill>
                <a:latin typeface="楷体" panose="02010609060101010101" pitchFamily="49" charset="-122"/>
                <a:ea typeface="楷体" panose="02010609060101010101" pitchFamily="49" charset="-122"/>
              </a:rPr>
              <a:t>交叉口扩宽</a:t>
            </a:r>
            <a:endParaRPr lang="zh-CN" altLang="en-US" dirty="0">
              <a:solidFill>
                <a:srgbClr val="009900"/>
              </a:solidFill>
              <a:latin typeface="楷体" panose="02010609060101010101" pitchFamily="49" charset="-122"/>
              <a:ea typeface="楷体" panose="02010609060101010101" pitchFamily="49" charset="-122"/>
            </a:endParaRPr>
          </a:p>
        </p:txBody>
      </p:sp>
      <p:pic>
        <p:nvPicPr>
          <p:cNvPr id="46" name="图片 45"/>
          <p:cNvPicPr>
            <a:picLocks noChangeAspect="1"/>
          </p:cNvPicPr>
          <p:nvPr/>
        </p:nvPicPr>
        <p:blipFill>
          <a:blip r:embed="rId5"/>
          <a:stretch>
            <a:fillRect/>
          </a:stretch>
        </p:blipFill>
        <p:spPr>
          <a:xfrm>
            <a:off x="4479768" y="3415970"/>
            <a:ext cx="4518182" cy="2626719"/>
          </a:xfrm>
          <a:prstGeom prst="rect">
            <a:avLst/>
          </a:prstGeom>
        </p:spPr>
      </p:pic>
      <p:pic>
        <p:nvPicPr>
          <p:cNvPr id="47" name="Picture 7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850363" y="4953582"/>
            <a:ext cx="340888" cy="221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7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64372" flipH="1">
            <a:off x="6681031" y="5051201"/>
            <a:ext cx="340888" cy="221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7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4774038" y="4953582"/>
            <a:ext cx="340888" cy="221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7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942217" flipH="1">
            <a:off x="6944837" y="5646338"/>
            <a:ext cx="340888" cy="221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7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4774038" y="4953582"/>
            <a:ext cx="340888" cy="221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7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64372" flipH="1">
            <a:off x="6681030" y="5051200"/>
            <a:ext cx="340888" cy="221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矩形 52"/>
          <p:cNvSpPr/>
          <p:nvPr/>
        </p:nvSpPr>
        <p:spPr>
          <a:xfrm>
            <a:off x="4711498" y="5147088"/>
            <a:ext cx="492443" cy="461665"/>
          </a:xfrm>
          <a:prstGeom prst="rect">
            <a:avLst/>
          </a:prstGeom>
        </p:spPr>
        <p:txBody>
          <a:bodyPr wrap="none">
            <a:spAutoFit/>
          </a:bodyPr>
          <a:lstStyle/>
          <a:p>
            <a:r>
              <a:rPr lang="en-US" altLang="zh-CN" sz="2400" b="1" dirty="0">
                <a:latin typeface="Times New Roman" panose="02020603050405020304" pitchFamily="18" charset="0"/>
              </a:rPr>
              <a:t>T</a:t>
            </a:r>
            <a:r>
              <a:rPr lang="en-US" altLang="zh-CN" sz="2400" b="1" baseline="-25000" dirty="0">
                <a:latin typeface="Times New Roman" panose="02020603050405020304" pitchFamily="18" charset="0"/>
              </a:rPr>
              <a:t>1</a:t>
            </a:r>
            <a:endParaRPr lang="zh-CN" altLang="en-US" sz="2400" b="1" dirty="0"/>
          </a:p>
        </p:txBody>
      </p:sp>
      <p:sp>
        <p:nvSpPr>
          <p:cNvPr id="54" name="矩形 53"/>
          <p:cNvSpPr/>
          <p:nvPr/>
        </p:nvSpPr>
        <p:spPr>
          <a:xfrm>
            <a:off x="5749184" y="5147089"/>
            <a:ext cx="492443" cy="461665"/>
          </a:xfrm>
          <a:prstGeom prst="rect">
            <a:avLst/>
          </a:prstGeom>
        </p:spPr>
        <p:txBody>
          <a:bodyPr wrap="none">
            <a:spAutoFit/>
          </a:bodyPr>
          <a:lstStyle/>
          <a:p>
            <a:r>
              <a:rPr lang="en-US" altLang="zh-CN" sz="2400" b="1" dirty="0" smtClean="0">
                <a:latin typeface="Times New Roman" panose="02020603050405020304" pitchFamily="18" charset="0"/>
              </a:rPr>
              <a:t>T</a:t>
            </a:r>
            <a:r>
              <a:rPr lang="en-US" altLang="zh-CN" sz="2400" b="1" baseline="-25000" dirty="0" smtClean="0">
                <a:latin typeface="Times New Roman" panose="02020603050405020304" pitchFamily="18" charset="0"/>
              </a:rPr>
              <a:t>2</a:t>
            </a:r>
            <a:endParaRPr lang="zh-CN" altLang="en-US" sz="2400" b="1" dirty="0"/>
          </a:p>
        </p:txBody>
      </p:sp>
      <p:sp>
        <p:nvSpPr>
          <p:cNvPr id="55" name="矩形 54"/>
          <p:cNvSpPr/>
          <p:nvPr/>
        </p:nvSpPr>
        <p:spPr>
          <a:xfrm>
            <a:off x="6434245" y="5174821"/>
            <a:ext cx="492443" cy="461665"/>
          </a:xfrm>
          <a:prstGeom prst="rect">
            <a:avLst/>
          </a:prstGeom>
        </p:spPr>
        <p:txBody>
          <a:bodyPr wrap="none">
            <a:spAutoFit/>
          </a:bodyPr>
          <a:lstStyle/>
          <a:p>
            <a:r>
              <a:rPr lang="en-US" altLang="zh-CN" sz="2400" b="1" dirty="0" smtClean="0">
                <a:latin typeface="Times New Roman" panose="02020603050405020304" pitchFamily="18" charset="0"/>
              </a:rPr>
              <a:t>T</a:t>
            </a:r>
            <a:r>
              <a:rPr lang="en-US" altLang="zh-CN" sz="2400" b="1" baseline="-25000" dirty="0" smtClean="0">
                <a:latin typeface="Times New Roman" panose="02020603050405020304" pitchFamily="18" charset="0"/>
              </a:rPr>
              <a:t>3</a:t>
            </a:r>
            <a:endParaRPr lang="zh-CN" altLang="en-US" sz="2400" b="1" dirty="0"/>
          </a:p>
        </p:txBody>
      </p:sp>
      <p:sp>
        <p:nvSpPr>
          <p:cNvPr id="56" name="矩形 55"/>
          <p:cNvSpPr/>
          <p:nvPr/>
        </p:nvSpPr>
        <p:spPr>
          <a:xfrm>
            <a:off x="6469293" y="5647364"/>
            <a:ext cx="492443" cy="461665"/>
          </a:xfrm>
          <a:prstGeom prst="rect">
            <a:avLst/>
          </a:prstGeom>
        </p:spPr>
        <p:txBody>
          <a:bodyPr wrap="none">
            <a:spAutoFit/>
          </a:bodyPr>
          <a:lstStyle/>
          <a:p>
            <a:r>
              <a:rPr lang="en-US" altLang="zh-CN" sz="2400" b="1" dirty="0" smtClean="0">
                <a:latin typeface="Times New Roman" panose="02020603050405020304" pitchFamily="18" charset="0"/>
              </a:rPr>
              <a:t>T</a:t>
            </a:r>
            <a:r>
              <a:rPr lang="en-US" altLang="zh-CN" sz="2400" b="1" baseline="-25000" dirty="0" smtClean="0">
                <a:latin typeface="Times New Roman" panose="02020603050405020304" pitchFamily="18" charset="0"/>
              </a:rPr>
              <a:t>4</a:t>
            </a:r>
            <a:endParaRPr lang="zh-CN" altLang="en-US" sz="2400" b="1" dirty="0"/>
          </a:p>
        </p:txBody>
      </p:sp>
      <p:sp>
        <p:nvSpPr>
          <p:cNvPr id="57" name="矩形 56"/>
          <p:cNvSpPr/>
          <p:nvPr/>
        </p:nvSpPr>
        <p:spPr>
          <a:xfrm>
            <a:off x="5016500" y="4438650"/>
            <a:ext cx="1066800" cy="290679"/>
          </a:xfrm>
          <a:prstGeom prst="rect">
            <a:avLst/>
          </a:prstGeom>
          <a:noFill/>
          <a:ln w="3810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983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900" fill="hold"/>
                                        <p:tgtEl>
                                          <p:spTgt spid="57"/>
                                        </p:tgtEl>
                                      </p:cBhvr>
                                      <p:by x="150000" y="150000"/>
                                    </p:animScale>
                                  </p:childTnLst>
                                </p:cTn>
                              </p:par>
                              <p:par>
                                <p:cTn id="7" presetID="42" presetClass="path" presetSubtype="0" accel="50000" decel="50000" fill="hold" nodeType="withEffect">
                                  <p:stCondLst>
                                    <p:cond delay="1000"/>
                                  </p:stCondLst>
                                  <p:childTnLst>
                                    <p:animMotion origin="layout" path="M 5E-6 4.07407E-6 L 0.1191 0.00046 " pathEditMode="relative" rAng="0" ptsTypes="AA">
                                      <p:cBhvr>
                                        <p:cTn id="8" dur="1500" fill="hold"/>
                                        <p:tgtEl>
                                          <p:spTgt spid="49"/>
                                        </p:tgtEl>
                                        <p:attrNameLst>
                                          <p:attrName>ppt_x</p:attrName>
                                          <p:attrName>ppt_y</p:attrName>
                                        </p:attrNameLst>
                                      </p:cBhvr>
                                      <p:rCtr x="5955" y="23"/>
                                    </p:animMotion>
                                  </p:childTnLst>
                                </p:cTn>
                              </p:par>
                            </p:childTnLst>
                          </p:cTn>
                        </p:par>
                        <p:par>
                          <p:cTn id="9" fill="hold">
                            <p:stCondLst>
                              <p:cond delay="2500"/>
                            </p:stCondLst>
                            <p:childTnLst>
                              <p:par>
                                <p:cTn id="10" presetID="1" presetClass="entr" presetSubtype="0" fill="hold" nodeType="afterEffect">
                                  <p:stCondLst>
                                    <p:cond delay="0"/>
                                  </p:stCondLst>
                                  <p:childTnLst>
                                    <p:set>
                                      <p:cBhvr>
                                        <p:cTn id="11" dur="1" fill="hold">
                                          <p:stCondLst>
                                            <p:cond delay="0"/>
                                          </p:stCondLst>
                                        </p:cTn>
                                        <p:tgtEl>
                                          <p:spTgt spid="47"/>
                                        </p:tgtEl>
                                        <p:attrNameLst>
                                          <p:attrName>style.visibility</p:attrName>
                                        </p:attrNameLst>
                                      </p:cBhvr>
                                      <p:to>
                                        <p:strVal val="visible"/>
                                      </p:to>
                                    </p:set>
                                  </p:childTnLst>
                                </p:cTn>
                              </p:par>
                            </p:childTnLst>
                          </p:cTn>
                        </p:par>
                        <p:par>
                          <p:cTn id="12" fill="hold">
                            <p:stCondLst>
                              <p:cond delay="2500"/>
                            </p:stCondLst>
                            <p:childTnLst>
                              <p:par>
                                <p:cTn id="13" presetID="42" presetClass="path" presetSubtype="0" accel="50000" decel="50000" fill="hold" nodeType="afterEffect">
                                  <p:stCondLst>
                                    <p:cond delay="0"/>
                                  </p:stCondLst>
                                  <p:childTnLst>
                                    <p:animMotion origin="layout" path="M -3.33333E-6 4.07407E-6 L 0.09167 0.00601 " pathEditMode="relative" rAng="0" ptsTypes="AA">
                                      <p:cBhvr>
                                        <p:cTn id="14" dur="1400" fill="hold"/>
                                        <p:tgtEl>
                                          <p:spTgt spid="47"/>
                                        </p:tgtEl>
                                        <p:attrNameLst>
                                          <p:attrName>ppt_x</p:attrName>
                                          <p:attrName>ppt_y</p:attrName>
                                        </p:attrNameLst>
                                      </p:cBhvr>
                                      <p:rCtr x="4583" y="301"/>
                                    </p:animMotion>
                                  </p:childTnLst>
                                </p:cTn>
                              </p:par>
                              <p:par>
                                <p:cTn id="15" presetID="1" presetClass="exit" presetSubtype="0" fill="hold" nodeType="withEffect">
                                  <p:stCondLst>
                                    <p:cond delay="1400"/>
                                  </p:stCondLst>
                                  <p:childTnLst>
                                    <p:set>
                                      <p:cBhvr>
                                        <p:cTn id="16" dur="1" fill="hold">
                                          <p:stCondLst>
                                            <p:cond delay="0"/>
                                          </p:stCondLst>
                                        </p:cTn>
                                        <p:tgtEl>
                                          <p:spTgt spid="47"/>
                                        </p:tgtEl>
                                        <p:attrNameLst>
                                          <p:attrName>style.visibility</p:attrName>
                                        </p:attrNameLst>
                                      </p:cBhvr>
                                      <p:to>
                                        <p:strVal val="hidden"/>
                                      </p:to>
                                    </p:set>
                                  </p:childTnLst>
                                </p:cTn>
                              </p:par>
                            </p:childTnLst>
                          </p:cTn>
                        </p:par>
                        <p:par>
                          <p:cTn id="17" fill="hold">
                            <p:stCondLst>
                              <p:cond delay="3900"/>
                            </p:stCondLst>
                            <p:childTnLst>
                              <p:par>
                                <p:cTn id="18" presetID="1" presetClass="entr" presetSubtype="0" fill="hold" nodeType="afterEffect">
                                  <p:stCondLst>
                                    <p:cond delay="0"/>
                                  </p:stCondLst>
                                  <p:childTnLst>
                                    <p:set>
                                      <p:cBhvr>
                                        <p:cTn id="19" dur="1" fill="hold">
                                          <p:stCondLst>
                                            <p:cond delay="0"/>
                                          </p:stCondLst>
                                        </p:cTn>
                                        <p:tgtEl>
                                          <p:spTgt spid="52"/>
                                        </p:tgtEl>
                                        <p:attrNameLst>
                                          <p:attrName>style.visibility</p:attrName>
                                        </p:attrNameLst>
                                      </p:cBhvr>
                                      <p:to>
                                        <p:strVal val="visible"/>
                                      </p:to>
                                    </p:set>
                                  </p:childTnLst>
                                </p:cTn>
                              </p:par>
                            </p:childTnLst>
                          </p:cTn>
                        </p:par>
                        <p:par>
                          <p:cTn id="20" fill="hold">
                            <p:stCondLst>
                              <p:cond delay="3900"/>
                            </p:stCondLst>
                            <p:childTnLst>
                              <p:par>
                                <p:cTn id="21" presetID="1" presetClass="entr" presetSubtype="0"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par>
                          <p:cTn id="23" fill="hold">
                            <p:stCondLst>
                              <p:cond delay="3900"/>
                            </p:stCondLst>
                            <p:childTnLst>
                              <p:par>
                                <p:cTn id="24" presetID="42" presetClass="path" presetSubtype="0" accel="50000" decel="50000" fill="hold" nodeType="afterEffect">
                                  <p:stCondLst>
                                    <p:cond delay="0"/>
                                  </p:stCondLst>
                                  <p:childTnLst>
                                    <p:animMotion origin="layout" path="M 4.44444E-6 3.7037E-6 L 0.02951 0.08055 " pathEditMode="relative" rAng="0" ptsTypes="AA">
                                      <p:cBhvr>
                                        <p:cTn id="25" dur="1500" fill="hold"/>
                                        <p:tgtEl>
                                          <p:spTgt spid="48"/>
                                        </p:tgtEl>
                                        <p:attrNameLst>
                                          <p:attrName>ppt_x</p:attrName>
                                          <p:attrName>ppt_y</p:attrName>
                                        </p:attrNameLst>
                                      </p:cBhvr>
                                      <p:rCtr x="1476" y="4028"/>
                                    </p:animMotion>
                                  </p:childTnLst>
                                </p:cTn>
                              </p:par>
                            </p:childTnLst>
                          </p:cTn>
                        </p:par>
                        <p:par>
                          <p:cTn id="26" fill="hold">
                            <p:stCondLst>
                              <p:cond delay="5400"/>
                            </p:stCondLst>
                            <p:childTnLst>
                              <p:par>
                                <p:cTn id="27" presetID="1" presetClass="exit" presetSubtype="0" fill="hold" nodeType="afterEffect">
                                  <p:stCondLst>
                                    <p:cond delay="0"/>
                                  </p:stCondLst>
                                  <p:childTnLst>
                                    <p:set>
                                      <p:cBhvr>
                                        <p:cTn id="28" dur="1" fill="hold">
                                          <p:stCondLst>
                                            <p:cond delay="0"/>
                                          </p:stCondLst>
                                        </p:cTn>
                                        <p:tgtEl>
                                          <p:spTgt spid="48"/>
                                        </p:tgtEl>
                                        <p:attrNameLst>
                                          <p:attrName>style.visibility</p:attrName>
                                        </p:attrNameLst>
                                      </p:cBhvr>
                                      <p:to>
                                        <p:strVal val="hidden"/>
                                      </p:to>
                                    </p:set>
                                  </p:childTnLst>
                                </p:cTn>
                              </p:par>
                            </p:childTnLst>
                          </p:cTn>
                        </p:par>
                        <p:par>
                          <p:cTn id="29" fill="hold">
                            <p:stCondLst>
                              <p:cond delay="5400"/>
                            </p:stCondLst>
                            <p:childTnLst>
                              <p:par>
                                <p:cTn id="30" presetID="1" presetClass="entr" presetSubtype="0"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947866" y="2804744"/>
            <a:ext cx="1607692" cy="1257342"/>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55358" y="2039225"/>
            <a:ext cx="904081" cy="1341679"/>
          </a:xfrm>
          <a:prstGeom prst="rect">
            <a:avLst/>
          </a:prstGeom>
          <a:solidFill>
            <a:srgbClr val="00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132909" y="2823278"/>
            <a:ext cx="2733188" cy="557626"/>
          </a:xfrm>
          <a:prstGeom prst="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smtClean="0">
                <a:solidFill>
                  <a:schemeClr val="bg1"/>
                </a:solidFill>
              </a:rPr>
              <a:t>研究背景</a:t>
            </a:r>
            <a:endParaRPr lang="zh-CN" altLang="en-US" sz="2400" dirty="0">
              <a:solidFill>
                <a:schemeClr val="bg1"/>
              </a:solidFill>
            </a:endParaRP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5</a:t>
            </a:fld>
            <a:endParaRPr lang="zh-CN" altLang="en-US"/>
          </a:p>
        </p:txBody>
      </p:sp>
      <p:sp>
        <p:nvSpPr>
          <p:cNvPr id="14" name="文本框 13"/>
          <p:cNvSpPr txBox="1"/>
          <p:nvPr/>
        </p:nvSpPr>
        <p:spPr>
          <a:xfrm>
            <a:off x="207902" y="490991"/>
            <a:ext cx="2231701"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动态路网</a:t>
            </a:r>
            <a:endParaRPr lang="zh-CN" altLang="en-US" sz="3200" dirty="0">
              <a:latin typeface="华文新魏" panose="02010800040101010101" pitchFamily="2" charset="-122"/>
              <a:ea typeface="华文新魏" panose="02010800040101010101" pitchFamily="2" charset="-122"/>
            </a:endParaRPr>
          </a:p>
        </p:txBody>
      </p:sp>
      <p:sp>
        <p:nvSpPr>
          <p:cNvPr id="4" name="圆角矩形 3"/>
          <p:cNvSpPr/>
          <p:nvPr/>
        </p:nvSpPr>
        <p:spPr>
          <a:xfrm>
            <a:off x="1143000" y="1096223"/>
            <a:ext cx="6915150" cy="444005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zh-CN" altLang="en-US" sz="2000" b="1" dirty="0" smtClean="0">
                <a:solidFill>
                  <a:schemeClr val="tx1"/>
                </a:solidFill>
                <a:latin typeface="华文楷体" panose="02010600040101010101" pitchFamily="2" charset="-122"/>
                <a:ea typeface="华文楷体" panose="02010600040101010101" pitchFamily="2" charset="-122"/>
              </a:rPr>
              <a:t>时空中的交通仿真</a:t>
            </a:r>
            <a:endParaRPr lang="zh-CN" altLang="en-US" sz="2000" b="1" dirty="0">
              <a:solidFill>
                <a:schemeClr val="tx1"/>
              </a:solidFill>
              <a:latin typeface="华文楷体" panose="02010600040101010101" pitchFamily="2" charset="-122"/>
              <a:ea typeface="华文楷体" panose="02010600040101010101" pitchFamily="2" charset="-122"/>
            </a:endParaRPr>
          </a:p>
        </p:txBody>
      </p:sp>
      <p:sp>
        <p:nvSpPr>
          <p:cNvPr id="5" name="矩形 4"/>
          <p:cNvSpPr/>
          <p:nvPr/>
        </p:nvSpPr>
        <p:spPr>
          <a:xfrm>
            <a:off x="1533700" y="1420308"/>
            <a:ext cx="3343600" cy="1982683"/>
          </a:xfrm>
          <a:prstGeom prst="rect">
            <a:avLst/>
          </a:pr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lang="zh-CN" altLang="en-US" sz="2000" b="1" dirty="0">
                <a:solidFill>
                  <a:srgbClr val="009900"/>
                </a:solidFill>
                <a:latin typeface="楷体" panose="02010609060101010101" pitchFamily="49" charset="-122"/>
                <a:ea typeface="楷体" panose="02010609060101010101" pitchFamily="49" charset="-122"/>
              </a:rPr>
              <a:t>物理路网变化</a:t>
            </a:r>
            <a:endParaRPr lang="en-US" altLang="zh-CN" sz="2000" b="1" dirty="0">
              <a:solidFill>
                <a:srgbClr val="009900"/>
              </a:solidFill>
              <a:latin typeface="楷体" panose="02010609060101010101" pitchFamily="49" charset="-122"/>
              <a:ea typeface="楷体" panose="02010609060101010101" pitchFamily="49" charset="-122"/>
            </a:endParaRPr>
          </a:p>
          <a:p>
            <a:pPr marL="742950" lvl="1" indent="-285750">
              <a:buFont typeface="Arial" panose="020B0604020202020204" pitchFamily="34" charset="0"/>
              <a:buChar char="•"/>
            </a:pPr>
            <a:r>
              <a:rPr lang="zh-CN" altLang="en-US" sz="1400" b="1" dirty="0">
                <a:solidFill>
                  <a:srgbClr val="009900"/>
                </a:solidFill>
                <a:latin typeface="隶书" panose="02010509060101010101" pitchFamily="49" charset="-122"/>
                <a:ea typeface="隶书" panose="02010509060101010101" pitchFamily="49" charset="-122"/>
              </a:rPr>
              <a:t>道路要素几何变化</a:t>
            </a:r>
            <a:endParaRPr lang="en-US" altLang="zh-CN" sz="1400" b="1" dirty="0">
              <a:solidFill>
                <a:srgbClr val="009900"/>
              </a:solidFill>
              <a:latin typeface="隶书" panose="02010509060101010101" pitchFamily="49" charset="-122"/>
              <a:ea typeface="隶书" panose="02010509060101010101" pitchFamily="49" charset="-122"/>
            </a:endParaRPr>
          </a:p>
          <a:p>
            <a:pPr marL="1200150" lvl="2" indent="-285750">
              <a:buFont typeface="Wingdings" panose="05000000000000000000" pitchFamily="2" charset="2"/>
              <a:buChar char="ü"/>
            </a:pPr>
            <a:r>
              <a:rPr lang="zh-CN" altLang="en-US" sz="1100" b="1" dirty="0">
                <a:solidFill>
                  <a:srgbClr val="009900"/>
                </a:solidFill>
                <a:latin typeface="楷体" panose="02010609060101010101" pitchFamily="49" charset="-122"/>
                <a:ea typeface="楷体" panose="02010609060101010101" pitchFamily="49" charset="-122"/>
              </a:rPr>
              <a:t>交叉口扩</a:t>
            </a:r>
            <a:r>
              <a:rPr lang="zh-CN" altLang="en-US" sz="1100" b="1" dirty="0" smtClean="0">
                <a:solidFill>
                  <a:srgbClr val="009900"/>
                </a:solidFill>
                <a:latin typeface="楷体" panose="02010609060101010101" pitchFamily="49" charset="-122"/>
                <a:ea typeface="楷体" panose="02010609060101010101" pitchFamily="49" charset="-122"/>
              </a:rPr>
              <a:t>宽</a:t>
            </a:r>
            <a:endParaRPr lang="en-US" altLang="zh-CN" sz="1100" b="1" dirty="0">
              <a:solidFill>
                <a:srgbClr val="009900"/>
              </a:solidFill>
              <a:latin typeface="楷体" panose="02010609060101010101" pitchFamily="49" charset="-122"/>
              <a:ea typeface="楷体" panose="02010609060101010101" pitchFamily="49" charset="-122"/>
            </a:endParaRPr>
          </a:p>
          <a:p>
            <a:pPr marL="742950" lvl="1" indent="-285750">
              <a:buFont typeface="Arial" panose="020B0604020202020204" pitchFamily="34" charset="0"/>
              <a:buChar char="•"/>
            </a:pPr>
            <a:r>
              <a:rPr lang="zh-CN" altLang="en-US" sz="1400" b="1" dirty="0">
                <a:solidFill>
                  <a:srgbClr val="009900"/>
                </a:solidFill>
                <a:latin typeface="隶书" panose="02010509060101010101" pitchFamily="49" charset="-122"/>
                <a:ea typeface="隶书" panose="02010509060101010101" pitchFamily="49" charset="-122"/>
              </a:rPr>
              <a:t>道路要素属性变化</a:t>
            </a:r>
            <a:endParaRPr lang="en-US" altLang="zh-CN" sz="1400" b="1" dirty="0">
              <a:solidFill>
                <a:srgbClr val="009900"/>
              </a:solidFill>
              <a:latin typeface="隶书" panose="02010509060101010101" pitchFamily="49" charset="-122"/>
              <a:ea typeface="隶书" panose="02010509060101010101" pitchFamily="49" charset="-122"/>
            </a:endParaRPr>
          </a:p>
          <a:p>
            <a:pPr marL="1200150" lvl="2" indent="-285750">
              <a:buFont typeface="Wingdings" panose="05000000000000000000" pitchFamily="2" charset="2"/>
              <a:buChar char="ü"/>
            </a:pPr>
            <a:r>
              <a:rPr lang="zh-CN" altLang="en-US" sz="1100" b="1" dirty="0">
                <a:solidFill>
                  <a:srgbClr val="009900"/>
                </a:solidFill>
                <a:latin typeface="楷体" panose="02010609060101010101" pitchFamily="49" charset="-122"/>
                <a:ea typeface="楷体" panose="02010609060101010101" pitchFamily="49" charset="-122"/>
              </a:rPr>
              <a:t>道路</a:t>
            </a:r>
            <a:r>
              <a:rPr lang="zh-CN" altLang="en-US" sz="1100" b="1" dirty="0" smtClean="0">
                <a:solidFill>
                  <a:srgbClr val="009900"/>
                </a:solidFill>
                <a:latin typeface="楷体" panose="02010609060101010101" pitchFamily="49" charset="-122"/>
                <a:ea typeface="楷体" panose="02010609060101010101" pitchFamily="49" charset="-122"/>
              </a:rPr>
              <a:t>重命名</a:t>
            </a:r>
            <a:endParaRPr lang="en-US" altLang="zh-CN" b="1" dirty="0">
              <a:solidFill>
                <a:srgbClr val="009900"/>
              </a:solidFill>
              <a:latin typeface="隶书" panose="02010509060101010101" pitchFamily="49" charset="-122"/>
              <a:ea typeface="隶书" panose="02010509060101010101" pitchFamily="49" charset="-122"/>
            </a:endParaRPr>
          </a:p>
          <a:p>
            <a:pPr marL="742950" lvl="1" indent="-285750">
              <a:buFont typeface="Arial" panose="020B0604020202020204" pitchFamily="34" charset="0"/>
              <a:buChar char="•"/>
            </a:pPr>
            <a:endParaRPr lang="en-US" altLang="zh-CN" b="1" dirty="0">
              <a:solidFill>
                <a:srgbClr val="009900"/>
              </a:solidFill>
              <a:latin typeface="隶书" panose="02010509060101010101" pitchFamily="49" charset="-122"/>
              <a:ea typeface="隶书" panose="02010509060101010101" pitchFamily="49" charset="-122"/>
            </a:endParaRPr>
          </a:p>
        </p:txBody>
      </p:sp>
      <p:sp>
        <p:nvSpPr>
          <p:cNvPr id="15" name="矩形 14"/>
          <p:cNvSpPr/>
          <p:nvPr/>
        </p:nvSpPr>
        <p:spPr>
          <a:xfrm>
            <a:off x="3931572" y="2018824"/>
            <a:ext cx="3687735" cy="2065349"/>
          </a:xfrm>
          <a:prstGeom prst="rect">
            <a:avLst/>
          </a:prstGeom>
          <a:noFill/>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342900" indent="-342900" algn="r">
              <a:buFont typeface="Wingdings" panose="05000000000000000000" pitchFamily="2" charset="2"/>
              <a:buChar char="l"/>
            </a:pPr>
            <a:r>
              <a:rPr lang="zh-CN" altLang="en-US" sz="2000" b="1" dirty="0">
                <a:solidFill>
                  <a:srgbClr val="5B9BD5"/>
                </a:solidFill>
                <a:latin typeface="楷体" panose="02010609060101010101" pitchFamily="49" charset="-122"/>
                <a:ea typeface="楷体" panose="02010609060101010101" pitchFamily="49" charset="-122"/>
              </a:rPr>
              <a:t>逻辑路网变化</a:t>
            </a:r>
            <a:endParaRPr lang="en-US" altLang="zh-CN" sz="2000" b="1" dirty="0">
              <a:solidFill>
                <a:srgbClr val="5B9BD5"/>
              </a:solidFill>
              <a:latin typeface="楷体" panose="02010609060101010101" pitchFamily="49" charset="-122"/>
              <a:ea typeface="楷体" panose="02010609060101010101" pitchFamily="49" charset="-122"/>
            </a:endParaRPr>
          </a:p>
          <a:p>
            <a:pPr marL="742950" lvl="1" indent="-285750" algn="r">
              <a:buFont typeface="Arial" panose="020B0604020202020204" pitchFamily="34" charset="0"/>
              <a:buChar char="•"/>
            </a:pPr>
            <a:r>
              <a:rPr lang="zh-CN" altLang="en-US" sz="1400" b="1" dirty="0">
                <a:solidFill>
                  <a:srgbClr val="5B9BD5"/>
                </a:solidFill>
                <a:latin typeface="隶书" panose="02010509060101010101" pitchFamily="49" charset="-122"/>
                <a:ea typeface="隶书" panose="02010509060101010101" pitchFamily="49" charset="-122"/>
              </a:rPr>
              <a:t>通行属性变化</a:t>
            </a:r>
            <a:endParaRPr lang="en-US" altLang="zh-CN" sz="1400" b="1" dirty="0">
              <a:solidFill>
                <a:srgbClr val="5B9BD5"/>
              </a:solidFill>
              <a:latin typeface="隶书" panose="02010509060101010101" pitchFamily="49" charset="-122"/>
              <a:ea typeface="隶书" panose="02010509060101010101" pitchFamily="49" charset="-122"/>
            </a:endParaRPr>
          </a:p>
          <a:p>
            <a:pPr marL="1200150" lvl="2" indent="-285750" algn="r">
              <a:buFont typeface="Wingdings" panose="05000000000000000000" pitchFamily="2" charset="2"/>
              <a:buChar char="ü"/>
            </a:pPr>
            <a:r>
              <a:rPr lang="zh-CN" altLang="en-US" sz="1100" b="1" dirty="0">
                <a:solidFill>
                  <a:srgbClr val="5B9BD5"/>
                </a:solidFill>
                <a:latin typeface="楷体" panose="02010609060101010101" pitchFamily="49" charset="-122"/>
                <a:ea typeface="楷体" panose="02010609060101010101" pitchFamily="49" charset="-122"/>
              </a:rPr>
              <a:t>车道临时关闭</a:t>
            </a:r>
            <a:endParaRPr lang="en-US" altLang="zh-CN" sz="1100" b="1" dirty="0">
              <a:solidFill>
                <a:srgbClr val="5B9BD5"/>
              </a:solidFill>
              <a:latin typeface="楷体" panose="02010609060101010101" pitchFamily="49" charset="-122"/>
              <a:ea typeface="楷体" panose="02010609060101010101" pitchFamily="49" charset="-122"/>
            </a:endParaRPr>
          </a:p>
          <a:p>
            <a:pPr marL="1200150" lvl="2" indent="-285750" algn="r">
              <a:buFont typeface="Wingdings" panose="05000000000000000000" pitchFamily="2" charset="2"/>
              <a:buChar char="ü"/>
            </a:pPr>
            <a:r>
              <a:rPr lang="zh-CN" altLang="en-US" sz="1100" b="1" dirty="0">
                <a:solidFill>
                  <a:srgbClr val="5B9BD5"/>
                </a:solidFill>
                <a:latin typeface="楷体" panose="02010609060101010101" pitchFamily="49" charset="-122"/>
                <a:ea typeface="楷体" panose="02010609060101010101" pitchFamily="49" charset="-122"/>
              </a:rPr>
              <a:t>禁左</a:t>
            </a:r>
            <a:endParaRPr lang="en-US" altLang="zh-CN" sz="1100" b="1" dirty="0">
              <a:solidFill>
                <a:srgbClr val="5B9BD5"/>
              </a:solidFill>
              <a:latin typeface="楷体" panose="02010609060101010101" pitchFamily="49" charset="-122"/>
              <a:ea typeface="楷体" panose="02010609060101010101" pitchFamily="49" charset="-122"/>
            </a:endParaRPr>
          </a:p>
          <a:p>
            <a:pPr marL="1200150" lvl="2" indent="-285750" algn="r">
              <a:buFont typeface="Wingdings" panose="05000000000000000000" pitchFamily="2" charset="2"/>
              <a:buChar char="ü"/>
            </a:pPr>
            <a:r>
              <a:rPr lang="zh-CN" altLang="en-US" sz="1100" b="1" dirty="0">
                <a:solidFill>
                  <a:srgbClr val="5B9BD5"/>
                </a:solidFill>
                <a:latin typeface="楷体" panose="02010609060101010101" pitchFamily="49" charset="-122"/>
                <a:ea typeface="楷体" panose="02010609060101010101" pitchFamily="49" charset="-122"/>
              </a:rPr>
              <a:t>单行道</a:t>
            </a:r>
            <a:endParaRPr lang="en-US" altLang="zh-CN" sz="1100" b="1" dirty="0">
              <a:solidFill>
                <a:srgbClr val="5B9BD5"/>
              </a:solidFill>
              <a:latin typeface="楷体" panose="02010609060101010101" pitchFamily="49" charset="-122"/>
              <a:ea typeface="楷体" panose="02010609060101010101" pitchFamily="49" charset="-122"/>
            </a:endParaRPr>
          </a:p>
        </p:txBody>
      </p:sp>
      <p:sp>
        <p:nvSpPr>
          <p:cNvPr id="16" name="矩形 15"/>
          <p:cNvSpPr/>
          <p:nvPr/>
        </p:nvSpPr>
        <p:spPr>
          <a:xfrm>
            <a:off x="2132908" y="2804744"/>
            <a:ext cx="3422650" cy="2235026"/>
          </a:xfrm>
          <a:prstGeom prst="rect">
            <a:avLst/>
          </a:prstGeom>
          <a:noFill/>
          <a:ln w="38100">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342900" indent="-342900">
              <a:buFont typeface="Wingdings" panose="05000000000000000000" pitchFamily="2" charset="2"/>
              <a:buChar char="l"/>
            </a:pPr>
            <a:r>
              <a:rPr lang="zh-CN" altLang="en-US" b="1" dirty="0" smtClean="0">
                <a:solidFill>
                  <a:srgbClr val="BF9000"/>
                </a:solidFill>
                <a:latin typeface="楷体" panose="02010609060101010101" pitchFamily="49" charset="-122"/>
                <a:ea typeface="楷体" panose="02010609060101010101" pitchFamily="49" charset="-122"/>
              </a:rPr>
              <a:t>交通路网中的运动</a:t>
            </a:r>
            <a:endParaRPr lang="en-US" altLang="zh-CN" b="1" dirty="0" smtClean="0">
              <a:solidFill>
                <a:srgbClr val="BF9000"/>
              </a:solidFill>
              <a:latin typeface="楷体" panose="02010609060101010101" pitchFamily="49" charset="-122"/>
              <a:ea typeface="楷体" panose="02010609060101010101" pitchFamily="49" charset="-122"/>
            </a:endParaRPr>
          </a:p>
          <a:p>
            <a:pPr marL="742950" lvl="1" indent="-285750">
              <a:buFont typeface="Arial" panose="020B0604020202020204" pitchFamily="34" charset="0"/>
              <a:buChar char="•"/>
            </a:pPr>
            <a:r>
              <a:rPr lang="zh-CN" altLang="en-US" sz="1400" b="1" dirty="0" smtClean="0">
                <a:solidFill>
                  <a:srgbClr val="BF9000"/>
                </a:solidFill>
                <a:latin typeface="隶书" panose="02010509060101010101" pitchFamily="49" charset="-122"/>
                <a:ea typeface="隶书" panose="02010509060101010101" pitchFamily="49" charset="-122"/>
              </a:rPr>
              <a:t>车辆</a:t>
            </a:r>
            <a:endParaRPr lang="en-US" altLang="zh-CN" sz="1400" b="1" dirty="0" smtClean="0">
              <a:solidFill>
                <a:srgbClr val="BF9000"/>
              </a:solidFill>
              <a:latin typeface="隶书" panose="02010509060101010101" pitchFamily="49" charset="-122"/>
              <a:ea typeface="隶书" panose="02010509060101010101" pitchFamily="49" charset="-122"/>
            </a:endParaRPr>
          </a:p>
          <a:p>
            <a:pPr marL="1200150" lvl="2" indent="-285750">
              <a:buFont typeface="Wingdings" panose="05000000000000000000" pitchFamily="2" charset="2"/>
              <a:buChar char="ü"/>
            </a:pPr>
            <a:r>
              <a:rPr lang="zh-CN" altLang="en-US" sz="1100" b="1" dirty="0" smtClean="0">
                <a:solidFill>
                  <a:srgbClr val="BF9000"/>
                </a:solidFill>
                <a:latin typeface="楷体" panose="02010609060101010101" pitchFamily="49" charset="-122"/>
                <a:ea typeface="楷体" panose="02010609060101010101" pitchFamily="49" charset="-122"/>
              </a:rPr>
              <a:t>浮动</a:t>
            </a:r>
            <a:r>
              <a:rPr lang="zh-CN" altLang="en-US" sz="1100" b="1" dirty="0">
                <a:solidFill>
                  <a:srgbClr val="BF9000"/>
                </a:solidFill>
                <a:latin typeface="楷体" panose="02010609060101010101" pitchFamily="49" charset="-122"/>
                <a:ea typeface="楷体" panose="02010609060101010101" pitchFamily="49" charset="-122"/>
              </a:rPr>
              <a:t>车</a:t>
            </a:r>
            <a:endParaRPr lang="en-US" altLang="zh-CN" sz="1100" b="1" dirty="0">
              <a:solidFill>
                <a:srgbClr val="BF9000"/>
              </a:solidFill>
              <a:latin typeface="楷体" panose="02010609060101010101" pitchFamily="49" charset="-122"/>
              <a:ea typeface="楷体" panose="02010609060101010101" pitchFamily="49" charset="-122"/>
            </a:endParaRPr>
          </a:p>
          <a:p>
            <a:pPr marL="742950" lvl="1" indent="-285750">
              <a:buFont typeface="Arial" panose="020B0604020202020204" pitchFamily="34" charset="0"/>
              <a:buChar char="•"/>
            </a:pPr>
            <a:r>
              <a:rPr lang="zh-CN" altLang="en-US" sz="1400" b="1" dirty="0">
                <a:solidFill>
                  <a:srgbClr val="BF9000"/>
                </a:solidFill>
                <a:latin typeface="隶书" panose="02010509060101010101" pitchFamily="49" charset="-122"/>
                <a:ea typeface="隶书" panose="02010509060101010101" pitchFamily="49" charset="-122"/>
              </a:rPr>
              <a:t>行人</a:t>
            </a:r>
          </a:p>
        </p:txBody>
      </p:sp>
      <p:sp>
        <p:nvSpPr>
          <p:cNvPr id="17" name="矩形 16"/>
          <p:cNvSpPr/>
          <p:nvPr/>
        </p:nvSpPr>
        <p:spPr>
          <a:xfrm>
            <a:off x="3952977" y="2823278"/>
            <a:ext cx="904081" cy="557214"/>
          </a:xfrm>
          <a:prstGeom prst="rect">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927689" y="5783242"/>
            <a:ext cx="2954655" cy="461665"/>
          </a:xfrm>
          <a:prstGeom prst="rect">
            <a:avLst/>
          </a:prstGeom>
          <a:noFill/>
        </p:spPr>
        <p:txBody>
          <a:bodyPr wrap="none" rtlCol="0">
            <a:spAutoFit/>
          </a:bodyPr>
          <a:lstStyle>
            <a:defPPr>
              <a:defRPr lang="zh-CN"/>
            </a:defPPr>
            <a:lvl1pPr>
              <a:defRPr sz="2400" b="1">
                <a:solidFill>
                  <a:srgbClr val="FF33CC"/>
                </a:solidFill>
                <a:latin typeface="华文新魏" panose="02010800040101010101" pitchFamily="2" charset="-122"/>
                <a:ea typeface="华文新魏" panose="02010800040101010101" pitchFamily="2" charset="-122"/>
              </a:defRPr>
            </a:lvl1pPr>
          </a:lstStyle>
          <a:p>
            <a:r>
              <a:rPr lang="zh-CN" altLang="en-US" dirty="0" smtClean="0">
                <a:solidFill>
                  <a:srgbClr val="00B0F0"/>
                </a:solidFill>
              </a:rPr>
              <a:t>复杂的</a:t>
            </a:r>
            <a:r>
              <a:rPr lang="zh-CN" altLang="en-US" dirty="0">
                <a:solidFill>
                  <a:srgbClr val="00B0F0"/>
                </a:solidFill>
              </a:rPr>
              <a:t>三</a:t>
            </a:r>
            <a:r>
              <a:rPr lang="zh-CN" altLang="en-US" dirty="0" smtClean="0">
                <a:solidFill>
                  <a:srgbClr val="00B0F0"/>
                </a:solidFill>
              </a:rPr>
              <a:t>者时空关系</a:t>
            </a:r>
            <a:endParaRPr lang="en-US" altLang="zh-CN" dirty="0">
              <a:solidFill>
                <a:srgbClr val="00B0F0"/>
              </a:solidFill>
            </a:endParaRPr>
          </a:p>
        </p:txBody>
      </p:sp>
      <p:grpSp>
        <p:nvGrpSpPr>
          <p:cNvPr id="32" name="组合 31"/>
          <p:cNvGrpSpPr/>
          <p:nvPr/>
        </p:nvGrpSpPr>
        <p:grpSpPr>
          <a:xfrm>
            <a:off x="22618" y="1075767"/>
            <a:ext cx="1014272" cy="1527447"/>
            <a:chOff x="22618" y="1075767"/>
            <a:chExt cx="1014272" cy="1527447"/>
          </a:xfrm>
        </p:grpSpPr>
        <p:sp>
          <p:nvSpPr>
            <p:cNvPr id="23" name="圆角矩形标注 22"/>
            <p:cNvSpPr/>
            <p:nvPr/>
          </p:nvSpPr>
          <p:spPr>
            <a:xfrm rot="16200000">
              <a:off x="-233969" y="1364742"/>
              <a:ext cx="1527447" cy="949498"/>
            </a:xfrm>
            <a:prstGeom prst="wedgeRoundRectCallout">
              <a:avLst>
                <a:gd name="adj1" fmla="val -79194"/>
                <a:gd name="adj2" fmla="val 19842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22618" y="1177769"/>
              <a:ext cx="1014272" cy="1323439"/>
            </a:xfrm>
            <a:prstGeom prst="rect">
              <a:avLst/>
            </a:prstGeom>
            <a:noFill/>
          </p:spPr>
          <p:txBody>
            <a:bodyPr wrap="square" rtlCol="0">
              <a:spAutoFit/>
            </a:bodyPr>
            <a:lstStyle/>
            <a:p>
              <a:r>
                <a:rPr lang="zh-CN" altLang="en-US" sz="1600" dirty="0" smtClean="0">
                  <a:latin typeface="华文新魏" panose="02010800040101010101" pitchFamily="2" charset="-122"/>
                  <a:ea typeface="华文新魏" panose="02010800040101010101" pitchFamily="2" charset="-122"/>
                </a:rPr>
                <a:t>物理路网的变化，引起运动轨迹的变化</a:t>
              </a:r>
              <a:endParaRPr lang="zh-CN" altLang="en-US" sz="1600" dirty="0">
                <a:latin typeface="华文新魏" panose="02010800040101010101" pitchFamily="2" charset="-122"/>
                <a:ea typeface="华文新魏" panose="02010800040101010101" pitchFamily="2" charset="-122"/>
              </a:endParaRPr>
            </a:p>
          </p:txBody>
        </p:sp>
      </p:grpSp>
      <p:grpSp>
        <p:nvGrpSpPr>
          <p:cNvPr id="33" name="组合 32"/>
          <p:cNvGrpSpPr/>
          <p:nvPr/>
        </p:nvGrpSpPr>
        <p:grpSpPr>
          <a:xfrm>
            <a:off x="8147587" y="1075765"/>
            <a:ext cx="1014272" cy="1527447"/>
            <a:chOff x="8147587" y="1075765"/>
            <a:chExt cx="1014272" cy="1527447"/>
          </a:xfrm>
        </p:grpSpPr>
        <p:sp>
          <p:nvSpPr>
            <p:cNvPr id="24" name="圆角矩形标注 23"/>
            <p:cNvSpPr/>
            <p:nvPr/>
          </p:nvSpPr>
          <p:spPr>
            <a:xfrm rot="5400000">
              <a:off x="7858613" y="1364740"/>
              <a:ext cx="1527447" cy="949498"/>
            </a:xfrm>
            <a:prstGeom prst="wedgeRoundRectCallout">
              <a:avLst>
                <a:gd name="adj1" fmla="val 44901"/>
                <a:gd name="adj2" fmla="val 443195"/>
                <a:gd name="adj3" fmla="val 16667"/>
              </a:avLst>
            </a:prstGeom>
            <a:solidFill>
              <a:srgbClr val="00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8147587" y="1177769"/>
              <a:ext cx="1014272" cy="1323439"/>
            </a:xfrm>
            <a:prstGeom prst="rect">
              <a:avLst/>
            </a:prstGeom>
            <a:noFill/>
          </p:spPr>
          <p:txBody>
            <a:bodyPr wrap="square" rtlCol="0">
              <a:spAutoFit/>
            </a:bodyPr>
            <a:lstStyle/>
            <a:p>
              <a:r>
                <a:rPr lang="zh-CN" altLang="en-US" sz="1600" dirty="0" smtClean="0">
                  <a:latin typeface="华文新魏" panose="02010800040101010101" pitchFamily="2" charset="-122"/>
                  <a:ea typeface="华文新魏" panose="02010800040101010101" pitchFamily="2" charset="-122"/>
                </a:rPr>
                <a:t>物理路网的变化，引起逻辑路网的变化</a:t>
              </a:r>
              <a:endParaRPr lang="zh-CN" altLang="en-US" sz="1600" dirty="0">
                <a:latin typeface="华文新魏" panose="02010800040101010101" pitchFamily="2" charset="-122"/>
                <a:ea typeface="华文新魏" panose="02010800040101010101" pitchFamily="2" charset="-122"/>
              </a:endParaRPr>
            </a:p>
          </p:txBody>
        </p:sp>
      </p:grpSp>
      <p:grpSp>
        <p:nvGrpSpPr>
          <p:cNvPr id="34" name="组合 33"/>
          <p:cNvGrpSpPr/>
          <p:nvPr/>
        </p:nvGrpSpPr>
        <p:grpSpPr>
          <a:xfrm>
            <a:off x="8129728" y="4008829"/>
            <a:ext cx="1014272" cy="1527447"/>
            <a:chOff x="8117845" y="3810628"/>
            <a:chExt cx="1014272" cy="1527447"/>
          </a:xfrm>
        </p:grpSpPr>
        <p:sp>
          <p:nvSpPr>
            <p:cNvPr id="25" name="圆角矩形标注 24"/>
            <p:cNvSpPr/>
            <p:nvPr/>
          </p:nvSpPr>
          <p:spPr>
            <a:xfrm rot="5400000">
              <a:off x="7858614" y="4099603"/>
              <a:ext cx="1527447" cy="949498"/>
            </a:xfrm>
            <a:prstGeom prst="wedgeRoundRectCallout">
              <a:avLst>
                <a:gd name="adj1" fmla="val -71710"/>
                <a:gd name="adj2" fmla="val 406078"/>
                <a:gd name="adj3" fmla="val 16667"/>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117845" y="4035743"/>
              <a:ext cx="1014272" cy="1077218"/>
            </a:xfrm>
            <a:prstGeom prst="rect">
              <a:avLst/>
            </a:prstGeom>
            <a:noFill/>
          </p:spPr>
          <p:txBody>
            <a:bodyPr wrap="square" rtlCol="0">
              <a:spAutoFit/>
            </a:bodyPr>
            <a:lstStyle/>
            <a:p>
              <a:r>
                <a:rPr lang="zh-CN" altLang="en-US" sz="1600" dirty="0" smtClean="0">
                  <a:latin typeface="华文新魏" panose="02010800040101010101" pitchFamily="2" charset="-122"/>
                  <a:ea typeface="华文新魏" panose="02010800040101010101" pitchFamily="2" charset="-122"/>
                </a:rPr>
                <a:t>逻辑路网的变化，引起交通流的变化</a:t>
              </a:r>
              <a:endParaRPr lang="zh-CN" altLang="en-US" sz="1600" dirty="0">
                <a:latin typeface="华文新魏" panose="02010800040101010101" pitchFamily="2" charset="-122"/>
                <a:ea typeface="华文新魏" panose="02010800040101010101" pitchFamily="2" charset="-122"/>
              </a:endParaRPr>
            </a:p>
          </p:txBody>
        </p:sp>
      </p:grpSp>
      <p:grpSp>
        <p:nvGrpSpPr>
          <p:cNvPr id="35" name="组合 34"/>
          <p:cNvGrpSpPr/>
          <p:nvPr/>
        </p:nvGrpSpPr>
        <p:grpSpPr>
          <a:xfrm>
            <a:off x="59480" y="3986011"/>
            <a:ext cx="1014272" cy="1527447"/>
            <a:chOff x="39290" y="3810628"/>
            <a:chExt cx="1014272" cy="1527447"/>
          </a:xfrm>
        </p:grpSpPr>
        <p:sp>
          <p:nvSpPr>
            <p:cNvPr id="26" name="圆角矩形标注 25"/>
            <p:cNvSpPr/>
            <p:nvPr/>
          </p:nvSpPr>
          <p:spPr>
            <a:xfrm rot="5400000">
              <a:off x="-231841" y="4099603"/>
              <a:ext cx="1527447" cy="949498"/>
            </a:xfrm>
            <a:prstGeom prst="wedgeRoundRectCallout">
              <a:avLst>
                <a:gd name="adj1" fmla="val -93328"/>
                <a:gd name="adj2" fmla="val -397789"/>
                <a:gd name="adj3" fmla="val 16667"/>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9290" y="4035743"/>
              <a:ext cx="1014272" cy="1077218"/>
            </a:xfrm>
            <a:prstGeom prst="rect">
              <a:avLst/>
            </a:prstGeom>
            <a:noFill/>
          </p:spPr>
          <p:txBody>
            <a:bodyPr wrap="square" rtlCol="0">
              <a:spAutoFit/>
            </a:bodyPr>
            <a:lstStyle/>
            <a:p>
              <a:r>
                <a:rPr lang="zh-CN" altLang="en-US" sz="1600" dirty="0" smtClean="0">
                  <a:latin typeface="华文新魏" panose="02010800040101010101" pitchFamily="2" charset="-122"/>
                  <a:ea typeface="华文新魏" panose="02010800040101010101" pitchFamily="2" charset="-122"/>
                </a:rPr>
                <a:t>三者其一变化，其余均发生变化</a:t>
              </a:r>
              <a:endParaRPr lang="zh-CN" altLang="en-US" sz="1600" dirty="0">
                <a:latin typeface="华文新魏" panose="02010800040101010101" pitchFamily="2" charset="-122"/>
                <a:ea typeface="华文新魏" panose="02010800040101010101" pitchFamily="2" charset="-122"/>
              </a:endParaRPr>
            </a:p>
          </p:txBody>
        </p:sp>
      </p:grpSp>
      <p:grpSp>
        <p:nvGrpSpPr>
          <p:cNvPr id="7" name="组合 6"/>
          <p:cNvGrpSpPr/>
          <p:nvPr/>
        </p:nvGrpSpPr>
        <p:grpSpPr>
          <a:xfrm>
            <a:off x="39291" y="2683676"/>
            <a:ext cx="1014272" cy="732181"/>
            <a:chOff x="39291" y="2683676"/>
            <a:chExt cx="1014272" cy="732181"/>
          </a:xfrm>
        </p:grpSpPr>
        <p:sp>
          <p:nvSpPr>
            <p:cNvPr id="6" name="圆角矩形 5"/>
            <p:cNvSpPr/>
            <p:nvPr/>
          </p:nvSpPr>
          <p:spPr>
            <a:xfrm>
              <a:off x="77322" y="2683676"/>
              <a:ext cx="927181" cy="732181"/>
            </a:xfrm>
            <a:prstGeom prst="round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latin typeface="楷体" panose="02010609060101010101" pitchFamily="49" charset="-122"/>
                <a:ea typeface="楷体" panose="02010609060101010101" pitchFamily="49" charset="-122"/>
              </a:endParaRPr>
            </a:p>
          </p:txBody>
        </p:sp>
        <p:sp>
          <p:nvSpPr>
            <p:cNvPr id="29" name="文本框 28"/>
            <p:cNvSpPr txBox="1"/>
            <p:nvPr/>
          </p:nvSpPr>
          <p:spPr>
            <a:xfrm>
              <a:off x="39291" y="2699285"/>
              <a:ext cx="1014272" cy="646331"/>
            </a:xfrm>
            <a:prstGeom prst="rect">
              <a:avLst/>
            </a:prstGeom>
            <a:noFill/>
          </p:spPr>
          <p:txBody>
            <a:bodyPr wrap="square" rtlCol="0">
              <a:spAutoFit/>
            </a:bodyPr>
            <a:lstStyle/>
            <a:p>
              <a:pPr algn="ctr"/>
              <a:r>
                <a:rPr lang="en-US" altLang="zh-CN" sz="1200" b="1" dirty="0" err="1" smtClean="0">
                  <a:latin typeface="楷体" panose="02010609060101010101" pitchFamily="49" charset="-122"/>
                  <a:ea typeface="楷体" panose="02010609060101010101" pitchFamily="49" charset="-122"/>
                </a:rPr>
                <a:t>Eg</a:t>
              </a:r>
              <a:r>
                <a:rPr lang="en-US" altLang="zh-CN" sz="1200" b="1" dirty="0">
                  <a:latin typeface="楷体" panose="02010609060101010101" pitchFamily="49" charset="-122"/>
                  <a:ea typeface="楷体" panose="02010609060101010101" pitchFamily="49" charset="-122"/>
                </a:rPr>
                <a:t>.</a:t>
              </a:r>
              <a:r>
                <a:rPr lang="zh-CN" altLang="en-US" sz="1200" b="1" dirty="0" smtClean="0">
                  <a:latin typeface="楷体" panose="02010609060101010101" pitchFamily="49" charset="-122"/>
                  <a:ea typeface="楷体" panose="02010609060101010101" pitchFamily="49" charset="-122"/>
                </a:rPr>
                <a:t>交叉口</a:t>
              </a:r>
              <a:r>
                <a:rPr lang="zh-CN" altLang="en-US" sz="1200" b="1" dirty="0">
                  <a:latin typeface="楷体" panose="02010609060101010101" pitchFamily="49" charset="-122"/>
                  <a:ea typeface="楷体" panose="02010609060101010101" pitchFamily="49" charset="-122"/>
                </a:rPr>
                <a:t>扩宽影响车辆运行轨迹</a:t>
              </a:r>
            </a:p>
          </p:txBody>
        </p:sp>
      </p:grpSp>
    </p:spTree>
    <p:extLst>
      <p:ext uri="{BB962C8B-B14F-4D97-AF65-F5344CB8AC3E}">
        <p14:creationId xmlns:p14="http://schemas.microsoft.com/office/powerpoint/2010/main" val="17249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40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70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700"/>
                            </p:stCondLst>
                            <p:childTnLst>
                              <p:par>
                                <p:cTn id="10" presetID="1" presetClass="entr" presetSubtype="0" fill="hold" nodeType="afterEffect">
                                  <p:stCondLst>
                                    <p:cond delay="500"/>
                                  </p:stCondLst>
                                  <p:childTnLst>
                                    <p:set>
                                      <p:cBhvr>
                                        <p:cTn id="11" dur="1" fill="hold">
                                          <p:stCondLst>
                                            <p:cond delay="0"/>
                                          </p:stCondLst>
                                        </p:cTn>
                                        <p:tgtEl>
                                          <p:spTgt spid="33"/>
                                        </p:tgtEl>
                                        <p:attrNameLst>
                                          <p:attrName>style.visibility</p:attrName>
                                        </p:attrNameLst>
                                      </p:cBhvr>
                                      <p:to>
                                        <p:strVal val="visible"/>
                                      </p:to>
                                    </p:set>
                                  </p:childTnLst>
                                </p:cTn>
                              </p:par>
                            </p:childTnLst>
                          </p:cTn>
                        </p:par>
                        <p:par>
                          <p:cTn id="12" fill="hold">
                            <p:stCondLst>
                              <p:cond delay="1200"/>
                            </p:stCondLst>
                            <p:childTnLst>
                              <p:par>
                                <p:cTn id="13" presetID="1" presetClass="entr" presetSubtype="0" fill="hold" nodeType="afterEffect">
                                  <p:stCondLst>
                                    <p:cond delay="600"/>
                                  </p:stCondLst>
                                  <p:childTnLst>
                                    <p:set>
                                      <p:cBhvr>
                                        <p:cTn id="14" dur="1" fill="hold">
                                          <p:stCondLst>
                                            <p:cond delay="0"/>
                                          </p:stCondLst>
                                        </p:cTn>
                                        <p:tgtEl>
                                          <p:spTgt spid="34"/>
                                        </p:tgtEl>
                                        <p:attrNameLst>
                                          <p:attrName>style.visibility</p:attrName>
                                        </p:attrNameLst>
                                      </p:cBhvr>
                                      <p:to>
                                        <p:strVal val="visible"/>
                                      </p:to>
                                    </p:set>
                                  </p:childTnLst>
                                </p:cTn>
                              </p:par>
                            </p:childTnLst>
                          </p:cTn>
                        </p:par>
                        <p:par>
                          <p:cTn id="15" fill="hold">
                            <p:stCondLst>
                              <p:cond delay="1800"/>
                            </p:stCondLst>
                            <p:childTnLst>
                              <p:par>
                                <p:cTn id="16" presetID="1" presetClass="entr" presetSubtype="0" fill="hold" nodeType="afterEffect">
                                  <p:stCondLst>
                                    <p:cond delay="600"/>
                                  </p:stCondLst>
                                  <p:childTnLst>
                                    <p:set>
                                      <p:cBhvr>
                                        <p:cTn id="17" dur="1" fill="hold">
                                          <p:stCondLst>
                                            <p:cond delay="0"/>
                                          </p:stCondLst>
                                        </p:cTn>
                                        <p:tgtEl>
                                          <p:spTgt spid="35"/>
                                        </p:tgtEl>
                                        <p:attrNameLst>
                                          <p:attrName>style.visibility</p:attrName>
                                        </p:attrNameLst>
                                      </p:cBhvr>
                                      <p:to>
                                        <p:strVal val="visible"/>
                                      </p:to>
                                    </p:set>
                                  </p:childTnLst>
                                </p:cTn>
                              </p:par>
                            </p:childTnLst>
                          </p:cTn>
                        </p:par>
                        <p:par>
                          <p:cTn id="18" fill="hold">
                            <p:stCondLst>
                              <p:cond delay="2400"/>
                            </p:stCondLst>
                            <p:childTnLst>
                              <p:par>
                                <p:cTn id="19" presetID="2" presetClass="entr" presetSubtype="4" fill="hold" grpId="0" nodeType="afterEffect">
                                  <p:stCondLst>
                                    <p:cond delay="40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smtClean="0">
                <a:solidFill>
                  <a:schemeClr val="bg1"/>
                </a:solidFill>
              </a:rPr>
              <a:t>研究背景</a:t>
            </a:r>
            <a:endParaRPr lang="zh-CN" altLang="en-US" sz="2400" dirty="0">
              <a:solidFill>
                <a:schemeClr val="bg1"/>
              </a:solidFill>
            </a:endParaRP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6</a:t>
            </a:fld>
            <a:endParaRPr lang="zh-CN" altLang="en-US"/>
          </a:p>
        </p:txBody>
      </p:sp>
      <p:sp>
        <p:nvSpPr>
          <p:cNvPr id="14" name="文本框 13"/>
          <p:cNvSpPr txBox="1"/>
          <p:nvPr/>
        </p:nvSpPr>
        <p:spPr>
          <a:xfrm>
            <a:off x="207902" y="490991"/>
            <a:ext cx="2231701"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研究目标</a:t>
            </a:r>
            <a:endParaRPr lang="zh-CN" altLang="en-US" sz="3200" dirty="0">
              <a:latin typeface="华文新魏" panose="02010800040101010101" pitchFamily="2" charset="-122"/>
              <a:ea typeface="华文新魏" panose="02010800040101010101" pitchFamily="2" charset="-122"/>
            </a:endParaRPr>
          </a:p>
        </p:txBody>
      </p:sp>
      <p:sp>
        <p:nvSpPr>
          <p:cNvPr id="36" name="文本框 35"/>
          <p:cNvSpPr txBox="1"/>
          <p:nvPr/>
        </p:nvSpPr>
        <p:spPr>
          <a:xfrm>
            <a:off x="823193" y="1030731"/>
            <a:ext cx="8088051" cy="954107"/>
          </a:xfrm>
          <a:prstGeom prst="rect">
            <a:avLst/>
          </a:prstGeom>
          <a:noFill/>
        </p:spPr>
        <p:txBody>
          <a:bodyPr wrap="square" rtlCol="0">
            <a:spAutoFit/>
          </a:bodyPr>
          <a:lstStyle>
            <a:defPPr>
              <a:defRPr lang="zh-CN"/>
            </a:defPPr>
            <a:lvl1pPr>
              <a:defRPr sz="2400" b="1">
                <a:solidFill>
                  <a:srgbClr val="FF33CC"/>
                </a:solidFill>
                <a:latin typeface="华文新魏" panose="02010800040101010101" pitchFamily="2" charset="-122"/>
                <a:ea typeface="华文新魏" panose="02010800040101010101" pitchFamily="2" charset="-122"/>
              </a:defRPr>
            </a:lvl1pPr>
          </a:lstStyle>
          <a:p>
            <a:pPr marL="457200" indent="-457200">
              <a:buFont typeface="Wingdings" panose="05000000000000000000" pitchFamily="2" charset="2"/>
              <a:buChar char="l"/>
            </a:pPr>
            <a:r>
              <a:rPr lang="zh-CN" altLang="en-US" sz="2800" dirty="0" smtClean="0">
                <a:solidFill>
                  <a:schemeClr val="tx1"/>
                </a:solidFill>
              </a:rPr>
              <a:t>理清</a:t>
            </a:r>
            <a:r>
              <a:rPr lang="zh-CN" altLang="en-US" sz="2800" dirty="0" smtClean="0">
                <a:solidFill>
                  <a:srgbClr val="009900"/>
                </a:solidFill>
              </a:rPr>
              <a:t>物理路网</a:t>
            </a:r>
            <a:r>
              <a:rPr lang="zh-CN" altLang="en-US" sz="2800" dirty="0" smtClean="0">
                <a:solidFill>
                  <a:schemeClr val="tx1"/>
                </a:solidFill>
              </a:rPr>
              <a:t>、</a:t>
            </a:r>
            <a:r>
              <a:rPr lang="zh-CN" altLang="en-US" sz="2800" dirty="0" smtClean="0">
                <a:solidFill>
                  <a:srgbClr val="5B9BD5"/>
                </a:solidFill>
              </a:rPr>
              <a:t>逻辑路网</a:t>
            </a:r>
            <a:r>
              <a:rPr lang="zh-CN" altLang="en-US" sz="2800" dirty="0" smtClean="0">
                <a:solidFill>
                  <a:schemeClr val="tx1"/>
                </a:solidFill>
              </a:rPr>
              <a:t>与</a:t>
            </a:r>
            <a:r>
              <a:rPr lang="zh-CN" altLang="en-US" sz="2800" dirty="0" smtClean="0">
                <a:solidFill>
                  <a:srgbClr val="BF9000"/>
                </a:solidFill>
              </a:rPr>
              <a:t>运动</a:t>
            </a:r>
            <a:r>
              <a:rPr lang="zh-CN" altLang="en-US" sz="2800" dirty="0" smtClean="0">
                <a:solidFill>
                  <a:schemeClr val="tx1"/>
                </a:solidFill>
              </a:rPr>
              <a:t>的</a:t>
            </a:r>
            <a:r>
              <a:rPr lang="zh-CN" altLang="en-US" sz="2800" dirty="0" smtClean="0"/>
              <a:t>时空关系，</a:t>
            </a:r>
            <a:r>
              <a:rPr lang="zh-CN" altLang="en-US" sz="2800" dirty="0" smtClean="0">
                <a:solidFill>
                  <a:schemeClr val="tx1"/>
                </a:solidFill>
              </a:rPr>
              <a:t>用于分析路网编辑与交通仿真结果的因果关系。</a:t>
            </a:r>
            <a:endParaRPr lang="en-US" altLang="zh-CN" sz="2800" dirty="0">
              <a:solidFill>
                <a:schemeClr val="tx1"/>
              </a:solidFill>
            </a:endParaRPr>
          </a:p>
        </p:txBody>
      </p:sp>
      <p:sp>
        <p:nvSpPr>
          <p:cNvPr id="40" name="文本框 39"/>
          <p:cNvSpPr txBox="1"/>
          <p:nvPr/>
        </p:nvSpPr>
        <p:spPr>
          <a:xfrm>
            <a:off x="207902" y="2009390"/>
            <a:ext cx="2231701"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a:latin typeface="华文新魏" panose="02010800040101010101" pitchFamily="2" charset="-122"/>
                <a:ea typeface="华文新魏" panose="02010800040101010101" pitchFamily="2" charset="-122"/>
              </a:rPr>
              <a:t>文献回顾</a:t>
            </a:r>
          </a:p>
        </p:txBody>
      </p:sp>
      <p:grpSp>
        <p:nvGrpSpPr>
          <p:cNvPr id="24" name="组合 23"/>
          <p:cNvGrpSpPr/>
          <p:nvPr/>
        </p:nvGrpSpPr>
        <p:grpSpPr>
          <a:xfrm>
            <a:off x="2982812" y="2650443"/>
            <a:ext cx="3413760" cy="3413760"/>
            <a:chOff x="2906861" y="1535600"/>
            <a:chExt cx="3413760" cy="3413760"/>
          </a:xfrm>
        </p:grpSpPr>
        <p:sp>
          <p:nvSpPr>
            <p:cNvPr id="25" name="任意多边形 24"/>
            <p:cNvSpPr/>
            <p:nvPr/>
          </p:nvSpPr>
          <p:spPr>
            <a:xfrm>
              <a:off x="2906861" y="1535600"/>
              <a:ext cx="3413760" cy="3413760"/>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184517" y="2364888"/>
              <a:ext cx="1422185" cy="830997"/>
            </a:xfrm>
            <a:prstGeom prst="rect">
              <a:avLst/>
            </a:prstGeom>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dirty="0"/>
                <a:t>路网数据</a:t>
              </a:r>
              <a:endParaRPr lang="en-US" altLang="zh-CN" dirty="0"/>
            </a:p>
            <a:p>
              <a:r>
                <a:rPr lang="zh-CN" altLang="en-US" dirty="0"/>
                <a:t>模型</a:t>
              </a:r>
            </a:p>
          </p:txBody>
        </p:sp>
      </p:grpSp>
      <p:grpSp>
        <p:nvGrpSpPr>
          <p:cNvPr id="27" name="组合 26"/>
          <p:cNvGrpSpPr/>
          <p:nvPr/>
        </p:nvGrpSpPr>
        <p:grpSpPr>
          <a:xfrm>
            <a:off x="2982812" y="2650610"/>
            <a:ext cx="3413760" cy="3413760"/>
            <a:chOff x="2906861" y="1535767"/>
            <a:chExt cx="3413760" cy="3413760"/>
          </a:xfrm>
        </p:grpSpPr>
        <p:sp>
          <p:nvSpPr>
            <p:cNvPr id="28" name="任意多边形 27"/>
            <p:cNvSpPr/>
            <p:nvPr/>
          </p:nvSpPr>
          <p:spPr>
            <a:xfrm>
              <a:off x="2906861" y="1535767"/>
              <a:ext cx="3413760" cy="3413760"/>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a:solidFill>
              <a:srgbClr val="00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4718158" y="2364887"/>
              <a:ext cx="1422184" cy="830997"/>
            </a:xfrm>
            <a:prstGeom prst="rect">
              <a:avLst/>
            </a:prstGeom>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dirty="0" smtClean="0"/>
                <a:t>时空数据</a:t>
              </a:r>
              <a:endParaRPr lang="en-US" altLang="zh-CN" dirty="0" smtClean="0"/>
            </a:p>
            <a:p>
              <a:r>
                <a:rPr lang="zh-CN" altLang="en-US" dirty="0" smtClean="0"/>
                <a:t>模型</a:t>
              </a:r>
              <a:endParaRPr lang="zh-CN" altLang="en-US" dirty="0"/>
            </a:p>
          </p:txBody>
        </p:sp>
      </p:grpSp>
      <p:grpSp>
        <p:nvGrpSpPr>
          <p:cNvPr id="30" name="组合 29"/>
          <p:cNvGrpSpPr/>
          <p:nvPr/>
        </p:nvGrpSpPr>
        <p:grpSpPr>
          <a:xfrm>
            <a:off x="2990432" y="2658693"/>
            <a:ext cx="3413760" cy="3413760"/>
            <a:chOff x="2906861" y="1551470"/>
            <a:chExt cx="3413760" cy="3413760"/>
          </a:xfrm>
        </p:grpSpPr>
        <p:sp>
          <p:nvSpPr>
            <p:cNvPr id="31" name="任意多边形 30"/>
            <p:cNvSpPr/>
            <p:nvPr/>
          </p:nvSpPr>
          <p:spPr>
            <a:xfrm>
              <a:off x="2906861" y="1551470"/>
              <a:ext cx="3413760" cy="3413760"/>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3895029" y="3771360"/>
              <a:ext cx="1422184" cy="830997"/>
            </a:xfrm>
            <a:prstGeom prst="rect">
              <a:avLst/>
            </a:prstGeom>
            <a:ln>
              <a:noFill/>
            </a:ln>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dirty="0" smtClean="0"/>
                <a:t>运动时空</a:t>
              </a:r>
              <a:endParaRPr lang="en-US" altLang="zh-CN" dirty="0" smtClean="0"/>
            </a:p>
            <a:p>
              <a:r>
                <a:rPr lang="zh-CN" altLang="en-US" dirty="0" smtClean="0"/>
                <a:t>模型</a:t>
              </a:r>
              <a:endParaRPr lang="zh-CN" altLang="en-US" dirty="0"/>
            </a:p>
          </p:txBody>
        </p:sp>
      </p:grpSp>
      <p:grpSp>
        <p:nvGrpSpPr>
          <p:cNvPr id="33" name="组合 32"/>
          <p:cNvGrpSpPr/>
          <p:nvPr/>
        </p:nvGrpSpPr>
        <p:grpSpPr>
          <a:xfrm>
            <a:off x="1179286" y="2716006"/>
            <a:ext cx="1014272" cy="1527447"/>
            <a:chOff x="22618" y="1075767"/>
            <a:chExt cx="1014272" cy="1527447"/>
          </a:xfrm>
        </p:grpSpPr>
        <p:sp>
          <p:nvSpPr>
            <p:cNvPr id="34" name="圆角矩形标注 33"/>
            <p:cNvSpPr/>
            <p:nvPr/>
          </p:nvSpPr>
          <p:spPr>
            <a:xfrm rot="16200000">
              <a:off x="-233969" y="1364742"/>
              <a:ext cx="1527447" cy="949498"/>
            </a:xfrm>
            <a:prstGeom prst="wedgeRoundRectCallout">
              <a:avLst>
                <a:gd name="adj1" fmla="val -79194"/>
                <a:gd name="adj2" fmla="val 19842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22618" y="1423992"/>
              <a:ext cx="1014272" cy="830997"/>
            </a:xfrm>
            <a:prstGeom prst="rect">
              <a:avLst/>
            </a:prstGeom>
            <a:noFill/>
          </p:spPr>
          <p:txBody>
            <a:bodyPr wrap="square" rtlCol="0">
              <a:spAutoFit/>
            </a:bodyPr>
            <a:lstStyle/>
            <a:p>
              <a:pPr algn="ctr"/>
              <a:r>
                <a:rPr lang="zh-CN" altLang="en-US" sz="1600" dirty="0" smtClean="0">
                  <a:latin typeface="华文新魏" panose="02010800040101010101" pitchFamily="2" charset="-122"/>
                  <a:ea typeface="华文新魏" panose="02010800040101010101" pitchFamily="2" charset="-122"/>
                </a:rPr>
                <a:t>路网建模的理论基础</a:t>
              </a:r>
              <a:endParaRPr lang="zh-CN" altLang="en-US" sz="1600" dirty="0">
                <a:latin typeface="华文新魏" panose="02010800040101010101" pitchFamily="2" charset="-122"/>
                <a:ea typeface="华文新魏" panose="02010800040101010101" pitchFamily="2" charset="-122"/>
              </a:endParaRPr>
            </a:p>
          </p:txBody>
        </p:sp>
      </p:grpSp>
      <p:grpSp>
        <p:nvGrpSpPr>
          <p:cNvPr id="37" name="组合 36"/>
          <p:cNvGrpSpPr/>
          <p:nvPr/>
        </p:nvGrpSpPr>
        <p:grpSpPr>
          <a:xfrm>
            <a:off x="7672528" y="3242622"/>
            <a:ext cx="1014272" cy="1527447"/>
            <a:chOff x="8138104" y="1203316"/>
            <a:chExt cx="1014272" cy="1527447"/>
          </a:xfrm>
        </p:grpSpPr>
        <p:sp>
          <p:nvSpPr>
            <p:cNvPr id="41" name="圆角矩形标注 40"/>
            <p:cNvSpPr/>
            <p:nvPr/>
          </p:nvSpPr>
          <p:spPr>
            <a:xfrm rot="5400000">
              <a:off x="7881517" y="1492291"/>
              <a:ext cx="1527447" cy="949498"/>
            </a:xfrm>
            <a:prstGeom prst="wedgeRoundRectCallout">
              <a:avLst>
                <a:gd name="adj1" fmla="val -51381"/>
                <a:gd name="adj2" fmla="val 285899"/>
                <a:gd name="adj3" fmla="val 16667"/>
              </a:avLst>
            </a:prstGeom>
            <a:solidFill>
              <a:srgbClr val="00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8138104" y="1501457"/>
              <a:ext cx="1014272" cy="1077218"/>
            </a:xfrm>
            <a:prstGeom prst="rect">
              <a:avLst/>
            </a:prstGeom>
            <a:noFill/>
          </p:spPr>
          <p:txBody>
            <a:bodyPr wrap="square" rtlCol="0">
              <a:spAutoFit/>
            </a:bodyPr>
            <a:lstStyle/>
            <a:p>
              <a:pPr algn="ctr"/>
              <a:r>
                <a:rPr lang="zh-CN" altLang="en-US" sz="1600" dirty="0" smtClean="0">
                  <a:latin typeface="华文新魏" panose="02010800040101010101" pitchFamily="2" charset="-122"/>
                  <a:ea typeface="华文新魏" panose="02010800040101010101" pitchFamily="2" charset="-122"/>
                </a:rPr>
                <a:t>地理对象时空表述的理论基础</a:t>
              </a:r>
              <a:endParaRPr lang="zh-CN" altLang="en-US" sz="1600" dirty="0">
                <a:latin typeface="华文新魏" panose="02010800040101010101" pitchFamily="2" charset="-122"/>
                <a:ea typeface="华文新魏" panose="02010800040101010101" pitchFamily="2" charset="-122"/>
              </a:endParaRPr>
            </a:p>
          </p:txBody>
        </p:sp>
      </p:grpSp>
      <p:grpSp>
        <p:nvGrpSpPr>
          <p:cNvPr id="43" name="组合 42"/>
          <p:cNvGrpSpPr/>
          <p:nvPr/>
        </p:nvGrpSpPr>
        <p:grpSpPr>
          <a:xfrm>
            <a:off x="1179049" y="4706577"/>
            <a:ext cx="1014272" cy="1527447"/>
            <a:chOff x="94821" y="3971823"/>
            <a:chExt cx="1014272" cy="1527447"/>
          </a:xfrm>
        </p:grpSpPr>
        <p:sp>
          <p:nvSpPr>
            <p:cNvPr id="44" name="圆角矩形标注 43"/>
            <p:cNvSpPr/>
            <p:nvPr/>
          </p:nvSpPr>
          <p:spPr>
            <a:xfrm rot="5400000">
              <a:off x="-161766" y="4260798"/>
              <a:ext cx="1527447" cy="949498"/>
            </a:xfrm>
            <a:prstGeom prst="wedgeRoundRectCallout">
              <a:avLst>
                <a:gd name="adj1" fmla="val 5450"/>
                <a:gd name="adj2" fmla="val -246111"/>
                <a:gd name="adj3" fmla="val 16667"/>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94821" y="4320049"/>
              <a:ext cx="1014272" cy="830997"/>
            </a:xfrm>
            <a:prstGeom prst="rect">
              <a:avLst/>
            </a:prstGeom>
            <a:noFill/>
          </p:spPr>
          <p:txBody>
            <a:bodyPr wrap="square" rtlCol="0">
              <a:spAutoFit/>
            </a:bodyPr>
            <a:lstStyle/>
            <a:p>
              <a:pPr algn="ctr"/>
              <a:r>
                <a:rPr lang="zh-CN" altLang="en-US" sz="1600" dirty="0" smtClean="0">
                  <a:latin typeface="华文新魏" panose="02010800040101010101" pitchFamily="2" charset="-122"/>
                  <a:ea typeface="华文新魏" panose="02010800040101010101" pitchFamily="2" charset="-122"/>
                </a:rPr>
                <a:t>运动时空表述的理论基础</a:t>
              </a:r>
              <a:endParaRPr lang="zh-CN" altLang="en-US" sz="1600" dirty="0">
                <a:latin typeface="华文新魏" panose="02010800040101010101" pitchFamily="2" charset="-122"/>
                <a:ea typeface="华文新魏" panose="02010800040101010101" pitchFamily="2" charset="-122"/>
              </a:endParaRPr>
            </a:p>
          </p:txBody>
        </p:sp>
      </p:grpSp>
    </p:spTree>
    <p:extLst>
      <p:ext uri="{BB962C8B-B14F-4D97-AF65-F5344CB8AC3E}">
        <p14:creationId xmlns:p14="http://schemas.microsoft.com/office/powerpoint/2010/main" val="45945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4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1" presetClass="entr" presetSubtype="0" fill="hold" nodeType="afterEffect">
                                  <p:stCondLst>
                                    <p:cond delay="1200"/>
                                  </p:stCondLst>
                                  <p:childTnLst>
                                    <p:set>
                                      <p:cBhvr>
                                        <p:cTn id="11" dur="1" fill="hold">
                                          <p:stCondLst>
                                            <p:cond delay="0"/>
                                          </p:stCondLst>
                                        </p:cTn>
                                        <p:tgtEl>
                                          <p:spTgt spid="33"/>
                                        </p:tgtEl>
                                        <p:attrNameLst>
                                          <p:attrName>style.visibility</p:attrName>
                                        </p:attrNameLst>
                                      </p:cBhvr>
                                      <p:to>
                                        <p:strVal val="visible"/>
                                      </p:to>
                                    </p:set>
                                  </p:childTnLst>
                                </p:cTn>
                              </p:par>
                            </p:childTnLst>
                          </p:cTn>
                        </p:par>
                        <p:par>
                          <p:cTn id="12" fill="hold">
                            <p:stCondLst>
                              <p:cond delay="2100"/>
                            </p:stCondLst>
                            <p:childTnLst>
                              <p:par>
                                <p:cTn id="13" presetID="1" presetClass="entr" presetSubtype="0" fill="hold" nodeType="afterEffect">
                                  <p:stCondLst>
                                    <p:cond delay="500"/>
                                  </p:stCondLst>
                                  <p:childTnLst>
                                    <p:set>
                                      <p:cBhvr>
                                        <p:cTn id="14" dur="1" fill="hold">
                                          <p:stCondLst>
                                            <p:cond delay="0"/>
                                          </p:stCondLst>
                                        </p:cTn>
                                        <p:tgtEl>
                                          <p:spTgt spid="37"/>
                                        </p:tgtEl>
                                        <p:attrNameLst>
                                          <p:attrName>style.visibility</p:attrName>
                                        </p:attrNameLst>
                                      </p:cBhvr>
                                      <p:to>
                                        <p:strVal val="visible"/>
                                      </p:to>
                                    </p:set>
                                  </p:childTnLst>
                                </p:cTn>
                              </p:par>
                            </p:childTnLst>
                          </p:cTn>
                        </p:par>
                        <p:par>
                          <p:cTn id="15" fill="hold">
                            <p:stCondLst>
                              <p:cond delay="2600"/>
                            </p:stCondLst>
                            <p:childTnLst>
                              <p:par>
                                <p:cTn id="16" presetID="1" presetClass="entr" presetSubtype="0" fill="hold" nodeType="afterEffect">
                                  <p:stCondLst>
                                    <p:cond delay="60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smtClean="0">
                <a:solidFill>
                  <a:schemeClr val="bg1"/>
                </a:solidFill>
              </a:rPr>
              <a:t>研究背景</a:t>
            </a:r>
            <a:r>
              <a:rPr lang="en-US" altLang="zh-CN" sz="2400" dirty="0" smtClean="0">
                <a:solidFill>
                  <a:schemeClr val="bg1"/>
                </a:solidFill>
              </a:rPr>
              <a:t>&gt;&gt;</a:t>
            </a:r>
            <a:r>
              <a:rPr lang="zh-CN" altLang="en-US" sz="2400" dirty="0" smtClean="0">
                <a:solidFill>
                  <a:schemeClr val="bg1"/>
                </a:solidFill>
              </a:rPr>
              <a:t>文献回顾</a:t>
            </a:r>
            <a:endParaRPr lang="zh-CN" altLang="en-US" sz="2400" dirty="0">
              <a:solidFill>
                <a:schemeClr val="bg1"/>
              </a:solidFill>
            </a:endParaRP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7</a:t>
            </a:fld>
            <a:endParaRPr lang="zh-CN" altLang="en-US"/>
          </a:p>
        </p:txBody>
      </p:sp>
      <p:sp>
        <p:nvSpPr>
          <p:cNvPr id="14" name="文本框 13"/>
          <p:cNvSpPr txBox="1"/>
          <p:nvPr/>
        </p:nvSpPr>
        <p:spPr>
          <a:xfrm>
            <a:off x="207902" y="490991"/>
            <a:ext cx="3052439"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路网数据模型</a:t>
            </a:r>
            <a:endParaRPr lang="zh-CN" altLang="en-US" sz="3200" dirty="0">
              <a:latin typeface="华文新魏" panose="02010800040101010101" pitchFamily="2" charset="-122"/>
              <a:ea typeface="华文新魏" panose="02010800040101010101" pitchFamily="2" charset="-122"/>
            </a:endParaRPr>
          </a:p>
        </p:txBody>
      </p:sp>
      <p:grpSp>
        <p:nvGrpSpPr>
          <p:cNvPr id="21" name="组合 20"/>
          <p:cNvGrpSpPr/>
          <p:nvPr/>
        </p:nvGrpSpPr>
        <p:grpSpPr>
          <a:xfrm>
            <a:off x="6965950" y="503692"/>
            <a:ext cx="2071253" cy="1982488"/>
            <a:chOff x="2906861" y="1535600"/>
            <a:chExt cx="3413760" cy="3413759"/>
          </a:xfrm>
        </p:grpSpPr>
        <p:sp>
          <p:nvSpPr>
            <p:cNvPr id="38" name="任意多边形 37"/>
            <p:cNvSpPr/>
            <p:nvPr/>
          </p:nvSpPr>
          <p:spPr>
            <a:xfrm>
              <a:off x="2906861" y="1535600"/>
              <a:ext cx="3413760" cy="3413759"/>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框 12"/>
            <p:cNvSpPr txBox="1"/>
            <p:nvPr/>
          </p:nvSpPr>
          <p:spPr>
            <a:xfrm>
              <a:off x="3029696" y="2364887"/>
              <a:ext cx="1731824" cy="1000465"/>
            </a:xfrm>
            <a:prstGeom prst="rect">
              <a:avLst/>
            </a:prstGeom>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sz="1400" dirty="0"/>
                <a:t>路网数据</a:t>
              </a:r>
              <a:endParaRPr lang="en-US" altLang="zh-CN" sz="1400" dirty="0"/>
            </a:p>
            <a:p>
              <a:r>
                <a:rPr lang="zh-CN" altLang="en-US" sz="1400" dirty="0"/>
                <a:t>模型</a:t>
              </a:r>
            </a:p>
          </p:txBody>
        </p:sp>
      </p:grpSp>
      <p:grpSp>
        <p:nvGrpSpPr>
          <p:cNvPr id="29" name="组合 28"/>
          <p:cNvGrpSpPr/>
          <p:nvPr/>
        </p:nvGrpSpPr>
        <p:grpSpPr>
          <a:xfrm>
            <a:off x="7244886" y="688329"/>
            <a:ext cx="1779617" cy="1785317"/>
            <a:chOff x="2906861" y="1535767"/>
            <a:chExt cx="3413760" cy="3413760"/>
          </a:xfrm>
        </p:grpSpPr>
        <p:sp>
          <p:nvSpPr>
            <p:cNvPr id="36" name="任意多边形 35"/>
            <p:cNvSpPr/>
            <p:nvPr/>
          </p:nvSpPr>
          <p:spPr>
            <a:xfrm>
              <a:off x="2906861" y="1535767"/>
              <a:ext cx="3413760" cy="3413760"/>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a:solidFill>
              <a:srgbClr val="00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9" name="文本框 38"/>
            <p:cNvSpPr txBox="1"/>
            <p:nvPr/>
          </p:nvSpPr>
          <p:spPr>
            <a:xfrm>
              <a:off x="4563338" y="2364886"/>
              <a:ext cx="1731824" cy="1000465"/>
            </a:xfrm>
            <a:prstGeom prst="rect">
              <a:avLst/>
            </a:prstGeom>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sz="1400" dirty="0" smtClean="0"/>
                <a:t>时空数据</a:t>
              </a:r>
              <a:endParaRPr lang="en-US" altLang="zh-CN" sz="1400" dirty="0" smtClean="0"/>
            </a:p>
            <a:p>
              <a:r>
                <a:rPr lang="zh-CN" altLang="en-US" sz="1400" dirty="0" smtClean="0"/>
                <a:t>模型</a:t>
              </a:r>
              <a:endParaRPr lang="zh-CN" altLang="en-US" sz="1400" dirty="0"/>
            </a:p>
          </p:txBody>
        </p:sp>
      </p:grpSp>
      <p:grpSp>
        <p:nvGrpSpPr>
          <p:cNvPr id="41" name="组合 40"/>
          <p:cNvGrpSpPr/>
          <p:nvPr/>
        </p:nvGrpSpPr>
        <p:grpSpPr>
          <a:xfrm>
            <a:off x="7252506" y="696412"/>
            <a:ext cx="1779617" cy="1785317"/>
            <a:chOff x="2906861" y="1551470"/>
            <a:chExt cx="3413760" cy="3413760"/>
          </a:xfrm>
        </p:grpSpPr>
        <p:sp>
          <p:nvSpPr>
            <p:cNvPr id="37" name="任意多边形 36"/>
            <p:cNvSpPr/>
            <p:nvPr/>
          </p:nvSpPr>
          <p:spPr>
            <a:xfrm>
              <a:off x="2906861" y="1551470"/>
              <a:ext cx="3413760" cy="3413760"/>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0" name="文本框 39"/>
            <p:cNvSpPr txBox="1"/>
            <p:nvPr/>
          </p:nvSpPr>
          <p:spPr>
            <a:xfrm>
              <a:off x="3649853" y="3782621"/>
              <a:ext cx="1731822" cy="1000465"/>
            </a:xfrm>
            <a:prstGeom prst="rect">
              <a:avLst/>
            </a:prstGeom>
            <a:ln>
              <a:noFill/>
            </a:ln>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sz="1400" dirty="0" smtClean="0"/>
                <a:t>运动时空</a:t>
              </a:r>
              <a:endParaRPr lang="en-US" altLang="zh-CN" sz="1400" dirty="0" smtClean="0"/>
            </a:p>
            <a:p>
              <a:r>
                <a:rPr lang="zh-CN" altLang="en-US" sz="1400" dirty="0" smtClean="0"/>
                <a:t>模型</a:t>
              </a:r>
              <a:endParaRPr lang="zh-CN" altLang="en-US" sz="1400" dirty="0"/>
            </a:p>
          </p:txBody>
        </p:sp>
      </p:grpSp>
      <p:sp>
        <p:nvSpPr>
          <p:cNvPr id="6" name="圆角矩形 5"/>
          <p:cNvSpPr/>
          <p:nvPr/>
        </p:nvSpPr>
        <p:spPr>
          <a:xfrm>
            <a:off x="219075" y="1094816"/>
            <a:ext cx="6938216" cy="3476710"/>
          </a:xfrm>
          <a:prstGeom prst="roundRect">
            <a:avLst/>
          </a:prstGeom>
          <a:noFill/>
          <a:ln w="38100">
            <a:solidFill>
              <a:srgbClr val="9933FF"/>
            </a:solidFill>
          </a:ln>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2400" b="1" dirty="0" smtClean="0">
                <a:solidFill>
                  <a:srgbClr val="9933FF"/>
                </a:solidFill>
                <a:latin typeface="楷体" panose="02010609060101010101" pitchFamily="49" charset="-122"/>
                <a:ea typeface="楷体" panose="02010609060101010101" pitchFamily="49" charset="-122"/>
              </a:rPr>
              <a:t>路网数据模型</a:t>
            </a:r>
            <a:endParaRPr lang="zh-CN" altLang="en-US" sz="2400" b="1" dirty="0">
              <a:solidFill>
                <a:srgbClr val="9933FF"/>
              </a:solidFill>
              <a:latin typeface="楷体" panose="02010609060101010101" pitchFamily="49" charset="-122"/>
              <a:ea typeface="楷体" panose="02010609060101010101" pitchFamily="49" charset="-122"/>
            </a:endParaRPr>
          </a:p>
        </p:txBody>
      </p:sp>
      <p:sp>
        <p:nvSpPr>
          <p:cNvPr id="62" name="圆角矩形 61"/>
          <p:cNvSpPr/>
          <p:nvPr/>
        </p:nvSpPr>
        <p:spPr>
          <a:xfrm>
            <a:off x="133927" y="4523352"/>
            <a:ext cx="7431931" cy="1676399"/>
          </a:xfrm>
          <a:prstGeom prst="roundRect">
            <a:avLst/>
          </a:prstGeom>
          <a:noFill/>
          <a:ln w="38100">
            <a:solidFill>
              <a:schemeClr val="accent4">
                <a:lumMod val="50000"/>
              </a:schemeClr>
            </a:solidFill>
          </a:ln>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r"/>
            <a:r>
              <a:rPr lang="zh-CN" altLang="en-US" sz="2400" b="1" dirty="0" smtClean="0">
                <a:solidFill>
                  <a:schemeClr val="accent4">
                    <a:lumMod val="50000"/>
                  </a:schemeClr>
                </a:solidFill>
                <a:latin typeface="楷体" panose="02010609060101010101" pitchFamily="49" charset="-122"/>
                <a:ea typeface="楷体" panose="02010609060101010101" pitchFamily="49" charset="-122"/>
              </a:rPr>
              <a:t>面向仿真的路网特征</a:t>
            </a:r>
            <a:endParaRPr lang="zh-CN" altLang="en-US" sz="2400" b="1" dirty="0">
              <a:solidFill>
                <a:schemeClr val="accent4">
                  <a:lumMod val="50000"/>
                </a:schemeClr>
              </a:solidFill>
              <a:latin typeface="楷体" panose="02010609060101010101" pitchFamily="49" charset="-122"/>
              <a:ea typeface="楷体" panose="02010609060101010101" pitchFamily="49" charset="-122"/>
            </a:endParaRPr>
          </a:p>
        </p:txBody>
      </p:sp>
      <p:sp>
        <p:nvSpPr>
          <p:cNvPr id="7" name="文本框 6"/>
          <p:cNvSpPr txBox="1"/>
          <p:nvPr/>
        </p:nvSpPr>
        <p:spPr>
          <a:xfrm>
            <a:off x="627750" y="1628599"/>
            <a:ext cx="7678049" cy="292387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smtClean="0">
                <a:latin typeface="华文新魏" panose="02010800040101010101" pitchFamily="2" charset="-122"/>
                <a:ea typeface="华文新魏" panose="02010800040101010101" pitchFamily="2" charset="-122"/>
              </a:rPr>
              <a:t>路段级路网数据模型</a:t>
            </a:r>
            <a:endParaRPr lang="en-US" altLang="zh-CN" sz="2000" b="1" dirty="0" smtClean="0">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r>
              <a:rPr lang="zh-CN" altLang="en-US" sz="2000" dirty="0" smtClean="0">
                <a:solidFill>
                  <a:schemeClr val="accent1">
                    <a:lumMod val="75000"/>
                  </a:schemeClr>
                </a:solidFill>
                <a:latin typeface="华文新魏" panose="02010800040101010101" pitchFamily="2" charset="-122"/>
                <a:ea typeface="华文新魏" panose="02010800040101010101" pitchFamily="2" charset="-122"/>
              </a:rPr>
              <a:t>结点</a:t>
            </a:r>
            <a:r>
              <a:rPr lang="en-US" altLang="zh-CN" sz="2000" dirty="0" smtClean="0">
                <a:solidFill>
                  <a:schemeClr val="accent1">
                    <a:lumMod val="75000"/>
                  </a:schemeClr>
                </a:solidFill>
                <a:latin typeface="华文新魏" panose="02010800040101010101" pitchFamily="2" charset="-122"/>
                <a:ea typeface="华文新魏" panose="02010800040101010101" pitchFamily="2" charset="-122"/>
              </a:rPr>
              <a:t>-</a:t>
            </a:r>
            <a:r>
              <a:rPr lang="zh-CN" altLang="en-US" sz="2000" dirty="0" smtClean="0">
                <a:solidFill>
                  <a:schemeClr val="accent1">
                    <a:lumMod val="75000"/>
                  </a:schemeClr>
                </a:solidFill>
                <a:latin typeface="华文新魏" panose="02010800040101010101" pitchFamily="2" charset="-122"/>
                <a:ea typeface="华文新魏" panose="02010800040101010101" pitchFamily="2" charset="-122"/>
              </a:rPr>
              <a:t>弧段路网数据模型</a:t>
            </a:r>
            <a:r>
              <a:rPr lang="en-US" altLang="zh-CN" sz="2000" dirty="0">
                <a:solidFill>
                  <a:schemeClr val="accent1">
                    <a:lumMod val="75000"/>
                  </a:schemeClr>
                </a:solidFill>
                <a:latin typeface="华文新魏" panose="02010800040101010101" pitchFamily="2" charset="-122"/>
                <a:ea typeface="华文新魏" panose="02010800040101010101" pitchFamily="2" charset="-122"/>
              </a:rPr>
              <a:t>(</a:t>
            </a:r>
            <a:r>
              <a:rPr lang="en-US" altLang="zh-CN" sz="2000" dirty="0" err="1">
                <a:solidFill>
                  <a:schemeClr val="accent1">
                    <a:lumMod val="75000"/>
                  </a:schemeClr>
                </a:solidFill>
                <a:latin typeface="华文新魏" panose="02010800040101010101" pitchFamily="2" charset="-122"/>
                <a:ea typeface="华文新魏" panose="02010800040101010101" pitchFamily="2" charset="-122"/>
              </a:rPr>
              <a:t>Sheffi</a:t>
            </a:r>
            <a:r>
              <a:rPr lang="en-US" altLang="zh-CN" sz="2000" dirty="0">
                <a:solidFill>
                  <a:schemeClr val="accent1">
                    <a:lumMod val="75000"/>
                  </a:schemeClr>
                </a:solidFill>
                <a:latin typeface="华文新魏" panose="02010800040101010101" pitchFamily="2" charset="-122"/>
                <a:ea typeface="华文新魏" panose="02010800040101010101" pitchFamily="2" charset="-122"/>
              </a:rPr>
              <a:t>)</a:t>
            </a:r>
            <a:endParaRPr lang="en-US" altLang="zh-CN" sz="2000" dirty="0" smtClean="0">
              <a:solidFill>
                <a:schemeClr val="accent1">
                  <a:lumMod val="75000"/>
                </a:schemeClr>
              </a:solidFill>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r>
              <a:rPr lang="zh-CN" altLang="en-US" sz="2000" dirty="0" smtClean="0">
                <a:solidFill>
                  <a:schemeClr val="accent1">
                    <a:lumMod val="75000"/>
                  </a:schemeClr>
                </a:solidFill>
                <a:latin typeface="华文新魏" panose="02010800040101010101" pitchFamily="2" charset="-122"/>
                <a:ea typeface="华文新魏" panose="02010800040101010101" pitchFamily="2" charset="-122"/>
              </a:rPr>
              <a:t>基于有向路段的路网数据模型</a:t>
            </a:r>
            <a:r>
              <a:rPr lang="en-US" altLang="zh-CN" sz="2000" dirty="0">
                <a:solidFill>
                  <a:schemeClr val="accent1">
                    <a:lumMod val="75000"/>
                  </a:schemeClr>
                </a:solidFill>
                <a:latin typeface="华文新魏" panose="02010800040101010101" pitchFamily="2" charset="-122"/>
                <a:ea typeface="华文新魏" panose="02010800040101010101" pitchFamily="2" charset="-122"/>
              </a:rPr>
              <a:t>(X. LI)</a:t>
            </a:r>
            <a:endParaRPr lang="en-US" altLang="zh-CN" sz="2000" dirty="0" smtClean="0">
              <a:solidFill>
                <a:schemeClr val="accent1">
                  <a:lumMod val="75000"/>
                </a:schemeClr>
              </a:solidFill>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r>
              <a:rPr lang="en-US" altLang="zh-CN" sz="2000" dirty="0" smtClean="0">
                <a:solidFill>
                  <a:schemeClr val="accent1">
                    <a:lumMod val="75000"/>
                  </a:schemeClr>
                </a:solidFill>
                <a:latin typeface="华文新魏" panose="02010800040101010101" pitchFamily="2" charset="-122"/>
                <a:ea typeface="华文新魏" panose="02010800040101010101" pitchFamily="2" charset="-122"/>
              </a:rPr>
              <a:t>GDF4.0</a:t>
            </a:r>
          </a:p>
          <a:p>
            <a:pPr marL="342900" indent="-342900">
              <a:buFont typeface="Wingdings" panose="05000000000000000000" pitchFamily="2" charset="2"/>
              <a:buChar char="l"/>
            </a:pPr>
            <a:r>
              <a:rPr lang="zh-CN" altLang="en-US" sz="2000" b="1" dirty="0">
                <a:latin typeface="华文新魏" panose="02010800040101010101" pitchFamily="2" charset="-122"/>
                <a:ea typeface="华文新魏" panose="02010800040101010101" pitchFamily="2" charset="-122"/>
              </a:rPr>
              <a:t>车道级路网</a:t>
            </a:r>
            <a:r>
              <a:rPr lang="zh-CN" altLang="en-US" sz="2000" b="1" dirty="0" smtClean="0">
                <a:latin typeface="华文新魏" panose="02010800040101010101" pitchFamily="2" charset="-122"/>
                <a:ea typeface="华文新魏" panose="02010800040101010101" pitchFamily="2" charset="-122"/>
              </a:rPr>
              <a:t>数据模型</a:t>
            </a:r>
            <a:endParaRPr lang="en-US" altLang="zh-CN" sz="2000" b="1" dirty="0" smtClean="0">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r>
              <a:rPr lang="zh-CN" altLang="en-US" sz="2000" dirty="0" smtClean="0">
                <a:solidFill>
                  <a:schemeClr val="accent2">
                    <a:lumMod val="75000"/>
                  </a:schemeClr>
                </a:solidFill>
                <a:latin typeface="华文新魏" panose="02010800040101010101" pitchFamily="2" charset="-122"/>
                <a:ea typeface="华文新魏" panose="02010800040101010101" pitchFamily="2" charset="-122"/>
              </a:rPr>
              <a:t>非平面的车道级路网数据模型</a:t>
            </a:r>
            <a:r>
              <a:rPr lang="en-US" altLang="zh-CN" sz="2000" dirty="0">
                <a:solidFill>
                  <a:schemeClr val="accent2">
                    <a:lumMod val="75000"/>
                  </a:schemeClr>
                </a:solidFill>
                <a:latin typeface="华文新魏" panose="02010800040101010101" pitchFamily="2" charset="-122"/>
                <a:ea typeface="华文新魏" panose="02010800040101010101" pitchFamily="2" charset="-122"/>
              </a:rPr>
              <a:t>(</a:t>
            </a:r>
            <a:r>
              <a:rPr lang="en-US" altLang="zh-CN" sz="2000" dirty="0" err="1">
                <a:solidFill>
                  <a:schemeClr val="accent2">
                    <a:lumMod val="75000"/>
                  </a:schemeClr>
                </a:solidFill>
                <a:latin typeface="华文新魏" panose="02010800040101010101" pitchFamily="2" charset="-122"/>
                <a:ea typeface="华文新魏" panose="02010800040101010101" pitchFamily="2" charset="-122"/>
              </a:rPr>
              <a:t>Fohl</a:t>
            </a:r>
            <a:r>
              <a:rPr lang="en-US" altLang="zh-CN" sz="2000" dirty="0">
                <a:solidFill>
                  <a:schemeClr val="accent2">
                    <a:lumMod val="75000"/>
                  </a:schemeClr>
                </a:solidFill>
                <a:latin typeface="华文新魏" panose="02010800040101010101" pitchFamily="2" charset="-122"/>
                <a:ea typeface="华文新魏" panose="02010800040101010101" pitchFamily="2" charset="-122"/>
              </a:rPr>
              <a:t> &amp; Curtin)</a:t>
            </a:r>
          </a:p>
          <a:p>
            <a:pPr marL="800100" lvl="1" indent="-342900">
              <a:buFont typeface="Arial" panose="020B0604020202020204" pitchFamily="34" charset="0"/>
              <a:buChar char="•"/>
            </a:pPr>
            <a:r>
              <a:rPr lang="zh-CN" altLang="en-US" sz="2000" dirty="0" smtClean="0">
                <a:solidFill>
                  <a:schemeClr val="accent2">
                    <a:lumMod val="75000"/>
                  </a:schemeClr>
                </a:solidFill>
                <a:latin typeface="华文新魏" panose="02010800040101010101" pitchFamily="2" charset="-122"/>
                <a:ea typeface="华文新魏" panose="02010800040101010101" pitchFamily="2" charset="-122"/>
              </a:rPr>
              <a:t>多层次车道级路网数据模型</a:t>
            </a:r>
            <a:r>
              <a:rPr lang="en-US" altLang="zh-CN" sz="2000" dirty="0">
                <a:solidFill>
                  <a:schemeClr val="accent2">
                    <a:lumMod val="75000"/>
                  </a:schemeClr>
                </a:solidFill>
                <a:latin typeface="华文新魏" panose="02010800040101010101" pitchFamily="2" charset="-122"/>
                <a:ea typeface="华文新魏" panose="02010800040101010101" pitchFamily="2" charset="-122"/>
              </a:rPr>
              <a:t>(Q. ZHU &amp; Y. LI)</a:t>
            </a:r>
            <a:endParaRPr lang="en-US" altLang="zh-CN" sz="2000" dirty="0" smtClean="0">
              <a:solidFill>
                <a:schemeClr val="accent2">
                  <a:lumMod val="75000"/>
                </a:schemeClr>
              </a:solidFill>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r>
              <a:rPr lang="zh-CN" altLang="en-US" sz="2000" dirty="0" smtClean="0">
                <a:solidFill>
                  <a:schemeClr val="accent2">
                    <a:lumMod val="75000"/>
                  </a:schemeClr>
                </a:solidFill>
                <a:latin typeface="华文新魏" panose="02010800040101010101" pitchFamily="2" charset="-122"/>
                <a:ea typeface="华文新魏" panose="02010800040101010101" pitchFamily="2" charset="-122"/>
              </a:rPr>
              <a:t>结点</a:t>
            </a:r>
            <a:r>
              <a:rPr lang="en-US" altLang="zh-CN" sz="2000" dirty="0" smtClean="0">
                <a:solidFill>
                  <a:schemeClr val="accent2">
                    <a:lumMod val="75000"/>
                  </a:schemeClr>
                </a:solidFill>
                <a:latin typeface="华文新魏" panose="02010800040101010101" pitchFamily="2" charset="-122"/>
                <a:ea typeface="华文新魏" panose="02010800040101010101" pitchFamily="2" charset="-122"/>
              </a:rPr>
              <a:t>-</a:t>
            </a:r>
            <a:r>
              <a:rPr lang="zh-CN" altLang="en-US" sz="2000" dirty="0" smtClean="0">
                <a:solidFill>
                  <a:schemeClr val="accent2">
                    <a:lumMod val="75000"/>
                  </a:schemeClr>
                </a:solidFill>
                <a:latin typeface="华文新魏" panose="02010800040101010101" pitchFamily="2" charset="-122"/>
                <a:ea typeface="华文新魏" panose="02010800040101010101" pitchFamily="2" charset="-122"/>
              </a:rPr>
              <a:t>弧段车道级路网数据模型</a:t>
            </a:r>
            <a:r>
              <a:rPr lang="en-US" altLang="zh-CN" sz="2000" dirty="0">
                <a:solidFill>
                  <a:schemeClr val="accent2">
                    <a:lumMod val="75000"/>
                  </a:schemeClr>
                </a:solidFill>
                <a:latin typeface="华文新魏" panose="02010800040101010101" pitchFamily="2" charset="-122"/>
                <a:ea typeface="华文新魏" panose="02010800040101010101" pitchFamily="2" charset="-122"/>
              </a:rPr>
              <a:t>(</a:t>
            </a:r>
            <a:r>
              <a:rPr lang="en-US" altLang="zh-CN" sz="2000" dirty="0" err="1">
                <a:solidFill>
                  <a:schemeClr val="accent2">
                    <a:lumMod val="75000"/>
                  </a:schemeClr>
                </a:solidFill>
                <a:latin typeface="华文新魏" panose="02010800040101010101" pitchFamily="2" charset="-122"/>
                <a:ea typeface="华文新魏" panose="02010800040101010101" pitchFamily="2" charset="-122"/>
              </a:rPr>
              <a:t>Malaikrisanachalee</a:t>
            </a:r>
            <a:r>
              <a:rPr lang="en-US" altLang="zh-CN" sz="2000" dirty="0">
                <a:solidFill>
                  <a:schemeClr val="accent2">
                    <a:lumMod val="75000"/>
                  </a:schemeClr>
                </a:solidFill>
                <a:latin typeface="华文新魏" panose="02010800040101010101" pitchFamily="2" charset="-122"/>
                <a:ea typeface="华文新魏" panose="02010800040101010101" pitchFamily="2" charset="-122"/>
              </a:rPr>
              <a:t>)</a:t>
            </a:r>
            <a:endParaRPr lang="en-US" altLang="zh-CN" sz="2000" dirty="0" smtClean="0">
              <a:solidFill>
                <a:schemeClr val="accent2">
                  <a:lumMod val="75000"/>
                </a:schemeClr>
              </a:solidFill>
              <a:latin typeface="华文新魏" panose="02010800040101010101" pitchFamily="2" charset="-122"/>
              <a:ea typeface="华文新魏" panose="02010800040101010101" pitchFamily="2" charset="-122"/>
            </a:endParaRPr>
          </a:p>
          <a:p>
            <a:pPr marL="342900" indent="-342900">
              <a:buFont typeface="Wingdings" panose="05000000000000000000" pitchFamily="2" charset="2"/>
              <a:buChar char="l"/>
            </a:pPr>
            <a:endParaRPr lang="en-US" altLang="zh-CN" sz="2400" b="1" dirty="0">
              <a:latin typeface="华文新魏" panose="02010800040101010101" pitchFamily="2" charset="-122"/>
              <a:ea typeface="华文新魏" panose="02010800040101010101" pitchFamily="2" charset="-122"/>
            </a:endParaRPr>
          </a:p>
        </p:txBody>
      </p:sp>
      <p:sp>
        <p:nvSpPr>
          <p:cNvPr id="63" name="文本框 62"/>
          <p:cNvSpPr txBox="1"/>
          <p:nvPr/>
        </p:nvSpPr>
        <p:spPr>
          <a:xfrm>
            <a:off x="257779" y="4896504"/>
            <a:ext cx="7678049" cy="1015663"/>
          </a:xfrm>
          <a:prstGeom prst="rect">
            <a:avLst/>
          </a:prstGeom>
          <a:noFill/>
        </p:spPr>
        <p:txBody>
          <a:bodyPr wrap="square" rtlCol="0">
            <a:spAutoFit/>
          </a:bodyPr>
          <a:lstStyle/>
          <a:p>
            <a:pPr marL="342900" lvl="1" indent="-342900">
              <a:buFont typeface="Wingdings" panose="05000000000000000000" pitchFamily="2" charset="2"/>
              <a:buChar char="l"/>
            </a:pPr>
            <a:r>
              <a:rPr lang="zh-CN" altLang="en-US" sz="2000" b="1" dirty="0">
                <a:solidFill>
                  <a:srgbClr val="009900"/>
                </a:solidFill>
                <a:latin typeface="华文新魏" panose="02010800040101010101" pitchFamily="2" charset="-122"/>
                <a:ea typeface="华文新魏" panose="02010800040101010101" pitchFamily="2" charset="-122"/>
              </a:rPr>
              <a:t>物理路网和逻辑路网的描述</a:t>
            </a:r>
            <a:endParaRPr lang="en-US" altLang="zh-CN" sz="2000" b="1" dirty="0">
              <a:solidFill>
                <a:srgbClr val="009900"/>
              </a:solidFill>
              <a:latin typeface="华文新魏" panose="02010800040101010101" pitchFamily="2" charset="-122"/>
              <a:ea typeface="华文新魏" panose="02010800040101010101" pitchFamily="2" charset="-122"/>
            </a:endParaRPr>
          </a:p>
          <a:p>
            <a:pPr marL="342900" lvl="1" indent="-342900">
              <a:buFont typeface="Wingdings" panose="05000000000000000000" pitchFamily="2" charset="2"/>
              <a:buChar char="l"/>
            </a:pPr>
            <a:r>
              <a:rPr lang="zh-CN" altLang="en-US" sz="2000" b="1" dirty="0">
                <a:solidFill>
                  <a:srgbClr val="009900"/>
                </a:solidFill>
                <a:latin typeface="华文新魏" panose="02010800040101010101" pitchFamily="2" charset="-122"/>
                <a:ea typeface="华文新魏" panose="02010800040101010101" pitchFamily="2" charset="-122"/>
              </a:rPr>
              <a:t>多层次的、非平面的、车道级路网</a:t>
            </a:r>
            <a:endParaRPr lang="en-US" altLang="zh-CN" sz="2000" b="1" dirty="0">
              <a:solidFill>
                <a:srgbClr val="009900"/>
              </a:solidFill>
              <a:latin typeface="华文新魏" panose="02010800040101010101" pitchFamily="2" charset="-122"/>
              <a:ea typeface="华文新魏" panose="02010800040101010101" pitchFamily="2" charset="-122"/>
            </a:endParaRPr>
          </a:p>
          <a:p>
            <a:pPr marL="342900" lvl="1" indent="-342900">
              <a:buFont typeface="Wingdings" panose="05000000000000000000" pitchFamily="2" charset="2"/>
              <a:buChar char="l"/>
            </a:pPr>
            <a:r>
              <a:rPr lang="zh-CN" altLang="en-US" sz="2000" b="1" dirty="0" smtClean="0">
                <a:solidFill>
                  <a:srgbClr val="009900"/>
                </a:solidFill>
                <a:latin typeface="华文新魏" panose="02010800040101010101" pitchFamily="2" charset="-122"/>
                <a:ea typeface="华文新魏" panose="02010800040101010101" pitchFamily="2" charset="-122"/>
              </a:rPr>
              <a:t>支持线性参考，用于事件</a:t>
            </a:r>
            <a:r>
              <a:rPr lang="en-US" altLang="zh-CN" sz="2000" b="1" dirty="0" smtClean="0">
                <a:solidFill>
                  <a:srgbClr val="009900"/>
                </a:solidFill>
                <a:latin typeface="华文新魏" panose="02010800040101010101" pitchFamily="2" charset="-122"/>
                <a:ea typeface="华文新魏" panose="02010800040101010101" pitchFamily="2" charset="-122"/>
              </a:rPr>
              <a:t>(</a:t>
            </a:r>
            <a:r>
              <a:rPr lang="zh-CN" altLang="en-US" sz="2000" b="1" dirty="0" smtClean="0">
                <a:solidFill>
                  <a:srgbClr val="009900"/>
                </a:solidFill>
                <a:latin typeface="华文新魏" panose="02010800040101010101" pitchFamily="2" charset="-122"/>
                <a:ea typeface="华文新魏" panose="02010800040101010101" pitchFamily="2" charset="-122"/>
              </a:rPr>
              <a:t>标志标线、交通事故、车辆</a:t>
            </a:r>
            <a:r>
              <a:rPr lang="en-US" altLang="zh-CN" sz="2000" b="1" dirty="0" smtClean="0">
                <a:solidFill>
                  <a:srgbClr val="009900"/>
                </a:solidFill>
                <a:latin typeface="华文新魏" panose="02010800040101010101" pitchFamily="2" charset="-122"/>
                <a:ea typeface="华文新魏" panose="02010800040101010101" pitchFamily="2" charset="-122"/>
              </a:rPr>
              <a:t>)</a:t>
            </a:r>
            <a:r>
              <a:rPr lang="zh-CN" altLang="en-US" sz="2000" b="1" dirty="0" smtClean="0">
                <a:solidFill>
                  <a:srgbClr val="009900"/>
                </a:solidFill>
                <a:latin typeface="华文新魏" panose="02010800040101010101" pitchFamily="2" charset="-122"/>
                <a:ea typeface="华文新魏" panose="02010800040101010101" pitchFamily="2" charset="-122"/>
              </a:rPr>
              <a:t>定位</a:t>
            </a:r>
            <a:endParaRPr lang="en-US" altLang="zh-CN" sz="2000" b="1" dirty="0">
              <a:solidFill>
                <a:srgbClr val="0099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518651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smtClean="0">
                <a:solidFill>
                  <a:schemeClr val="bg1"/>
                </a:solidFill>
              </a:rPr>
              <a:t>研究背景</a:t>
            </a:r>
            <a:r>
              <a:rPr lang="en-US" altLang="zh-CN" sz="2400" dirty="0" smtClean="0">
                <a:solidFill>
                  <a:schemeClr val="bg1"/>
                </a:solidFill>
              </a:rPr>
              <a:t>&gt;&gt;</a:t>
            </a:r>
            <a:r>
              <a:rPr lang="zh-CN" altLang="en-US" sz="2400" dirty="0">
                <a:solidFill>
                  <a:schemeClr val="bg1"/>
                </a:solidFill>
              </a:rPr>
              <a:t>文献回顾</a:t>
            </a: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8</a:t>
            </a:fld>
            <a:endParaRPr lang="zh-CN" altLang="en-US"/>
          </a:p>
        </p:txBody>
      </p:sp>
      <p:sp>
        <p:nvSpPr>
          <p:cNvPr id="14" name="文本框 13"/>
          <p:cNvSpPr txBox="1"/>
          <p:nvPr/>
        </p:nvSpPr>
        <p:spPr>
          <a:xfrm>
            <a:off x="207902" y="490991"/>
            <a:ext cx="3873176"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地理时空数据模型</a:t>
            </a:r>
            <a:endParaRPr lang="zh-CN" altLang="en-US" sz="3200" dirty="0">
              <a:latin typeface="华文新魏" panose="02010800040101010101" pitchFamily="2" charset="-122"/>
              <a:ea typeface="华文新魏" panose="02010800040101010101" pitchFamily="2" charset="-122"/>
            </a:endParaRPr>
          </a:p>
        </p:txBody>
      </p:sp>
      <p:sp>
        <p:nvSpPr>
          <p:cNvPr id="38" name="任意多边形 37"/>
          <p:cNvSpPr/>
          <p:nvPr/>
        </p:nvSpPr>
        <p:spPr>
          <a:xfrm>
            <a:off x="6965950" y="503692"/>
            <a:ext cx="2071253" cy="1982488"/>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a:solidFill>
            <a:srgbClr val="00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框 12"/>
          <p:cNvSpPr txBox="1"/>
          <p:nvPr/>
        </p:nvSpPr>
        <p:spPr>
          <a:xfrm>
            <a:off x="7114453" y="985288"/>
            <a:ext cx="902811" cy="523220"/>
          </a:xfrm>
          <a:prstGeom prst="rect">
            <a:avLst/>
          </a:prstGeom>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sz="1400" dirty="0"/>
              <a:t>时空数据</a:t>
            </a:r>
            <a:endParaRPr lang="en-US" altLang="zh-CN" sz="1400" dirty="0"/>
          </a:p>
          <a:p>
            <a:r>
              <a:rPr lang="zh-CN" altLang="en-US" sz="1400" dirty="0"/>
              <a:t>模型</a:t>
            </a:r>
          </a:p>
        </p:txBody>
      </p:sp>
      <p:sp>
        <p:nvSpPr>
          <p:cNvPr id="36" name="任意多边形 35"/>
          <p:cNvSpPr/>
          <p:nvPr/>
        </p:nvSpPr>
        <p:spPr>
          <a:xfrm>
            <a:off x="7244886" y="688329"/>
            <a:ext cx="1779617" cy="1785317"/>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9" name="文本框 38"/>
          <p:cNvSpPr txBox="1"/>
          <p:nvPr/>
        </p:nvSpPr>
        <p:spPr>
          <a:xfrm>
            <a:off x="8108419" y="1121939"/>
            <a:ext cx="902811" cy="523220"/>
          </a:xfrm>
          <a:prstGeom prst="rect">
            <a:avLst/>
          </a:prstGeom>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sz="1400" dirty="0" smtClean="0"/>
              <a:t>运动时空</a:t>
            </a:r>
            <a:endParaRPr lang="en-US" altLang="zh-CN" sz="1400" dirty="0" smtClean="0"/>
          </a:p>
          <a:p>
            <a:r>
              <a:rPr lang="zh-CN" altLang="en-US" sz="1400" dirty="0" smtClean="0"/>
              <a:t>模型</a:t>
            </a:r>
            <a:endParaRPr lang="zh-CN" altLang="en-US" sz="1400" dirty="0"/>
          </a:p>
        </p:txBody>
      </p:sp>
      <p:sp>
        <p:nvSpPr>
          <p:cNvPr id="37" name="任意多边形 36"/>
          <p:cNvSpPr/>
          <p:nvPr/>
        </p:nvSpPr>
        <p:spPr>
          <a:xfrm>
            <a:off x="7252506" y="696412"/>
            <a:ext cx="1779617" cy="1785317"/>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0" name="文本框 39"/>
          <p:cNvSpPr txBox="1"/>
          <p:nvPr/>
        </p:nvSpPr>
        <p:spPr>
          <a:xfrm>
            <a:off x="7657013" y="1855243"/>
            <a:ext cx="902811" cy="523220"/>
          </a:xfrm>
          <a:prstGeom prst="rect">
            <a:avLst/>
          </a:prstGeom>
          <a:ln>
            <a:noFill/>
          </a:ln>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sz="1400" dirty="0"/>
              <a:t>路网数据</a:t>
            </a:r>
            <a:endParaRPr lang="en-US" altLang="zh-CN" sz="1400" dirty="0"/>
          </a:p>
          <a:p>
            <a:r>
              <a:rPr lang="zh-CN" altLang="en-US" sz="1400" dirty="0"/>
              <a:t>模型</a:t>
            </a:r>
          </a:p>
        </p:txBody>
      </p:sp>
      <p:graphicFrame>
        <p:nvGraphicFramePr>
          <p:cNvPr id="8" name="表格 7"/>
          <p:cNvGraphicFramePr>
            <a:graphicFrameLocks noGrp="1"/>
          </p:cNvGraphicFramePr>
          <p:nvPr>
            <p:extLst>
              <p:ext uri="{D42A27DB-BD31-4B8C-83A1-F6EECF244321}">
                <p14:modId xmlns:p14="http://schemas.microsoft.com/office/powerpoint/2010/main" val="4166090106"/>
              </p:ext>
            </p:extLst>
          </p:nvPr>
        </p:nvGraphicFramePr>
        <p:xfrm>
          <a:off x="207902" y="1239058"/>
          <a:ext cx="6633357" cy="2325370"/>
        </p:xfrm>
        <a:graphic>
          <a:graphicData uri="http://schemas.openxmlformats.org/drawingml/2006/table">
            <a:tbl>
              <a:tblPr firstRow="1" bandRow="1">
                <a:tableStyleId>{93296810-A885-4BE3-A3E7-6D5BEEA58F35}</a:tableStyleId>
              </a:tblPr>
              <a:tblGrid>
                <a:gridCol w="1919772"/>
                <a:gridCol w="4713585"/>
              </a:tblGrid>
              <a:tr h="405130">
                <a:tc>
                  <a:txBody>
                    <a:bodyPr/>
                    <a:lstStyle/>
                    <a:p>
                      <a:pPr algn="ctr"/>
                      <a:r>
                        <a:rPr lang="zh-CN" altLang="en-US" dirty="0" smtClean="0">
                          <a:latin typeface="楷体" panose="02010609060101010101" pitchFamily="49" charset="-122"/>
                          <a:ea typeface="楷体" panose="02010609060101010101" pitchFamily="49" charset="-122"/>
                        </a:rPr>
                        <a:t>模型归类</a:t>
                      </a:r>
                      <a:endParaRPr lang="zh-CN" altLang="en-US" dirty="0">
                        <a:latin typeface="楷体" panose="02010609060101010101" pitchFamily="49" charset="-122"/>
                        <a:ea typeface="楷体" panose="02010609060101010101" pitchFamily="49" charset="-122"/>
                      </a:endParaRPr>
                    </a:p>
                  </a:txBody>
                  <a:tcPr anchor="ctr"/>
                </a:tc>
                <a:tc>
                  <a:txBody>
                    <a:bodyPr/>
                    <a:lstStyle/>
                    <a:p>
                      <a:pPr algn="ctr"/>
                      <a:r>
                        <a:rPr lang="zh-CN" altLang="en-US" dirty="0" smtClean="0">
                          <a:latin typeface="楷体" panose="02010609060101010101" pitchFamily="49" charset="-122"/>
                          <a:ea typeface="楷体" panose="02010609060101010101" pitchFamily="49" charset="-122"/>
                        </a:rPr>
                        <a:t>模型</a:t>
                      </a:r>
                      <a:endParaRPr lang="zh-CN" altLang="en-US" dirty="0">
                        <a:latin typeface="楷体" panose="02010609060101010101" pitchFamily="49" charset="-122"/>
                        <a:ea typeface="楷体" panose="02010609060101010101" pitchFamily="49" charset="-122"/>
                      </a:endParaRPr>
                    </a:p>
                  </a:txBody>
                  <a:tcPr/>
                </a:tc>
              </a:tr>
              <a:tr h="405130">
                <a:tc>
                  <a:txBody>
                    <a:bodyPr/>
                    <a:lstStyle/>
                    <a:p>
                      <a:pPr algn="ctr"/>
                      <a:r>
                        <a:rPr lang="zh-CN" altLang="en-US" dirty="0" smtClean="0">
                          <a:latin typeface="楷体" panose="02010609060101010101" pitchFamily="49" charset="-122"/>
                          <a:ea typeface="楷体" panose="02010609060101010101" pitchFamily="49" charset="-122"/>
                        </a:rPr>
                        <a:t>侧重时空对象的状态的描述</a:t>
                      </a:r>
                      <a:endParaRPr lang="zh-CN" altLang="en-US" dirty="0">
                        <a:latin typeface="楷体" panose="02010609060101010101" pitchFamily="49" charset="-122"/>
                        <a:ea typeface="楷体" panose="02010609060101010101" pitchFamily="49" charset="-122"/>
                      </a:endParaRPr>
                    </a:p>
                  </a:txBody>
                  <a:tcPr anchor="ctr"/>
                </a:tc>
                <a:tc>
                  <a:txBody>
                    <a:bodyPr/>
                    <a:lstStyle/>
                    <a:p>
                      <a:pPr algn="ctr"/>
                      <a:r>
                        <a:rPr lang="zh-CN" altLang="en-US" dirty="0" smtClean="0">
                          <a:latin typeface="楷体" panose="02010609060101010101" pitchFamily="49" charset="-122"/>
                          <a:ea typeface="楷体" panose="02010609060101010101" pitchFamily="49" charset="-122"/>
                        </a:rPr>
                        <a:t>序列快照、时空复合模型等模型、</a:t>
                      </a:r>
                      <a:r>
                        <a:rPr lang="zh-CN" altLang="en-US" b="1" dirty="0" smtClean="0">
                          <a:solidFill>
                            <a:srgbClr val="FF33CC"/>
                          </a:solidFill>
                          <a:latin typeface="楷体" panose="02010609060101010101" pitchFamily="49" charset="-122"/>
                          <a:ea typeface="楷体" panose="02010609060101010101" pitchFamily="49" charset="-122"/>
                        </a:rPr>
                        <a:t>基态修正模型</a:t>
                      </a:r>
                      <a:endParaRPr lang="zh-CN" altLang="en-US" dirty="0">
                        <a:latin typeface="楷体" panose="02010609060101010101" pitchFamily="49" charset="-122"/>
                        <a:ea typeface="楷体" panose="02010609060101010101" pitchFamily="49" charset="-122"/>
                      </a:endParaRPr>
                    </a:p>
                  </a:txBody>
                  <a:tcPr/>
                </a:tc>
              </a:tr>
              <a:tr h="405130">
                <a:tc>
                  <a:txBody>
                    <a:bodyPr/>
                    <a:lstStyle/>
                    <a:p>
                      <a:pPr algn="ctr"/>
                      <a:r>
                        <a:rPr lang="zh-CN" altLang="en-US" dirty="0" smtClean="0">
                          <a:latin typeface="楷体" panose="02010609060101010101" pitchFamily="49" charset="-122"/>
                          <a:ea typeface="楷体" panose="02010609060101010101" pitchFamily="49" charset="-122"/>
                        </a:rPr>
                        <a:t>侧重时空变化过程的描述</a:t>
                      </a:r>
                      <a:endParaRPr lang="zh-CN" altLang="en-US" dirty="0">
                        <a:latin typeface="楷体" panose="02010609060101010101" pitchFamily="49" charset="-122"/>
                        <a:ea typeface="楷体" panose="02010609060101010101" pitchFamily="49" charset="-122"/>
                      </a:endParaRPr>
                    </a:p>
                  </a:txBody>
                  <a:tcPr anchor="ctr"/>
                </a:tc>
                <a:tc>
                  <a:txBody>
                    <a:bodyPr/>
                    <a:lstStyle/>
                    <a:p>
                      <a:pPr algn="ctr"/>
                      <a:r>
                        <a:rPr lang="zh-CN" altLang="en-US" dirty="0" smtClean="0">
                          <a:latin typeface="楷体" panose="02010609060101010101" pitchFamily="49" charset="-122"/>
                          <a:ea typeface="楷体" panose="02010609060101010101" pitchFamily="49" charset="-122"/>
                        </a:rPr>
                        <a:t>基于事件的时空数据模型及其改进模型</a:t>
                      </a:r>
                      <a:endParaRPr lang="zh-CN" altLang="en-US" dirty="0">
                        <a:latin typeface="楷体" panose="02010609060101010101" pitchFamily="49" charset="-122"/>
                        <a:ea typeface="楷体" panose="02010609060101010101" pitchFamily="49" charset="-122"/>
                      </a:endParaRPr>
                    </a:p>
                  </a:txBody>
                  <a:tcPr/>
                </a:tc>
              </a:tr>
              <a:tr h="405130">
                <a:tc>
                  <a:txBody>
                    <a:bodyPr/>
                    <a:lstStyle/>
                    <a:p>
                      <a:pPr algn="ctr"/>
                      <a:r>
                        <a:rPr lang="zh-CN" altLang="en-US" dirty="0" smtClean="0">
                          <a:solidFill>
                            <a:schemeClr val="tx1"/>
                          </a:solidFill>
                          <a:latin typeface="楷体" panose="02010609060101010101" pitchFamily="49" charset="-122"/>
                          <a:ea typeface="楷体" panose="02010609060101010101" pitchFamily="49" charset="-122"/>
                        </a:rPr>
                        <a:t>侧重时空对象及其关系的描述</a:t>
                      </a:r>
                      <a:endParaRPr lang="zh-CN" altLang="en-US" dirty="0">
                        <a:solidFill>
                          <a:schemeClr val="tx1"/>
                        </a:solidFill>
                        <a:latin typeface="楷体" panose="02010609060101010101" pitchFamily="49" charset="-122"/>
                        <a:ea typeface="楷体" panose="02010609060101010101" pitchFamily="49" charset="-122"/>
                      </a:endParaRPr>
                    </a:p>
                  </a:txBody>
                  <a:tcPr/>
                </a:tc>
                <a:tc>
                  <a:txBody>
                    <a:bodyPr/>
                    <a:lstStyle/>
                    <a:p>
                      <a:pPr algn="ctr"/>
                      <a:r>
                        <a:rPr lang="zh-CN" altLang="en-US" b="0" dirty="0" smtClean="0">
                          <a:solidFill>
                            <a:schemeClr val="tx1"/>
                          </a:solidFill>
                          <a:latin typeface="楷体" panose="02010609060101010101" pitchFamily="49" charset="-122"/>
                          <a:ea typeface="楷体" panose="02010609060101010101" pitchFamily="49" charset="-122"/>
                        </a:rPr>
                        <a:t>面向对象的时空数据模型</a:t>
                      </a:r>
                      <a:r>
                        <a:rPr lang="zh-CN" altLang="en-US" dirty="0" smtClean="0">
                          <a:solidFill>
                            <a:schemeClr val="tx1"/>
                          </a:solidFill>
                          <a:latin typeface="楷体" panose="02010609060101010101" pitchFamily="49" charset="-122"/>
                          <a:ea typeface="楷体" panose="02010609060101010101" pitchFamily="49" charset="-122"/>
                        </a:rPr>
                        <a:t>、实体关系时空数据模型、对象关系模型</a:t>
                      </a:r>
                      <a:endParaRPr lang="zh-CN" altLang="en-US" dirty="0">
                        <a:solidFill>
                          <a:schemeClr val="tx1"/>
                        </a:solidFill>
                        <a:latin typeface="楷体" panose="02010609060101010101" pitchFamily="49" charset="-122"/>
                        <a:ea typeface="楷体" panose="02010609060101010101" pitchFamily="49" charset="-122"/>
                      </a:endParaRPr>
                    </a:p>
                  </a:txBody>
                  <a:tcPr/>
                </a:tc>
              </a:tr>
            </a:tbl>
          </a:graphicData>
        </a:graphic>
      </p:graphicFrame>
      <p:sp>
        <p:nvSpPr>
          <p:cNvPr id="12" name="矩形 11"/>
          <p:cNvSpPr/>
          <p:nvPr/>
        </p:nvSpPr>
        <p:spPr>
          <a:xfrm>
            <a:off x="-195004" y="5308199"/>
            <a:ext cx="9227127" cy="1015663"/>
          </a:xfrm>
          <a:prstGeom prst="rect">
            <a:avLst/>
          </a:prstGeom>
        </p:spPr>
        <p:txBody>
          <a:bodyPr wrap="square">
            <a:spAutoFit/>
          </a:bodyPr>
          <a:lstStyle/>
          <a:p>
            <a:pPr marL="800100" lvl="1" indent="-342900">
              <a:buFont typeface="Arial" panose="020B0604020202020204" pitchFamily="34" charset="0"/>
              <a:buChar char="•"/>
            </a:pPr>
            <a:r>
              <a:rPr lang="zh-CN" altLang="en-US" sz="2000" dirty="0" smtClean="0">
                <a:solidFill>
                  <a:srgbClr val="009900"/>
                </a:solidFill>
                <a:latin typeface="华文新魏" panose="02010800040101010101" pitchFamily="2" charset="-122"/>
                <a:ea typeface="华文新魏" panose="02010800040101010101" pitchFamily="2" charset="-122"/>
              </a:rPr>
              <a:t>能够记录时空对象在瞬时状态，数据冗余少</a:t>
            </a:r>
            <a:endParaRPr lang="en-US" altLang="zh-CN" sz="2000" dirty="0" smtClean="0">
              <a:solidFill>
                <a:srgbClr val="009900"/>
              </a:solidFill>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r>
              <a:rPr lang="zh-CN" altLang="en-US" sz="2000" dirty="0" smtClean="0">
                <a:solidFill>
                  <a:schemeClr val="accent2">
                    <a:lumMod val="75000"/>
                  </a:schemeClr>
                </a:solidFill>
                <a:latin typeface="华文新魏" panose="02010800040101010101" pitchFamily="2" charset="-122"/>
                <a:ea typeface="华文新魏" panose="02010800040101010101" pitchFamily="2" charset="-122"/>
              </a:rPr>
              <a:t>不能记录连续性的变化</a:t>
            </a:r>
            <a:endParaRPr lang="en-US" altLang="zh-CN" sz="2000" dirty="0" smtClean="0">
              <a:solidFill>
                <a:schemeClr val="accent2">
                  <a:lumMod val="75000"/>
                </a:schemeClr>
              </a:solidFill>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r>
              <a:rPr lang="zh-CN" altLang="en-US" sz="2000" dirty="0" smtClean="0">
                <a:solidFill>
                  <a:schemeClr val="accent2">
                    <a:lumMod val="75000"/>
                  </a:schemeClr>
                </a:solidFill>
                <a:latin typeface="华文新魏" panose="02010800040101010101" pitchFamily="2" charset="-122"/>
                <a:ea typeface="华文新魏" panose="02010800040101010101" pitchFamily="2" charset="-122"/>
              </a:rPr>
              <a:t>不能表述对象变化之间的关系</a:t>
            </a:r>
            <a:r>
              <a:rPr lang="zh-CN" altLang="en-US" sz="2000" dirty="0">
                <a:solidFill>
                  <a:schemeClr val="accent2">
                    <a:lumMod val="75000"/>
                  </a:schemeClr>
                </a:solidFill>
                <a:latin typeface="华文新魏" panose="02010800040101010101" pitchFamily="2" charset="-122"/>
                <a:ea typeface="华文新魏" panose="02010800040101010101" pitchFamily="2" charset="-122"/>
              </a:rPr>
              <a:t>和</a:t>
            </a:r>
            <a:r>
              <a:rPr lang="zh-CN" altLang="en-US" sz="2000" dirty="0" smtClean="0">
                <a:solidFill>
                  <a:schemeClr val="accent2">
                    <a:lumMod val="75000"/>
                  </a:schemeClr>
                </a:solidFill>
                <a:latin typeface="华文新魏" panose="02010800040101010101" pitchFamily="2" charset="-122"/>
                <a:ea typeface="华文新魏" panose="02010800040101010101" pitchFamily="2" charset="-122"/>
              </a:rPr>
              <a:t>状态转换的原因</a:t>
            </a:r>
            <a:endParaRPr lang="en-US" altLang="zh-CN" sz="2000" dirty="0" smtClean="0">
              <a:solidFill>
                <a:schemeClr val="accent2">
                  <a:lumMod val="75000"/>
                </a:schemeClr>
              </a:solidFill>
              <a:latin typeface="华文新魏" panose="02010800040101010101" pitchFamily="2" charset="-122"/>
              <a:ea typeface="华文新魏" panose="02010800040101010101" pitchFamily="2" charset="-122"/>
            </a:endParaRPr>
          </a:p>
        </p:txBody>
      </p:sp>
      <p:sp>
        <p:nvSpPr>
          <p:cNvPr id="17" name="Rectangle 4"/>
          <p:cNvSpPr>
            <a:spLocks noChangeArrowheads="1"/>
          </p:cNvSpPr>
          <p:nvPr/>
        </p:nvSpPr>
        <p:spPr bwMode="auto">
          <a:xfrm>
            <a:off x="99752" y="35574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479876131"/>
              </p:ext>
            </p:extLst>
          </p:nvPr>
        </p:nvGraphicFramePr>
        <p:xfrm>
          <a:off x="-123906" y="3395930"/>
          <a:ext cx="9759242" cy="2477211"/>
        </p:xfrm>
        <a:graphic>
          <a:graphicData uri="http://schemas.openxmlformats.org/presentationml/2006/ole">
            <mc:AlternateContent xmlns:mc="http://schemas.openxmlformats.org/markup-compatibility/2006">
              <mc:Choice xmlns:v="urn:schemas-microsoft-com:vml" Requires="v">
                <p:oleObj spid="_x0000_s7376" name="Visio" r:id="rId5" imgW="6867393" imgH="1743032" progId="Visio.Drawing.15">
                  <p:embed/>
                </p:oleObj>
              </mc:Choice>
              <mc:Fallback>
                <p:oleObj name="Visio" r:id="rId5" imgW="6867393" imgH="1743032" progId="Visio.Drawing.15">
                  <p:embed/>
                  <p:pic>
                    <p:nvPicPr>
                      <p:cNvPr id="0" name="Object 3"/>
                      <p:cNvPicPr>
                        <a:picLocks noChangeAspect="1" noChangeArrowheads="1"/>
                      </p:cNvPicPr>
                      <p:nvPr/>
                    </p:nvPicPr>
                    <p:blipFill>
                      <a:blip r:embed="rId6"/>
                      <a:srcRect/>
                      <a:stretch>
                        <a:fillRect/>
                      </a:stretch>
                    </p:blipFill>
                    <p:spPr bwMode="auto">
                      <a:xfrm>
                        <a:off x="-123906" y="3395930"/>
                        <a:ext cx="9759242" cy="2477211"/>
                      </a:xfrm>
                      <a:prstGeom prst="rect">
                        <a:avLst/>
                      </a:prstGeom>
                      <a:noFill/>
                    </p:spPr>
                  </p:pic>
                </p:oleObj>
              </mc:Fallback>
            </mc:AlternateContent>
          </a:graphicData>
        </a:graphic>
      </p:graphicFrame>
      <p:sp>
        <p:nvSpPr>
          <p:cNvPr id="19" name="Rectangle 6"/>
          <p:cNvSpPr>
            <a:spLocks noChangeArrowheads="1"/>
          </p:cNvSpPr>
          <p:nvPr/>
        </p:nvSpPr>
        <p:spPr bwMode="auto">
          <a:xfrm>
            <a:off x="4239490" y="36253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16890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107"/>
            <a:ext cx="9144000" cy="370233"/>
          </a:xfrm>
          <a:solidFill>
            <a:srgbClr val="015825"/>
          </a:solidFill>
          <a:ln>
            <a:noFill/>
          </a:ln>
        </p:spPr>
        <p:txBody>
          <a:bodyPr>
            <a:noAutofit/>
          </a:bodyPr>
          <a:lstStyle/>
          <a:p>
            <a:r>
              <a:rPr lang="zh-CN" altLang="en-US" sz="2400" dirty="0" smtClean="0">
                <a:solidFill>
                  <a:schemeClr val="bg1"/>
                </a:solidFill>
              </a:rPr>
              <a:t>研究背景</a:t>
            </a:r>
            <a:r>
              <a:rPr lang="en-US" altLang="zh-CN" sz="2400" dirty="0" smtClean="0">
                <a:solidFill>
                  <a:schemeClr val="bg1"/>
                </a:solidFill>
              </a:rPr>
              <a:t>&gt;&gt;</a:t>
            </a:r>
            <a:r>
              <a:rPr lang="zh-CN" altLang="en-US" sz="2400" dirty="0">
                <a:solidFill>
                  <a:schemeClr val="bg1"/>
                </a:solidFill>
              </a:rPr>
              <a:t>文献回顾</a:t>
            </a:r>
          </a:p>
        </p:txBody>
      </p:sp>
      <p:sp>
        <p:nvSpPr>
          <p:cNvPr id="3" name="灯片编号占位符 2"/>
          <p:cNvSpPr>
            <a:spLocks noGrp="1"/>
          </p:cNvSpPr>
          <p:nvPr>
            <p:ph type="sldNum" sz="quarter" idx="12"/>
          </p:nvPr>
        </p:nvSpPr>
        <p:spPr/>
        <p:txBody>
          <a:bodyPr/>
          <a:lstStyle/>
          <a:p>
            <a:fld id="{32A8C254-ADF7-43F4-A89A-170987B96009}" type="slidenum">
              <a:rPr lang="zh-CN" altLang="en-US" smtClean="0"/>
              <a:pPr/>
              <a:t>9</a:t>
            </a:fld>
            <a:endParaRPr lang="zh-CN" altLang="en-US"/>
          </a:p>
        </p:txBody>
      </p:sp>
      <p:sp>
        <p:nvSpPr>
          <p:cNvPr id="14" name="文本框 13"/>
          <p:cNvSpPr txBox="1"/>
          <p:nvPr/>
        </p:nvSpPr>
        <p:spPr>
          <a:xfrm>
            <a:off x="207902" y="490991"/>
            <a:ext cx="3873176"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地理时空数据模型</a:t>
            </a:r>
            <a:endParaRPr lang="zh-CN" altLang="en-US" sz="3200" dirty="0">
              <a:latin typeface="华文新魏" panose="02010800040101010101" pitchFamily="2" charset="-122"/>
              <a:ea typeface="华文新魏" panose="02010800040101010101" pitchFamily="2" charset="-122"/>
            </a:endParaRPr>
          </a:p>
        </p:txBody>
      </p:sp>
      <p:sp>
        <p:nvSpPr>
          <p:cNvPr id="38" name="任意多边形 37"/>
          <p:cNvSpPr/>
          <p:nvPr/>
        </p:nvSpPr>
        <p:spPr>
          <a:xfrm>
            <a:off x="6965950" y="503692"/>
            <a:ext cx="2071253" cy="1982488"/>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a:solidFill>
            <a:srgbClr val="00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框 12"/>
          <p:cNvSpPr txBox="1"/>
          <p:nvPr/>
        </p:nvSpPr>
        <p:spPr>
          <a:xfrm>
            <a:off x="7114453" y="985288"/>
            <a:ext cx="902811" cy="523220"/>
          </a:xfrm>
          <a:prstGeom prst="rect">
            <a:avLst/>
          </a:prstGeom>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sz="1400" dirty="0"/>
              <a:t>时空数据</a:t>
            </a:r>
            <a:endParaRPr lang="en-US" altLang="zh-CN" sz="1400" dirty="0"/>
          </a:p>
          <a:p>
            <a:r>
              <a:rPr lang="zh-CN" altLang="en-US" sz="1400" dirty="0"/>
              <a:t>模型</a:t>
            </a:r>
          </a:p>
        </p:txBody>
      </p:sp>
      <p:sp>
        <p:nvSpPr>
          <p:cNvPr id="36" name="任意多边形 35"/>
          <p:cNvSpPr/>
          <p:nvPr/>
        </p:nvSpPr>
        <p:spPr>
          <a:xfrm>
            <a:off x="7244886" y="688329"/>
            <a:ext cx="1779617" cy="1785317"/>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9" name="文本框 38"/>
          <p:cNvSpPr txBox="1"/>
          <p:nvPr/>
        </p:nvSpPr>
        <p:spPr>
          <a:xfrm>
            <a:off x="8108419" y="1121939"/>
            <a:ext cx="902811" cy="523220"/>
          </a:xfrm>
          <a:prstGeom prst="rect">
            <a:avLst/>
          </a:prstGeom>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sz="1400" dirty="0" smtClean="0"/>
              <a:t>运动时空</a:t>
            </a:r>
            <a:endParaRPr lang="en-US" altLang="zh-CN" sz="1400" dirty="0" smtClean="0"/>
          </a:p>
          <a:p>
            <a:r>
              <a:rPr lang="zh-CN" altLang="en-US" sz="1400" dirty="0" smtClean="0"/>
              <a:t>模型</a:t>
            </a:r>
            <a:endParaRPr lang="zh-CN" altLang="en-US" sz="1400" dirty="0"/>
          </a:p>
        </p:txBody>
      </p:sp>
      <p:sp>
        <p:nvSpPr>
          <p:cNvPr id="37" name="任意多边形 36"/>
          <p:cNvSpPr/>
          <p:nvPr/>
        </p:nvSpPr>
        <p:spPr>
          <a:xfrm>
            <a:off x="7252506" y="696412"/>
            <a:ext cx="1779617" cy="1785317"/>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0" name="文本框 39"/>
          <p:cNvSpPr txBox="1"/>
          <p:nvPr/>
        </p:nvSpPr>
        <p:spPr>
          <a:xfrm>
            <a:off x="7657013" y="1855243"/>
            <a:ext cx="902811" cy="523220"/>
          </a:xfrm>
          <a:prstGeom prst="rect">
            <a:avLst/>
          </a:prstGeom>
          <a:ln>
            <a:noFill/>
          </a:ln>
        </p:spPr>
        <p:txBody>
          <a:bodyPr wrap="none">
            <a:spAutoFit/>
          </a:bodyPr>
          <a:lstStyle>
            <a:defPPr>
              <a:defRPr lang="zh-CN"/>
            </a:defPPr>
            <a:lvl1pPr algn="ctr">
              <a:defRPr sz="2400" b="1">
                <a:latin typeface="楷体" panose="02010609060101010101" pitchFamily="49" charset="-122"/>
                <a:ea typeface="楷体" panose="02010609060101010101" pitchFamily="49" charset="-122"/>
              </a:defRPr>
            </a:lvl1pPr>
          </a:lstStyle>
          <a:p>
            <a:r>
              <a:rPr lang="zh-CN" altLang="en-US" sz="1400" dirty="0"/>
              <a:t>路网数据</a:t>
            </a:r>
            <a:endParaRPr lang="en-US" altLang="zh-CN" sz="1400" dirty="0"/>
          </a:p>
          <a:p>
            <a:r>
              <a:rPr lang="zh-CN" altLang="en-US" sz="1400" dirty="0"/>
              <a:t>模型</a:t>
            </a:r>
          </a:p>
        </p:txBody>
      </p:sp>
      <p:graphicFrame>
        <p:nvGraphicFramePr>
          <p:cNvPr id="8" name="表格 7"/>
          <p:cNvGraphicFramePr>
            <a:graphicFrameLocks noGrp="1"/>
          </p:cNvGraphicFramePr>
          <p:nvPr>
            <p:extLst>
              <p:ext uri="{D42A27DB-BD31-4B8C-83A1-F6EECF244321}">
                <p14:modId xmlns:p14="http://schemas.microsoft.com/office/powerpoint/2010/main" val="3421957171"/>
              </p:ext>
            </p:extLst>
          </p:nvPr>
        </p:nvGraphicFramePr>
        <p:xfrm>
          <a:off x="207902" y="1239058"/>
          <a:ext cx="6633357" cy="2325370"/>
        </p:xfrm>
        <a:graphic>
          <a:graphicData uri="http://schemas.openxmlformats.org/drawingml/2006/table">
            <a:tbl>
              <a:tblPr firstRow="1" bandRow="1">
                <a:tableStyleId>{93296810-A885-4BE3-A3E7-6D5BEEA58F35}</a:tableStyleId>
              </a:tblPr>
              <a:tblGrid>
                <a:gridCol w="1919772"/>
                <a:gridCol w="4713585"/>
              </a:tblGrid>
              <a:tr h="405130">
                <a:tc>
                  <a:txBody>
                    <a:bodyPr/>
                    <a:lstStyle/>
                    <a:p>
                      <a:pPr algn="ctr"/>
                      <a:r>
                        <a:rPr lang="zh-CN" altLang="en-US" dirty="0" smtClean="0">
                          <a:latin typeface="楷体" panose="02010609060101010101" pitchFamily="49" charset="-122"/>
                          <a:ea typeface="楷体" panose="02010609060101010101" pitchFamily="49" charset="-122"/>
                        </a:rPr>
                        <a:t>模型归类</a:t>
                      </a:r>
                      <a:endParaRPr lang="zh-CN" altLang="en-US" dirty="0">
                        <a:latin typeface="楷体" panose="02010609060101010101" pitchFamily="49" charset="-122"/>
                        <a:ea typeface="楷体" panose="02010609060101010101" pitchFamily="49" charset="-122"/>
                      </a:endParaRPr>
                    </a:p>
                  </a:txBody>
                  <a:tcPr anchor="ctr"/>
                </a:tc>
                <a:tc>
                  <a:txBody>
                    <a:bodyPr/>
                    <a:lstStyle/>
                    <a:p>
                      <a:pPr algn="ctr"/>
                      <a:r>
                        <a:rPr lang="zh-CN" altLang="en-US" dirty="0" smtClean="0">
                          <a:latin typeface="楷体" panose="02010609060101010101" pitchFamily="49" charset="-122"/>
                          <a:ea typeface="楷体" panose="02010609060101010101" pitchFamily="49" charset="-122"/>
                        </a:rPr>
                        <a:t>模型</a:t>
                      </a:r>
                      <a:endParaRPr lang="zh-CN" altLang="en-US" dirty="0">
                        <a:latin typeface="楷体" panose="02010609060101010101" pitchFamily="49" charset="-122"/>
                        <a:ea typeface="楷体" panose="02010609060101010101" pitchFamily="49" charset="-122"/>
                      </a:endParaRPr>
                    </a:p>
                  </a:txBody>
                  <a:tcPr/>
                </a:tc>
              </a:tr>
              <a:tr h="405130">
                <a:tc>
                  <a:txBody>
                    <a:bodyPr/>
                    <a:lstStyle/>
                    <a:p>
                      <a:pPr algn="ctr"/>
                      <a:r>
                        <a:rPr lang="zh-CN" altLang="en-US" dirty="0" smtClean="0">
                          <a:latin typeface="楷体" panose="02010609060101010101" pitchFamily="49" charset="-122"/>
                          <a:ea typeface="楷体" panose="02010609060101010101" pitchFamily="49" charset="-122"/>
                        </a:rPr>
                        <a:t>侧重时空对象的状态的描述</a:t>
                      </a:r>
                      <a:endParaRPr lang="zh-CN" altLang="en-US" dirty="0">
                        <a:latin typeface="楷体" panose="02010609060101010101" pitchFamily="49" charset="-122"/>
                        <a:ea typeface="楷体" panose="02010609060101010101" pitchFamily="49" charset="-122"/>
                      </a:endParaRPr>
                    </a:p>
                  </a:txBody>
                  <a:tcPr anchor="ctr"/>
                </a:tc>
                <a:tc>
                  <a:txBody>
                    <a:bodyPr/>
                    <a:lstStyle/>
                    <a:p>
                      <a:pPr algn="ctr"/>
                      <a:r>
                        <a:rPr lang="zh-CN" altLang="en-US" dirty="0" smtClean="0">
                          <a:latin typeface="楷体" panose="02010609060101010101" pitchFamily="49" charset="-122"/>
                          <a:ea typeface="楷体" panose="02010609060101010101" pitchFamily="49" charset="-122"/>
                        </a:rPr>
                        <a:t>序列快照模型、基态修正模型、时空复合模型等</a:t>
                      </a:r>
                      <a:endParaRPr lang="zh-CN" altLang="en-US" dirty="0">
                        <a:latin typeface="楷体" panose="02010609060101010101" pitchFamily="49" charset="-122"/>
                        <a:ea typeface="楷体" panose="02010609060101010101" pitchFamily="49" charset="-122"/>
                      </a:endParaRPr>
                    </a:p>
                  </a:txBody>
                  <a:tcPr/>
                </a:tc>
              </a:tr>
              <a:tr h="405130">
                <a:tc>
                  <a:txBody>
                    <a:bodyPr/>
                    <a:lstStyle/>
                    <a:p>
                      <a:pPr algn="ctr"/>
                      <a:r>
                        <a:rPr lang="zh-CN" altLang="en-US" dirty="0" smtClean="0">
                          <a:latin typeface="楷体" panose="02010609060101010101" pitchFamily="49" charset="-122"/>
                          <a:ea typeface="楷体" panose="02010609060101010101" pitchFamily="49" charset="-122"/>
                        </a:rPr>
                        <a:t>侧重时空变化过程的描述</a:t>
                      </a:r>
                      <a:endParaRPr lang="zh-CN" altLang="en-US" dirty="0">
                        <a:latin typeface="楷体" panose="02010609060101010101" pitchFamily="49" charset="-122"/>
                        <a:ea typeface="楷体" panose="02010609060101010101" pitchFamily="49" charset="-122"/>
                      </a:endParaRPr>
                    </a:p>
                  </a:txBody>
                  <a:tcPr anchor="ctr"/>
                </a:tc>
                <a:tc>
                  <a:txBody>
                    <a:bodyPr/>
                    <a:lstStyle/>
                    <a:p>
                      <a:pPr algn="ctr"/>
                      <a:r>
                        <a:rPr lang="zh-CN" altLang="en-US" b="1" dirty="0" smtClean="0">
                          <a:solidFill>
                            <a:srgbClr val="FF33CC"/>
                          </a:solidFill>
                          <a:latin typeface="楷体" panose="02010609060101010101" pitchFamily="49" charset="-122"/>
                          <a:ea typeface="楷体" panose="02010609060101010101" pitchFamily="49" charset="-122"/>
                        </a:rPr>
                        <a:t>基于事件的时空数据模型</a:t>
                      </a:r>
                      <a:r>
                        <a:rPr lang="zh-CN" altLang="en-US" dirty="0" smtClean="0">
                          <a:latin typeface="楷体" panose="02010609060101010101" pitchFamily="49" charset="-122"/>
                          <a:ea typeface="楷体" panose="02010609060101010101" pitchFamily="49" charset="-122"/>
                        </a:rPr>
                        <a:t>及其改进模型</a:t>
                      </a:r>
                      <a:endParaRPr lang="zh-CN" altLang="en-US" dirty="0">
                        <a:latin typeface="楷体" panose="02010609060101010101" pitchFamily="49" charset="-122"/>
                        <a:ea typeface="楷体" panose="02010609060101010101" pitchFamily="49" charset="-122"/>
                      </a:endParaRPr>
                    </a:p>
                  </a:txBody>
                  <a:tcPr anchor="ctr"/>
                </a:tc>
              </a:tr>
              <a:tr h="405130">
                <a:tc>
                  <a:txBody>
                    <a:bodyPr/>
                    <a:lstStyle/>
                    <a:p>
                      <a:pPr algn="ctr"/>
                      <a:r>
                        <a:rPr lang="zh-CN" altLang="en-US" dirty="0" smtClean="0">
                          <a:latin typeface="楷体" panose="02010609060101010101" pitchFamily="49" charset="-122"/>
                          <a:ea typeface="楷体" panose="02010609060101010101" pitchFamily="49" charset="-122"/>
                        </a:rPr>
                        <a:t>侧重时空对象及其关系的描述</a:t>
                      </a:r>
                      <a:endParaRPr lang="zh-CN" altLang="en-US" dirty="0">
                        <a:latin typeface="楷体" panose="02010609060101010101" pitchFamily="49" charset="-122"/>
                        <a:ea typeface="楷体" panose="02010609060101010101" pitchFamily="49" charset="-122"/>
                      </a:endParaRPr>
                    </a:p>
                  </a:txBody>
                  <a:tcPr/>
                </a:tc>
                <a:tc>
                  <a:txBody>
                    <a:bodyPr/>
                    <a:lstStyle/>
                    <a:p>
                      <a:pPr algn="ctr"/>
                      <a:r>
                        <a:rPr lang="zh-CN" altLang="en-US" b="0" dirty="0" smtClean="0">
                          <a:solidFill>
                            <a:schemeClr val="tx1"/>
                          </a:solidFill>
                          <a:latin typeface="楷体" panose="02010609060101010101" pitchFamily="49" charset="-122"/>
                          <a:ea typeface="楷体" panose="02010609060101010101" pitchFamily="49" charset="-122"/>
                        </a:rPr>
                        <a:t>面向对象的时空数据模型</a:t>
                      </a:r>
                      <a:r>
                        <a:rPr lang="zh-CN" altLang="en-US" dirty="0" smtClean="0">
                          <a:latin typeface="楷体" panose="02010609060101010101" pitchFamily="49" charset="-122"/>
                          <a:ea typeface="楷体" panose="02010609060101010101" pitchFamily="49" charset="-122"/>
                        </a:rPr>
                        <a:t>、实体关系时空数据模型、对象关系模型</a:t>
                      </a:r>
                      <a:endParaRPr lang="zh-CN" altLang="en-US" dirty="0">
                        <a:latin typeface="楷体" panose="02010609060101010101" pitchFamily="49" charset="-122"/>
                        <a:ea typeface="楷体" panose="02010609060101010101" pitchFamily="49" charset="-122"/>
                      </a:endParaRPr>
                    </a:p>
                  </a:txBody>
                  <a:tcPr/>
                </a:tc>
              </a:tr>
            </a:tbl>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26154296"/>
              </p:ext>
            </p:extLst>
          </p:nvPr>
        </p:nvGraphicFramePr>
        <p:xfrm>
          <a:off x="287309" y="3564094"/>
          <a:ext cx="6170641" cy="1576196"/>
        </p:xfrm>
        <a:graphic>
          <a:graphicData uri="http://schemas.openxmlformats.org/presentationml/2006/ole">
            <mc:AlternateContent xmlns:mc="http://schemas.openxmlformats.org/markup-compatibility/2006">
              <mc:Choice xmlns:v="urn:schemas-microsoft-com:vml" Requires="v">
                <p:oleObj spid="_x0000_s8361" name="Visio" r:id="rId5" imgW="10524993" imgH="2686135" progId="Visio.Drawing.15">
                  <p:embed/>
                </p:oleObj>
              </mc:Choice>
              <mc:Fallback>
                <p:oleObj name="Visio" r:id="rId5" imgW="10524993" imgH="2686135" progId="Visio.Drawing.15">
                  <p:embed/>
                  <p:pic>
                    <p:nvPicPr>
                      <p:cNvPr id="0" name="Object 1"/>
                      <p:cNvPicPr>
                        <a:picLocks noChangeAspect="1" noChangeArrowheads="1"/>
                      </p:cNvPicPr>
                      <p:nvPr/>
                    </p:nvPicPr>
                    <p:blipFill>
                      <a:blip r:embed="rId6"/>
                      <a:srcRect/>
                      <a:stretch>
                        <a:fillRect/>
                      </a:stretch>
                    </p:blipFill>
                    <p:spPr bwMode="auto">
                      <a:xfrm>
                        <a:off x="287309" y="3564094"/>
                        <a:ext cx="6170641" cy="1576196"/>
                      </a:xfrm>
                      <a:prstGeom prst="rect">
                        <a:avLst/>
                      </a:prstGeom>
                      <a:noFill/>
                    </p:spPr>
                  </p:pic>
                </p:oleObj>
              </mc:Fallback>
            </mc:AlternateContent>
          </a:graphicData>
        </a:graphic>
      </p:graphicFrame>
      <p:sp>
        <p:nvSpPr>
          <p:cNvPr id="16" name="矩形 15"/>
          <p:cNvSpPr/>
          <p:nvPr/>
        </p:nvSpPr>
        <p:spPr>
          <a:xfrm>
            <a:off x="-313808" y="5101105"/>
            <a:ext cx="9457808" cy="1323439"/>
          </a:xfrm>
          <a:prstGeom prst="rect">
            <a:avLst/>
          </a:prstGeom>
        </p:spPr>
        <p:txBody>
          <a:bodyPr wrap="square">
            <a:spAutoFit/>
          </a:bodyPr>
          <a:lstStyle/>
          <a:p>
            <a:pPr marL="800100" lvl="1" indent="-342900">
              <a:buFont typeface="Arial" panose="020B0604020202020204" pitchFamily="34" charset="0"/>
              <a:buChar char="•"/>
            </a:pPr>
            <a:r>
              <a:rPr lang="zh-CN" altLang="en-US" sz="2000" dirty="0" smtClean="0">
                <a:solidFill>
                  <a:srgbClr val="009900"/>
                </a:solidFill>
                <a:latin typeface="华文新魏" panose="02010800040101010101" pitchFamily="2" charset="-122"/>
                <a:ea typeface="华文新魏" panose="02010800040101010101" pitchFamily="2" charset="-122"/>
              </a:rPr>
              <a:t>建立事件双向链表，支持事件的</a:t>
            </a:r>
            <a:r>
              <a:rPr lang="zh-CN" altLang="en-US" sz="2000" dirty="0">
                <a:solidFill>
                  <a:srgbClr val="009900"/>
                </a:solidFill>
                <a:latin typeface="华文新魏" panose="02010800040101010101" pitchFamily="2" charset="-122"/>
                <a:ea typeface="华文新魏" panose="02010800040101010101" pitchFamily="2" charset="-122"/>
              </a:rPr>
              <a:t>前后</a:t>
            </a:r>
            <a:r>
              <a:rPr lang="zh-CN" altLang="en-US" sz="2000" dirty="0" smtClean="0">
                <a:solidFill>
                  <a:srgbClr val="009900"/>
                </a:solidFill>
                <a:latin typeface="华文新魏" panose="02010800040101010101" pitchFamily="2" charset="-122"/>
                <a:ea typeface="华文新魏" panose="02010800040101010101" pitchFamily="2" charset="-122"/>
              </a:rPr>
              <a:t>关系的分析</a:t>
            </a:r>
            <a:r>
              <a:rPr lang="zh-CN" altLang="en-US" sz="2000" dirty="0">
                <a:solidFill>
                  <a:srgbClr val="009900"/>
                </a:solidFill>
                <a:latin typeface="华文新魏" panose="02010800040101010101" pitchFamily="2" charset="-122"/>
                <a:ea typeface="华文新魏" panose="02010800040101010101" pitchFamily="2" charset="-122"/>
              </a:rPr>
              <a:t>，</a:t>
            </a:r>
            <a:r>
              <a:rPr lang="zh-CN" altLang="en-US" sz="2000" dirty="0" smtClean="0">
                <a:solidFill>
                  <a:srgbClr val="009900"/>
                </a:solidFill>
                <a:latin typeface="华文新魏" panose="02010800040101010101" pitchFamily="2" charset="-122"/>
                <a:ea typeface="华文新魏" panose="02010800040101010101" pitchFamily="2" charset="-122"/>
              </a:rPr>
              <a:t>时空数据查询更加高效。</a:t>
            </a:r>
            <a:endParaRPr lang="en-US" altLang="zh-CN" sz="2000" dirty="0" smtClean="0">
              <a:solidFill>
                <a:srgbClr val="009900"/>
              </a:solidFill>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r>
              <a:rPr lang="zh-CN" altLang="en-US" sz="2000" dirty="0" smtClean="0">
                <a:solidFill>
                  <a:schemeClr val="accent2">
                    <a:lumMod val="75000"/>
                  </a:schemeClr>
                </a:solidFill>
                <a:latin typeface="华文新魏" panose="02010800040101010101" pitchFamily="2" charset="-122"/>
                <a:ea typeface="华文新魏" panose="02010800040101010101" pitchFamily="2" charset="-122"/>
              </a:rPr>
              <a:t>应用于栅格数据时，成员为栅格的变化；应用于矢量数据时，为矢量几何要素；两者都需为每个事件</a:t>
            </a:r>
            <a:r>
              <a:rPr lang="zh-CN" altLang="en-US" sz="2000" dirty="0" smtClean="0">
                <a:latin typeface="华文新魏" panose="02010800040101010101" pitchFamily="2" charset="-122"/>
                <a:ea typeface="华文新魏" panose="02010800040101010101" pitchFamily="2" charset="-122"/>
              </a:rPr>
              <a:t>重新设计</a:t>
            </a:r>
            <a:r>
              <a:rPr lang="zh-CN" altLang="en-US" sz="2000" dirty="0" smtClean="0">
                <a:solidFill>
                  <a:schemeClr val="accent2">
                    <a:lumMod val="75000"/>
                  </a:schemeClr>
                </a:solidFill>
                <a:latin typeface="华文新魏" panose="02010800040101010101" pitchFamily="2" charset="-122"/>
                <a:ea typeface="华文新魏" panose="02010800040101010101" pitchFamily="2" charset="-122"/>
              </a:rPr>
              <a:t>大量的成员数据。</a:t>
            </a:r>
            <a:endParaRPr lang="en-US" altLang="zh-CN" sz="2000" dirty="0" smtClean="0">
              <a:solidFill>
                <a:schemeClr val="accent2">
                  <a:lumMod val="75000"/>
                </a:schemeClr>
              </a:solidFill>
              <a:latin typeface="华文新魏" panose="02010800040101010101" pitchFamily="2" charset="-122"/>
              <a:ea typeface="华文新魏" panose="02010800040101010101" pitchFamily="2" charset="-122"/>
            </a:endParaRPr>
          </a:p>
          <a:p>
            <a:pPr marL="800100" lvl="1" indent="-342900">
              <a:buFont typeface="Arial" panose="020B0604020202020204" pitchFamily="34" charset="0"/>
              <a:buChar char="•"/>
            </a:pPr>
            <a:r>
              <a:rPr lang="zh-CN" altLang="en-US" sz="2000" dirty="0" smtClean="0">
                <a:solidFill>
                  <a:schemeClr val="accent2">
                    <a:lumMod val="75000"/>
                  </a:schemeClr>
                </a:solidFill>
                <a:latin typeface="华文新魏" panose="02010800040101010101" pitchFamily="2" charset="-122"/>
                <a:ea typeface="华文新魏" panose="02010800040101010101" pitchFamily="2" charset="-122"/>
              </a:rPr>
              <a:t>地理对象或拓扑变化，引起实体的历史和转换信息的</a:t>
            </a:r>
            <a:r>
              <a:rPr lang="zh-CN" altLang="en-US" sz="2000" dirty="0" smtClean="0">
                <a:latin typeface="华文新魏" panose="02010800040101010101" pitchFamily="2" charset="-122"/>
                <a:ea typeface="华文新魏" panose="02010800040101010101" pitchFamily="2" charset="-122"/>
              </a:rPr>
              <a:t>碎片化</a:t>
            </a:r>
            <a:r>
              <a:rPr lang="zh-CN" altLang="en-US" sz="2000" dirty="0" smtClean="0">
                <a:solidFill>
                  <a:schemeClr val="accent2">
                    <a:lumMod val="75000"/>
                  </a:schemeClr>
                </a:solidFill>
                <a:latin typeface="华文新魏" panose="02010800040101010101" pitchFamily="2" charset="-122"/>
                <a:ea typeface="华文新魏" panose="02010800040101010101" pitchFamily="2" charset="-122"/>
              </a:rPr>
              <a:t>。</a:t>
            </a:r>
            <a:endParaRPr lang="en-US" altLang="zh-CN" sz="2000" dirty="0" smtClean="0">
              <a:solidFill>
                <a:schemeClr val="accent2">
                  <a:lumMod val="75000"/>
                </a:schemeClr>
              </a:solidFill>
              <a:latin typeface="华文新魏" panose="02010800040101010101" pitchFamily="2" charset="-122"/>
              <a:ea typeface="华文新魏" panose="02010800040101010101" pitchFamily="2" charset="-122"/>
            </a:endParaRPr>
          </a:p>
        </p:txBody>
      </p:sp>
      <p:cxnSp>
        <p:nvCxnSpPr>
          <p:cNvPr id="9" name="直接箭头连接符 8"/>
          <p:cNvCxnSpPr>
            <a:endCxn id="10" idx="3"/>
          </p:cNvCxnSpPr>
          <p:nvPr/>
        </p:nvCxnSpPr>
        <p:spPr>
          <a:xfrm flipV="1">
            <a:off x="5885411" y="3424968"/>
            <a:ext cx="1438862" cy="511248"/>
          </a:xfrm>
          <a:prstGeom prst="straightConnector1">
            <a:avLst/>
          </a:prstGeom>
          <a:ln w="28575">
            <a:solidFill>
              <a:srgbClr val="00FF99"/>
            </a:solidFill>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7031252" y="2909903"/>
            <a:ext cx="2000871" cy="603436"/>
          </a:xfrm>
          <a:prstGeom prst="ellipse">
            <a:avLst/>
          </a:prstGeom>
          <a:solidFill>
            <a:srgbClr val="00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带有时间</a:t>
            </a:r>
            <a:r>
              <a:rPr lang="zh-CN" altLang="en-US" dirty="0" smtClean="0">
                <a:solidFill>
                  <a:schemeClr val="tx1"/>
                </a:solidFill>
                <a:latin typeface="楷体" panose="02010609060101010101" pitchFamily="49" charset="-122"/>
                <a:ea typeface="楷体" panose="02010609060101010101" pitchFamily="49" charset="-122"/>
              </a:rPr>
              <a:t>戳的变化</a:t>
            </a:r>
            <a:endParaRPr lang="zh-CN" altLang="en-US" dirty="0">
              <a:solidFill>
                <a:schemeClr val="tx1"/>
              </a:solidFill>
              <a:latin typeface="楷体" panose="02010609060101010101" pitchFamily="49" charset="-122"/>
              <a:ea typeface="楷体" panose="02010609060101010101" pitchFamily="49" charset="-122"/>
            </a:endParaRPr>
          </a:p>
        </p:txBody>
      </p:sp>
      <p:cxnSp>
        <p:nvCxnSpPr>
          <p:cNvPr id="22" name="直接箭头连接符 21"/>
          <p:cNvCxnSpPr/>
          <p:nvPr/>
        </p:nvCxnSpPr>
        <p:spPr>
          <a:xfrm flipV="1">
            <a:off x="5993476" y="4377470"/>
            <a:ext cx="1037776" cy="366270"/>
          </a:xfrm>
          <a:prstGeom prst="straightConnector1">
            <a:avLst/>
          </a:prstGeom>
          <a:ln w="28575">
            <a:solidFill>
              <a:srgbClr val="00FF99"/>
            </a:solidFill>
            <a:tailEnd type="triangle"/>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7031252" y="4089550"/>
            <a:ext cx="1935569" cy="603436"/>
          </a:xfrm>
          <a:prstGeom prst="ellipse">
            <a:avLst/>
          </a:prstGeom>
          <a:solidFill>
            <a:srgbClr val="00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楷体" panose="02010609060101010101" pitchFamily="49" charset="-122"/>
                <a:ea typeface="楷体" panose="02010609060101010101" pitchFamily="49" charset="-122"/>
              </a:rPr>
              <a:t>预先设定位置的变化</a:t>
            </a:r>
            <a:endParaRPr lang="zh-CN" altLang="en-US"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57186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28566</TotalTime>
  <Words>1918</Words>
  <Application>Microsoft Office PowerPoint</Application>
  <PresentationFormat>全屏显示(4:3)</PresentationFormat>
  <Paragraphs>324</Paragraphs>
  <Slides>26</Slides>
  <Notes>11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1" baseType="lpstr">
      <vt:lpstr>华文楷体</vt:lpstr>
      <vt:lpstr>华文新魏</vt:lpstr>
      <vt:lpstr>楷体</vt:lpstr>
      <vt:lpstr>隶书</vt:lpstr>
      <vt:lpstr>宋体</vt:lpstr>
      <vt:lpstr>Arial</vt:lpstr>
      <vt:lpstr>Calibri</vt:lpstr>
      <vt:lpstr>Calibri Light</vt:lpstr>
      <vt:lpstr>Cambria Math</vt:lpstr>
      <vt:lpstr>David</vt:lpstr>
      <vt:lpstr>Georgia</vt:lpstr>
      <vt:lpstr>Times New Roman</vt:lpstr>
      <vt:lpstr>Wingdings</vt:lpstr>
      <vt:lpstr>Office 主题</vt:lpstr>
      <vt:lpstr>Visio</vt:lpstr>
      <vt:lpstr>PowerPoint 演示文稿</vt:lpstr>
      <vt:lpstr>PowerPoint 演示文稿</vt:lpstr>
      <vt:lpstr>研究背景</vt:lpstr>
      <vt:lpstr>研究背景</vt:lpstr>
      <vt:lpstr>研究背景</vt:lpstr>
      <vt:lpstr>研究背景</vt:lpstr>
      <vt:lpstr>研究背景&gt;&gt;文献回顾</vt:lpstr>
      <vt:lpstr>研究背景&gt;&gt;文献回顾</vt:lpstr>
      <vt:lpstr>研究背景&gt;&gt;文献回顾</vt:lpstr>
      <vt:lpstr>研究背景&gt;&gt;文献回顾</vt:lpstr>
      <vt:lpstr>研究背景&gt;&gt;文献回顾</vt:lpstr>
      <vt:lpstr>PowerPoint 演示文稿</vt:lpstr>
      <vt:lpstr>研究内容</vt:lpstr>
      <vt:lpstr>PowerPoint 演示文稿</vt:lpstr>
      <vt:lpstr>研究路线</vt:lpstr>
      <vt:lpstr>研究路线</vt:lpstr>
      <vt:lpstr>研究路线</vt:lpstr>
      <vt:lpstr>研究路线</vt:lpstr>
      <vt:lpstr>PowerPoint 演示文稿</vt:lpstr>
      <vt:lpstr>研究基础</vt:lpstr>
      <vt:lpstr>研究基础</vt:lpstr>
      <vt:lpstr>参考文献</vt:lpstr>
      <vt:lpstr>参考文献</vt:lpstr>
      <vt:lpstr>参考文献</vt:lpstr>
      <vt:lpstr>参考文献</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ming newing</dc:creator>
  <cp:lastModifiedBy>ming newing</cp:lastModifiedBy>
  <cp:revision>542</cp:revision>
  <dcterms:created xsi:type="dcterms:W3CDTF">2014-07-12T14:33:21Z</dcterms:created>
  <dcterms:modified xsi:type="dcterms:W3CDTF">2015-04-06T13:47:55Z</dcterms:modified>
</cp:coreProperties>
</file>