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42" r:id="rId5"/>
    <p:sldId id="359" r:id="rId6"/>
    <p:sldId id="373" r:id="rId7"/>
    <p:sldId id="375" r:id="rId8"/>
    <p:sldId id="374" r:id="rId9"/>
    <p:sldId id="376" r:id="rId10"/>
    <p:sldId id="365" r:id="rId11"/>
    <p:sldId id="378" r:id="rId12"/>
    <p:sldId id="372" r:id="rId13"/>
    <p:sldId id="3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925" autoAdjust="0"/>
  </p:normalViewPr>
  <p:slideViewPr>
    <p:cSldViewPr snapToGrid="0" snapToObjects="1" showGuides="1">
      <p:cViewPr varScale="1">
        <p:scale>
          <a:sx n="92" d="100"/>
          <a:sy n="92" d="100"/>
        </p:scale>
        <p:origin x="123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Shriyash</a:t>
            </a:r>
            <a:r>
              <a:rPr lang="en-US" dirty="0"/>
              <a:t> </a:t>
            </a:r>
            <a:r>
              <a:rPr lang="en-US" dirty="0" err="1"/>
              <a:t>JagTap</a:t>
            </a:r>
            <a:r>
              <a:rPr lang="en-US" dirty="0"/>
              <a:t> for providing this synthetic dataset on Kaggle for providing this synthetic dataset (Jagtap, 2024).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Research Question: </a:t>
            </a:r>
            <a:r>
              <a:rPr lang="en-US" b="0" dirty="0"/>
              <a:t>Can I create an effective gradient-boosting model to detect fraud in e-commerce transaction?</a:t>
            </a:r>
          </a:p>
          <a:p>
            <a:endParaRPr lang="en-US" b="0" dirty="0"/>
          </a:p>
          <a:p>
            <a:r>
              <a:rPr lang="en-US" b="1" dirty="0"/>
              <a:t>Context: </a:t>
            </a:r>
            <a:r>
              <a:rPr lang="en-US" b="0" dirty="0"/>
              <a:t>This capstone will demonstrate my skills in machine learning models. It will demonstrate how I can utilize a ML to classify fraudulent behavior for an organization effectively (Kaila, 2024).</a:t>
            </a:r>
          </a:p>
          <a:p>
            <a:endParaRPr lang="en-US" b="0" dirty="0"/>
          </a:p>
          <a:p>
            <a:r>
              <a:rPr lang="en-US" b="1" dirty="0"/>
              <a:t>Recall: </a:t>
            </a:r>
            <a:r>
              <a:rPr lang="en-US" b="0" dirty="0"/>
              <a:t>will show the model’s strength in predicting actual fraud (</a:t>
            </a:r>
            <a:r>
              <a:rPr lang="en-US" b="0" dirty="0" err="1"/>
              <a:t>Madarshanian</a:t>
            </a:r>
            <a:r>
              <a:rPr lang="en-US" b="0" dirty="0"/>
              <a:t>, 2024).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Utilized Pandas to create a </a:t>
            </a:r>
            <a:r>
              <a:rPr lang="en-US" dirty="0" err="1"/>
              <a:t>df</a:t>
            </a:r>
            <a:r>
              <a:rPr lang="en-US" dirty="0"/>
              <a:t> and remove unnecessary columns.</a:t>
            </a:r>
          </a:p>
          <a:p>
            <a:r>
              <a:rPr lang="en-US" dirty="0"/>
              <a:t>Cleaned false records of customers’ ages being less than 15. I removed IP addresses as there weren’t many duplicates showing relationships.</a:t>
            </a:r>
          </a:p>
          <a:p>
            <a:r>
              <a:rPr lang="en-US" dirty="0"/>
              <a:t>Analysis revealed a sparsity of fraudulent transactions in comparison to legitimate transactions.</a:t>
            </a:r>
          </a:p>
          <a:p>
            <a:r>
              <a:rPr lang="en-US" dirty="0"/>
              <a:t>Utilized random under-sampling to balance the data, as there was well over a million datapoints. </a:t>
            </a:r>
          </a:p>
          <a:p>
            <a:r>
              <a:rPr lang="en-US" dirty="0"/>
              <a:t>Label Encoding for ordinals, one hot encoding for other </a:t>
            </a:r>
            <a:r>
              <a:rPr lang="en-US" dirty="0" err="1"/>
              <a:t>categoricals</a:t>
            </a:r>
            <a:r>
              <a:rPr lang="en-US" dirty="0"/>
              <a:t>, and (true/false) Booleans. 80/20 split.</a:t>
            </a:r>
          </a:p>
          <a:p>
            <a:r>
              <a:rPr lang="en-US" dirty="0"/>
              <a:t>I created my first gradient-boosting model as a baseline model. It’s high recall (100%) and low accuracy and precision of 5%, model was dramatically overfitting</a:t>
            </a:r>
          </a:p>
          <a:p>
            <a:r>
              <a:rPr lang="en-US" dirty="0"/>
              <a:t>Utilized </a:t>
            </a:r>
            <a:r>
              <a:rPr lang="en-US" dirty="0" err="1"/>
              <a:t>RandomizedSearchCV</a:t>
            </a:r>
            <a:r>
              <a:rPr lang="en-US" dirty="0"/>
              <a:t> for hyperparameter tuning, so I could increase performance with lower computational cost (</a:t>
            </a:r>
            <a:r>
              <a:rPr lang="en-US" i="1" dirty="0"/>
              <a:t>Tuning </a:t>
            </a:r>
            <a:r>
              <a:rPr lang="en-US" i="1" dirty="0" err="1"/>
              <a:t>XGBoost</a:t>
            </a:r>
            <a:r>
              <a:rPr lang="en-US" i="1" dirty="0"/>
              <a:t> Hyperparameters with </a:t>
            </a:r>
            <a:r>
              <a:rPr lang="en-US" i="1" dirty="0" err="1"/>
              <a:t>RandomizedSearchCV</a:t>
            </a:r>
            <a:r>
              <a:rPr lang="en-US" dirty="0"/>
              <a:t>, n.d.).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these results, we reject the null hypothesis, as my model has a recall higher than 70%. </a:t>
            </a:r>
          </a:p>
          <a:p>
            <a:r>
              <a:rPr lang="en-US" dirty="0"/>
              <a:t>72% Recall. Predicting 72% of the fraud. Low precision at 26% demonstrates there will be plenty of red flags for legitimate transactions.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great starting point where the model classifies 72% of the fraud.</a:t>
            </a:r>
          </a:p>
          <a:p>
            <a:r>
              <a:rPr lang="en-US" dirty="0"/>
              <a:t>With the low precision, I suggest further development. </a:t>
            </a:r>
          </a:p>
          <a:p>
            <a:r>
              <a:rPr lang="en-US" dirty="0"/>
              <a:t>Look into:</a:t>
            </a:r>
            <a:br>
              <a:rPr lang="en-US" dirty="0"/>
            </a:br>
            <a:r>
              <a:rPr lang="en-US" dirty="0"/>
              <a:t>-Removing multicollinearity</a:t>
            </a:r>
          </a:p>
          <a:p>
            <a:r>
              <a:rPr lang="en-US" dirty="0"/>
              <a:t>-A more computational heavy </a:t>
            </a:r>
            <a:r>
              <a:rPr lang="en-US" dirty="0" err="1"/>
              <a:t>hyperparamter</a:t>
            </a:r>
            <a:r>
              <a:rPr lang="en-US" dirty="0"/>
              <a:t> tuning tool like </a:t>
            </a:r>
            <a:r>
              <a:rPr lang="en-US" dirty="0" err="1"/>
              <a:t>GridSearchCV</a:t>
            </a:r>
            <a:endParaRPr lang="en-US" dirty="0"/>
          </a:p>
          <a:p>
            <a:r>
              <a:rPr lang="en-US" dirty="0"/>
              <a:t>-Testing other models like Neural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random-oversampling-and-undersampling-for-imbalanced-classificatio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stackoverflow.com/questions/69786993/tuning-xgboost-hyperparameters-with-randomizedsearchcv" TargetMode="External"/><Relationship Id="rId5" Type="http://schemas.openxmlformats.org/officeDocument/2006/relationships/hyperlink" Target="https://kount.com/blog/precision-recall-when-conventional-fraud-metrics-fall-short" TargetMode="External"/><Relationship Id="rId4" Type="http://schemas.openxmlformats.org/officeDocument/2006/relationships/hyperlink" Target="https://www.kaggle.com/datasets/shriyashjagtap/fraudulent-e-commerce-transacti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Fraud Detection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Capstone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08841" y="1987827"/>
            <a:ext cx="10500989" cy="4439692"/>
          </a:xfrm>
        </p:spPr>
        <p:txBody>
          <a:bodyPr/>
          <a:lstStyle/>
          <a:p>
            <a:pPr marL="457200" indent="-457200"/>
            <a:r>
              <a:rPr lang="en-US" sz="1600" dirty="0"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Brownlee, Jason. (2021, January 5). Random Oversampling and </a:t>
            </a:r>
            <a:r>
              <a:rPr lang="en-US" sz="1600" dirty="0" err="1"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Undersampling</a:t>
            </a:r>
            <a:r>
              <a:rPr lang="en-US" sz="1600" dirty="0"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for Imbalanced Classification. Machine Learning Mastery. </a:t>
            </a:r>
            <a:r>
              <a:rPr lang="en-US" sz="160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https://machinelearningmastery.com/random-oversampling-and-undersampling-for-imbalanced-classification/</a:t>
            </a:r>
            <a:r>
              <a:rPr lang="en-US" sz="1600" dirty="0"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</a:t>
            </a:r>
          </a:p>
          <a:p>
            <a:pPr marL="457200" indent="-457200"/>
            <a:r>
              <a:rPr lang="en-US" sz="1600" dirty="0"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Jagtap, </a:t>
            </a:r>
            <a:r>
              <a:rPr lang="en-US" sz="1600" dirty="0" err="1"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Shriyash</a:t>
            </a:r>
            <a:r>
              <a:rPr lang="en-US" sz="1600" dirty="0"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 (2024, April 7). </a:t>
            </a:r>
            <a:r>
              <a:rPr lang="en-US" sz="1600" i="1" dirty="0"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Fraudulent E-Commerce Transactions. </a:t>
            </a:r>
            <a:r>
              <a:rPr lang="en-US" sz="1600" dirty="0"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Kaggle. </a:t>
            </a:r>
            <a:r>
              <a:rPr lang="en-US" sz="1600" u="sng" dirty="0">
                <a:solidFill>
                  <a:srgbClr val="0563C1"/>
                </a:solidFill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  <a:hlinkClick r:id="rId4"/>
              </a:rPr>
              <a:t>https://www.kaggle.com/datasets/shriyashjagtap/fraudulent-e-commerce-transactions</a:t>
            </a:r>
            <a:endParaRPr lang="en-US" sz="1600" u="sng" dirty="0">
              <a:solidFill>
                <a:srgbClr val="0563C1"/>
              </a:solidFill>
              <a:effectLst/>
              <a:latin typeface="Verdana" panose="020B060403050404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457200" indent="-457200"/>
            <a:r>
              <a:rPr lang="en-US" sz="1600" dirty="0" err="1"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Madarshanian</a:t>
            </a:r>
            <a:r>
              <a:rPr lang="en-US" sz="1600" dirty="0"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Ramin. (2024, April 4). </a:t>
            </a:r>
            <a:r>
              <a:rPr lang="en-US" sz="1600" i="1" dirty="0"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Precision &amp; Recall: When Conventional Fraud Metrics Fall Short. </a:t>
            </a:r>
            <a:r>
              <a:rPr lang="en-US" sz="1600" dirty="0" err="1"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Kount</a:t>
            </a:r>
            <a:r>
              <a:rPr lang="en-US" sz="1600" dirty="0"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 </a:t>
            </a:r>
            <a:r>
              <a:rPr lang="en-US" sz="1600" u="sng" dirty="0">
                <a:solidFill>
                  <a:srgbClr val="0563C1"/>
                </a:solidFill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  <a:hlinkClick r:id="rId5"/>
              </a:rPr>
              <a:t>https://kount.com/blog/precision-recall-when-	conventional-fraud-metrics-fall-short</a:t>
            </a:r>
            <a:r>
              <a:rPr lang="en-US" sz="1600" dirty="0"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</a:p>
          <a:p>
            <a:pPr marL="457200" indent="-457200"/>
            <a:r>
              <a:rPr lang="en-US" sz="1600" i="1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Tuning </a:t>
            </a:r>
            <a:r>
              <a:rPr lang="en-US" sz="1600" i="1" kern="100" dirty="0" err="1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r>
              <a:rPr lang="en-US" sz="1600" i="1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Hyperparameters with </a:t>
            </a:r>
            <a:r>
              <a:rPr lang="en-US" sz="1600" i="1" kern="100" dirty="0" err="1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RandomizedSearchCV</a:t>
            </a:r>
            <a:r>
              <a:rPr lang="en-US" sz="1600" i="1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16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(n.d.). Stack Overflow. 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https://stackoverflow.com/questions/69786993/tuning-xgboost-	hyperparameters-with-</a:t>
            </a:r>
            <a:r>
              <a:rPr lang="en-US" sz="1600" u="sng" kern="100" dirty="0" err="1">
                <a:solidFill>
                  <a:srgbClr val="467886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randomizedsearchcv</a:t>
            </a:r>
            <a:r>
              <a:rPr lang="en-US" sz="16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 err="1"/>
              <a:t>Shriyash</a:t>
            </a:r>
            <a:r>
              <a:rPr lang="en-US" dirty="0"/>
              <a:t> Jagtap from Kaggle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pPr marL="22860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Null Hypothesis</a:t>
            </a:r>
            <a:r>
              <a:rPr lang="en-US" sz="1800" dirty="0"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-. The Gradient Boosting model doesn’t have a recall greater than 70%. </a:t>
            </a:r>
          </a:p>
          <a:p>
            <a:pPr marL="22860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Alternate Hypothesis</a:t>
            </a:r>
            <a:r>
              <a:rPr lang="en-US" sz="1800" dirty="0">
                <a:effectLst/>
                <a:latin typeface="Verdana" panose="020B060403050404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-. The Gradient Boosting model has a recall greater than 70%.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4121173"/>
          </a:xfrm>
        </p:spPr>
        <p:txBody>
          <a:bodyPr/>
          <a:lstStyle/>
          <a:p>
            <a:r>
              <a:rPr lang="en-US" dirty="0"/>
              <a:t>Downloading the DF</a:t>
            </a:r>
          </a:p>
          <a:p>
            <a:r>
              <a:rPr lang="en-US" dirty="0"/>
              <a:t>Cleaning the DF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Univariate and Bivariate Analysis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Encoding/Split/Train</a:t>
            </a:r>
          </a:p>
          <a:p>
            <a:r>
              <a:rPr lang="en-US" dirty="0"/>
              <a:t>Baseline Gradient Boosting Model</a:t>
            </a:r>
          </a:p>
          <a:p>
            <a:r>
              <a:rPr lang="en-US" dirty="0"/>
              <a:t>Hyperparameter Tuning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52408"/>
            <a:ext cx="4958081" cy="238786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AAA2ED-95E2-3FBE-416E-56757B189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48" y="889382"/>
            <a:ext cx="5800486" cy="16450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16EF74-E8A3-7B67-77A5-424A14D4D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48" y="2653748"/>
            <a:ext cx="5800486" cy="37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pPr lvl="1"/>
            <a:r>
              <a:rPr lang="en-US" dirty="0"/>
              <a:t>Low Precision</a:t>
            </a:r>
          </a:p>
          <a:p>
            <a:pPr lvl="1"/>
            <a:r>
              <a:rPr lang="en-US" dirty="0"/>
              <a:t>Low F1-Score</a:t>
            </a:r>
          </a:p>
          <a:p>
            <a:pPr lvl="1"/>
            <a:r>
              <a:rPr lang="en-US" dirty="0"/>
              <a:t>Recall could be better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1E651-92E0-F34E-3924-C888C108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30" y="4094922"/>
            <a:ext cx="8486726" cy="2406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CF2C13-71F2-93EC-9EC8-BBF8D051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145" y="240560"/>
            <a:ext cx="4734351" cy="36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Proposed Actions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Further Improvement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Expected Benefits of this Study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 model that predicts over 70% of fraud.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Fraud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Demonstrated expertise in using a ML model to solve a business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Margot Smith</a:t>
            </a:r>
          </a:p>
          <a:p>
            <a:r>
              <a:rPr lang="en-US" dirty="0"/>
              <a:t>msmit296@wgu.edu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{6CA3B287-9CE6-4799-8671-3957D7C398E3}tf11936837_win32</Template>
  <TotalTime>68</TotalTime>
  <Words>590</Words>
  <Application>Microsoft Office PowerPoint</Application>
  <PresentationFormat>Widescreen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Arial Nova</vt:lpstr>
      <vt:lpstr>Biome</vt:lpstr>
      <vt:lpstr>Calibri</vt:lpstr>
      <vt:lpstr>Verdana</vt:lpstr>
      <vt:lpstr>Custom</vt:lpstr>
      <vt:lpstr>Fraud Detection</vt:lpstr>
      <vt:lpstr>Special Thanks</vt:lpstr>
      <vt:lpstr>Hypothesis</vt:lpstr>
      <vt:lpstr>Data Science Process</vt:lpstr>
      <vt:lpstr>PowerPoint Presentation</vt:lpstr>
      <vt:lpstr>Limitations</vt:lpstr>
      <vt:lpstr>Proposed Actions</vt:lpstr>
      <vt:lpstr>Expected Benefits of this Study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Margot</dc:creator>
  <cp:lastModifiedBy>Smith, Margot</cp:lastModifiedBy>
  <cp:revision>1</cp:revision>
  <dcterms:created xsi:type="dcterms:W3CDTF">2025-03-30T23:49:51Z</dcterms:created>
  <dcterms:modified xsi:type="dcterms:W3CDTF">2025-03-31T00:58:27Z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