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3"/>
    <p:sldId id="261" r:id="rId4"/>
    <p:sldId id="260" r:id="rId5"/>
    <p:sldId id="262" r:id="rId6"/>
    <p:sldId id="288" r:id="rId7"/>
    <p:sldId id="289" r:id="rId8"/>
    <p:sldId id="290" r:id="rId9"/>
    <p:sldId id="311" r:id="rId10"/>
    <p:sldId id="332" r:id="rId11"/>
    <p:sldId id="333" r:id="rId12"/>
    <p:sldId id="35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CF7"/>
    <a:srgbClr val="655D5C"/>
    <a:srgbClr val="968A87"/>
    <a:srgbClr val="E3D2AE"/>
    <a:srgbClr val="FF9409"/>
    <a:srgbClr val="9E211B"/>
    <a:srgbClr val="C7020C"/>
    <a:srgbClr val="C91324"/>
    <a:srgbClr val="162F81"/>
    <a:srgbClr val="8A3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81"/>
        <p:guide pos="36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23A2D-70BE-4AE6-B78D-4BE13FBA8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A7326-DE61-4C3C-8E35-D86BCD11B3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434681" y="617219"/>
            <a:ext cx="1929674" cy="4989831"/>
            <a:chOff x="2811697" y="1316497"/>
            <a:chExt cx="1929666" cy="4176798"/>
          </a:xfrm>
        </p:grpSpPr>
        <p:grpSp>
          <p:nvGrpSpPr>
            <p:cNvPr id="5" name="组 4"/>
            <p:cNvGrpSpPr/>
            <p:nvPr/>
          </p:nvGrpSpPr>
          <p:grpSpPr>
            <a:xfrm>
              <a:off x="2880277" y="1316497"/>
              <a:ext cx="1861086" cy="4176798"/>
              <a:chOff x="3045168" y="1181586"/>
              <a:chExt cx="1861086" cy="417679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430528" y="1426464"/>
                <a:ext cx="1013456" cy="39319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z="5400" dirty="0">
                    <a:solidFill>
                      <a:srgbClr val="655D5C"/>
                    </a:solidFill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诗文溯源系统</a:t>
                </a:r>
                <a:endParaRPr kumimoji="1" lang="zh-CN" altLang="en-US" sz="5400" dirty="0">
                  <a:solidFill>
                    <a:srgbClr val="655D5C"/>
                  </a:solidFill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3045168" y="1181586"/>
                <a:ext cx="1085746" cy="965774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10800000">
                <a:off x="3820508" y="4275321"/>
                <a:ext cx="1085746" cy="965774"/>
              </a:xfrm>
              <a:prstGeom prst="rect">
                <a:avLst/>
              </a:prstGeom>
            </p:spPr>
          </p:pic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11697" y="4190168"/>
              <a:ext cx="383707" cy="7431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7871460" y="2039620"/>
            <a:ext cx="3137535" cy="189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空山新雨后天气晚来秋</a:t>
            </a:r>
            <a:endParaRPr lang="zh-CN" altLang="en-US" sz="2400" dirty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明月松间照清泉石上流</a:t>
            </a:r>
            <a:endParaRPr lang="zh-CN" altLang="en-US" sz="2400" dirty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6115" y="1734820"/>
            <a:ext cx="3278505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rgbClr val="655D5C"/>
                </a:solidFill>
                <a:latin typeface="华文宋体" panose="02010600040101010101" charset="-122"/>
                <a:ea typeface="华文宋体" panose="02010600040101010101" charset="-122"/>
                <a:cs typeface="华文行楷" panose="02010800040101010101" charset="-122"/>
              </a:rPr>
              <a:t>Poetry</a:t>
            </a:r>
            <a:endParaRPr kumimoji="1" lang="zh-CN" altLang="en-US" sz="4800" b="1" dirty="0">
              <a:solidFill>
                <a:srgbClr val="655D5C"/>
              </a:solidFill>
              <a:latin typeface="华文宋体" panose="02010600040101010101" charset="-122"/>
              <a:ea typeface="华文宋体" panose="02010600040101010101" charset="-122"/>
              <a:cs typeface="华文行楷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rgbClr val="655D5C"/>
                </a:solidFill>
                <a:latin typeface="华文宋体" panose="02010600040101010101" charset="-122"/>
                <a:ea typeface="华文宋体" panose="02010600040101010101" charset="-122"/>
                <a:cs typeface="华文行楷" panose="02010800040101010101" charset="-122"/>
              </a:rPr>
              <a:t>  Tracing</a:t>
            </a:r>
            <a:endParaRPr kumimoji="1" lang="zh-CN" altLang="en-US" sz="4800" b="1" dirty="0">
              <a:solidFill>
                <a:srgbClr val="655D5C"/>
              </a:solidFill>
              <a:latin typeface="华文宋体" panose="02010600040101010101" charset="-122"/>
              <a:ea typeface="华文宋体" panose="02010600040101010101" charset="-122"/>
              <a:cs typeface="华文行楷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rgbClr val="655D5C"/>
                </a:solidFill>
                <a:latin typeface="华文宋体" panose="02010600040101010101" charset="-122"/>
                <a:ea typeface="华文宋体" panose="02010600040101010101" charset="-122"/>
                <a:cs typeface="华文行楷" panose="02010800040101010101" charset="-122"/>
              </a:rPr>
              <a:t>    System</a:t>
            </a:r>
            <a:endParaRPr kumimoji="1" lang="zh-CN" altLang="en-US" sz="4800" b="1" dirty="0">
              <a:solidFill>
                <a:srgbClr val="655D5C"/>
              </a:solidFill>
              <a:latin typeface="华文宋体" panose="02010600040101010101" charset="-122"/>
              <a:ea typeface="华文宋体" panose="020106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88695" y="579120"/>
            <a:ext cx="6975111" cy="1100455"/>
            <a:chOff x="1557" y="912"/>
            <a:chExt cx="6313" cy="1733"/>
          </a:xfrm>
        </p:grpSpPr>
        <p:sp>
          <p:nvSpPr>
            <p:cNvPr id="60" name="文本框 59"/>
            <p:cNvSpPr txBox="1"/>
            <p:nvPr/>
          </p:nvSpPr>
          <p:spPr>
            <a:xfrm>
              <a:off x="2115" y="1267"/>
              <a:ext cx="5367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Project Plan——Milestone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193" y="1124"/>
              <a:ext cx="1677" cy="152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2078990" y="2051685"/>
            <a:ext cx="82080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March 12→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submit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overall design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 (project plan)</a:t>
            </a: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March 19→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  submit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detailed design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 and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technical study result</a:t>
            </a: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March 26→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submit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early code</a:t>
            </a: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April 2→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submit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middle code</a:t>
            </a: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April 9→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 submit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 post code </a:t>
            </a:r>
            <a:endParaRPr kumimoji="1" lang="en-US" altLang="zh-CN" b="1" dirty="0">
              <a:solidFill>
                <a:srgbClr val="FF0000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April 16→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deliver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initial system,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 make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improvement plan</a:t>
            </a:r>
            <a:endParaRPr kumimoji="1" lang="en-US" altLang="zh-CN" b="1" dirty="0">
              <a:solidFill>
                <a:srgbClr val="FF0000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April 23→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submit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early code</a:t>
            </a: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April 30→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submit the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 post code,system test result</a:t>
            </a:r>
            <a:endParaRPr kumimoji="1" lang="en-US" altLang="zh-CN" b="1" dirty="0">
              <a:solidFill>
                <a:srgbClr val="968A87"/>
              </a:solidFill>
              <a:latin typeface="+mn-ea"/>
              <a:cs typeface="华文行楷" panose="020108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May 1→  </a:t>
            </a:r>
            <a:r>
              <a:rPr kumimoji="1" lang="en-US" altLang="zh-CN" b="1" dirty="0">
                <a:solidFill>
                  <a:srgbClr val="968A87"/>
                </a:solidFill>
                <a:latin typeface="+mn-ea"/>
                <a:cs typeface="华文行楷" panose="02010800040101010101" charset="-122"/>
                <a:sym typeface="+mn-ea"/>
              </a:rPr>
              <a:t>submit 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cs typeface="华文行楷" panose="02010800040101010101" charset="-122"/>
                <a:sym typeface="+mn-ea"/>
              </a:rPr>
              <a:t>final product</a:t>
            </a:r>
            <a:endParaRPr kumimoji="1" lang="en-US" altLang="zh-CN" b="1" dirty="0">
              <a:solidFill>
                <a:srgbClr val="FF0000"/>
              </a:solidFill>
              <a:latin typeface="+mn-ea"/>
              <a:cs typeface="华文行楷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8630" y="1715770"/>
            <a:ext cx="343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400" b="1" dirty="0">
                <a:solidFill>
                  <a:srgbClr val="968A87"/>
                </a:solidFill>
                <a:latin typeface="+mj-ea"/>
                <a:ea typeface="+mj-ea"/>
                <a:cs typeface="华文行楷" panose="02010800040101010101" charset="-122"/>
              </a:rPr>
              <a:t>First iteration:</a:t>
            </a:r>
            <a:endParaRPr kumimoji="1" lang="en-US" altLang="zh-CN" sz="2400" b="1" dirty="0">
              <a:solidFill>
                <a:srgbClr val="968A87"/>
              </a:solidFill>
              <a:latin typeface="+mj-ea"/>
              <a:ea typeface="+mj-ea"/>
              <a:cs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8630" y="4601210"/>
            <a:ext cx="343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400" b="1" dirty="0">
                <a:solidFill>
                  <a:srgbClr val="968A87"/>
                </a:solidFill>
                <a:latin typeface="+mj-ea"/>
                <a:ea typeface="+mj-ea"/>
                <a:cs typeface="华文行楷" panose="02010800040101010101" charset="-122"/>
              </a:rPr>
              <a:t>Second iteration:</a:t>
            </a:r>
            <a:endParaRPr kumimoji="1" lang="en-US" altLang="zh-CN" sz="2400" b="1" dirty="0">
              <a:solidFill>
                <a:srgbClr val="968A87"/>
              </a:solidFill>
              <a:latin typeface="+mj-ea"/>
              <a:ea typeface="+mj-ea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067392" y="-563380"/>
            <a:ext cx="7916058" cy="79160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0887" y="3512481"/>
            <a:ext cx="4867181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行路难！行路难！多歧路，今安在？</a:t>
            </a:r>
            <a:endParaRPr lang="zh-CN" altLang="en-US" sz="2000" dirty="0" smtClean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长风破浪会有时，直挂云帆济沧海。</a:t>
            </a:r>
            <a:endParaRPr lang="zh-CN" altLang="en-US" sz="2000" dirty="0" smtClean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5659" y="2145028"/>
            <a:ext cx="3597638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行路难</a:t>
            </a:r>
            <a:endParaRPr lang="zh-CN" altLang="en-US" sz="3600" dirty="0" smtClean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363" y="2896456"/>
            <a:ext cx="269823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「唐」李白</a:t>
            </a:r>
            <a:endParaRPr lang="zh-CN" altLang="en-US" dirty="0" smtClean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8695" y="579120"/>
            <a:ext cx="4469130" cy="1196340"/>
            <a:chOff x="1557" y="912"/>
            <a:chExt cx="7038" cy="1884"/>
          </a:xfrm>
        </p:grpSpPr>
        <p:sp>
          <p:nvSpPr>
            <p:cNvPr id="9" name="文本框 8"/>
            <p:cNvSpPr txBox="1"/>
            <p:nvPr/>
          </p:nvSpPr>
          <p:spPr>
            <a:xfrm>
              <a:off x="2115" y="1099"/>
              <a:ext cx="6480" cy="15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zh-CN" sz="60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DICTORY</a:t>
              </a:r>
              <a:endParaRPr kumimoji="1" lang="en-US" altLang="zh-CN" sz="60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633" y="1275"/>
              <a:ext cx="1677" cy="152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4076065" y="2393950"/>
            <a:ext cx="4933315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B</a:t>
            </a:r>
            <a:r>
              <a:rPr kumimoji="1" lang="zh-CN" alt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ackground </a:t>
            </a: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&amp;</a:t>
            </a:r>
            <a:r>
              <a:rPr lang="en-US" altLang="zh-CN" sz="3200" b="1" dirty="0" smtClean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rPr>
              <a:t>Introduce</a:t>
            </a:r>
            <a:endParaRPr kumimoji="1" lang="en-US" altLang="zh-CN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4288790" y="2628900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8"/>
          <p:cNvCxnSpPr/>
          <p:nvPr/>
        </p:nvCxnSpPr>
        <p:spPr>
          <a:xfrm>
            <a:off x="4288790" y="5474335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28"/>
          <p:cNvCxnSpPr/>
          <p:nvPr/>
        </p:nvCxnSpPr>
        <p:spPr>
          <a:xfrm>
            <a:off x="4288790" y="4537710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28"/>
          <p:cNvCxnSpPr/>
          <p:nvPr/>
        </p:nvCxnSpPr>
        <p:spPr>
          <a:xfrm>
            <a:off x="4288790" y="3585845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53355" y="4300220"/>
            <a:ext cx="2578100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200000"/>
              </a:lnSpc>
            </a:pPr>
            <a:r>
              <a:rPr kumimoji="1" lang="zh-CN" alt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Project </a:t>
            </a: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Plan</a:t>
            </a:r>
            <a:endParaRPr kumimoji="1" lang="en-US" altLang="zh-CN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0605" y="3774440"/>
            <a:ext cx="340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Detailed </a:t>
            </a: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Design</a:t>
            </a:r>
            <a:endParaRPr kumimoji="1" lang="en-US" altLang="zh-CN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373755" y="2049780"/>
            <a:ext cx="6443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钿头银篦击节碎</a:t>
            </a:r>
            <a:r>
              <a:rPr lang="zh-CN" altLang="en-US" sz="2000" b="1">
                <a:solidFill>
                  <a:srgbClr val="655D5C"/>
                </a:solidFill>
              </a:rPr>
              <a:t>，</a:t>
            </a:r>
            <a:endParaRPr lang="zh-CN" altLang="en-US" sz="2000" b="1">
              <a:solidFill>
                <a:srgbClr val="655D5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3755" y="3426460"/>
            <a:ext cx="6443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只恐双溪舴艋舟</a:t>
            </a:r>
            <a:r>
              <a:rPr lang="zh-CN" altLang="en-US" sz="2000" b="1">
                <a:solidFill>
                  <a:srgbClr val="655D5C"/>
                </a:solidFill>
              </a:rPr>
              <a:t>，</a:t>
            </a:r>
            <a:endParaRPr lang="zh-CN" altLang="en-US" sz="2000" b="1">
              <a:solidFill>
                <a:srgbClr val="655D5C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73755" y="4796155"/>
            <a:ext cx="7681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655D5C"/>
                </a:solidFill>
              </a:rPr>
              <a:t>		  </a:t>
            </a:r>
            <a:r>
              <a:rPr lang="zh-CN" altLang="en-US" sz="2000" b="1">
                <a:solidFill>
                  <a:srgbClr val="655D5C"/>
                </a:solidFill>
              </a:rPr>
              <a:t>，</a:t>
            </a:r>
            <a:r>
              <a:rPr lang="zh-CN" altLang="en-US" sz="2000" b="1">
                <a:solidFill>
                  <a:srgbClr val="FF0000"/>
                </a:solidFill>
              </a:rPr>
              <a:t>佛狸祠下</a:t>
            </a:r>
            <a:r>
              <a:rPr lang="zh-CN" altLang="en-US" sz="2000" b="1">
                <a:solidFill>
                  <a:srgbClr val="655D5C"/>
                </a:solidFill>
              </a:rPr>
              <a:t>，</a:t>
            </a:r>
            <a:endParaRPr lang="zh-CN" altLang="en-US" sz="2000" b="1">
              <a:solidFill>
                <a:srgbClr val="655D5C"/>
              </a:solidFill>
            </a:endParaRPr>
          </a:p>
          <a:p>
            <a:r>
              <a:rPr lang="en-US" altLang="zh-CN" sz="2000" b="1">
                <a:solidFill>
                  <a:srgbClr val="655D5C"/>
                </a:solidFill>
              </a:rPr>
              <a:t>						</a:t>
            </a:r>
            <a:endParaRPr lang="en-US" altLang="zh-CN" sz="2000" b="1">
              <a:solidFill>
                <a:srgbClr val="655D5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77510" y="2376805"/>
            <a:ext cx="1915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477510" y="3779520"/>
            <a:ext cx="1915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1"/>
          </p:cNvCxnSpPr>
          <p:nvPr/>
        </p:nvCxnSpPr>
        <p:spPr>
          <a:xfrm flipV="1">
            <a:off x="3373755" y="5140325"/>
            <a:ext cx="112014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09945" y="5149850"/>
            <a:ext cx="1915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77510" y="2049780"/>
            <a:ext cx="5340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55D5C"/>
                </a:solidFill>
                <a:sym typeface="+mn-ea"/>
              </a:rPr>
              <a:t>血色罗裙翻酒污。</a:t>
            </a:r>
            <a:endParaRPr lang="zh-CN" altLang="en-US" sz="2000" b="1">
              <a:solidFill>
                <a:srgbClr val="655D5C"/>
              </a:solidFill>
            </a:endParaRPr>
          </a:p>
          <a:p>
            <a:r>
              <a:rPr lang="zh-CN" altLang="en-US" sz="2000" b="1">
                <a:solidFill>
                  <a:srgbClr val="655D5C"/>
                </a:solidFill>
                <a:sym typeface="+mn-ea"/>
              </a:rPr>
              <a:t>                          </a:t>
            </a:r>
            <a:r>
              <a:rPr lang="en-US" altLang="zh-CN" sz="2000" b="1">
                <a:solidFill>
                  <a:srgbClr val="655D5C"/>
                </a:solidFill>
                <a:sym typeface="+mn-ea"/>
              </a:rPr>
              <a:t>——</a:t>
            </a:r>
            <a:r>
              <a:rPr lang="zh-CN" altLang="en-US" sz="2000" b="1">
                <a:solidFill>
                  <a:srgbClr val="655D5C"/>
                </a:solidFill>
                <a:sym typeface="+mn-ea"/>
              </a:rPr>
              <a:t>白居易《琵琶行》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77510" y="3425825"/>
            <a:ext cx="6543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55D5C"/>
                </a:solidFill>
                <a:sym typeface="+mn-ea"/>
              </a:rPr>
              <a:t>载不动，许多愁。</a:t>
            </a:r>
            <a:endParaRPr lang="zh-CN" altLang="en-US" sz="2000" b="1">
              <a:solidFill>
                <a:srgbClr val="655D5C"/>
              </a:solidFill>
            </a:endParaRPr>
          </a:p>
          <a:p>
            <a:r>
              <a:rPr lang="en-US" altLang="zh-CN" sz="2000" b="1">
                <a:solidFill>
                  <a:srgbClr val="655D5C"/>
                </a:solidFill>
                <a:sym typeface="+mn-ea"/>
              </a:rPr>
              <a:t>			      </a:t>
            </a:r>
            <a:r>
              <a:rPr lang="zh-CN" altLang="en-US" sz="2000" b="1">
                <a:solidFill>
                  <a:srgbClr val="655D5C"/>
                </a:solidFill>
                <a:sym typeface="+mn-ea"/>
              </a:rPr>
              <a:t>——李清照《武陵春·春晚》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73755" y="4796790"/>
            <a:ext cx="8322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55D5C"/>
                </a:solidFill>
                <a:sym typeface="+mn-ea"/>
              </a:rPr>
              <a:t>可堪回首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   </a:t>
            </a:r>
            <a:r>
              <a:rPr lang="zh-CN" altLang="en-US" sz="2000" b="1">
                <a:solidFill>
                  <a:srgbClr val="655D5C"/>
                </a:solidFill>
                <a:sym typeface="+mn-ea"/>
              </a:rPr>
              <a:t>一片神鸦社鼓。</a:t>
            </a:r>
            <a:endParaRPr lang="zh-CN" altLang="en-US" sz="2000" b="1">
              <a:solidFill>
                <a:srgbClr val="655D5C"/>
              </a:solidFill>
            </a:endParaRPr>
          </a:p>
          <a:p>
            <a:r>
              <a:rPr lang="en-US" altLang="zh-CN" sz="2000" b="1">
                <a:solidFill>
                  <a:srgbClr val="655D5C"/>
                </a:solidFill>
                <a:sym typeface="+mn-ea"/>
              </a:rPr>
              <a:t>						 		   ——辛弃疾《永遇乐·京口北固亭怀古》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88695" y="579120"/>
            <a:ext cx="4337050" cy="1174750"/>
            <a:chOff x="1557" y="912"/>
            <a:chExt cx="6830" cy="1850"/>
          </a:xfrm>
        </p:grpSpPr>
        <p:sp>
          <p:nvSpPr>
            <p:cNvPr id="22" name="文本框 21"/>
            <p:cNvSpPr txBox="1"/>
            <p:nvPr/>
          </p:nvSpPr>
          <p:spPr>
            <a:xfrm>
              <a:off x="1907" y="1085"/>
              <a:ext cx="6480" cy="15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60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 TEST</a:t>
              </a:r>
              <a:endParaRPr kumimoji="1" lang="en-US" altLang="zh-CN" sz="60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735" y="1241"/>
              <a:ext cx="1677" cy="15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8695" y="579120"/>
            <a:ext cx="4678217" cy="1075690"/>
            <a:chOff x="1557" y="912"/>
            <a:chExt cx="6039" cy="1694"/>
          </a:xfrm>
        </p:grpSpPr>
        <p:sp>
          <p:nvSpPr>
            <p:cNvPr id="10" name="文本框 9"/>
            <p:cNvSpPr txBox="1"/>
            <p:nvPr/>
          </p:nvSpPr>
          <p:spPr>
            <a:xfrm>
              <a:off x="2115" y="1267"/>
              <a:ext cx="5299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zh-CN" altLang="en-US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Project </a:t>
              </a:r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Introduce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5919" y="1085"/>
              <a:ext cx="1677" cy="152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287905" y="2971800"/>
            <a:ext cx="862711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B</a:t>
            </a:r>
            <a:r>
              <a:rPr lang="zh-CN" altLang="en-US" sz="2400">
                <a:solidFill>
                  <a:srgbClr val="655D5C"/>
                </a:solidFill>
              </a:rPr>
              <a:t>ased on </a:t>
            </a:r>
            <a:r>
              <a:rPr lang="zh-CN" altLang="en-US" sz="2400">
                <a:solidFill>
                  <a:srgbClr val="FF0000"/>
                </a:solidFill>
              </a:rPr>
              <a:t>character recognition</a:t>
            </a:r>
            <a:r>
              <a:rPr lang="zh-CN" altLang="en-US" sz="2400">
                <a:solidFill>
                  <a:srgbClr val="655D5C"/>
                </a:solidFill>
                <a:sym typeface="+mn-ea"/>
              </a:rPr>
              <a:t> </a:t>
            </a:r>
            <a:r>
              <a:rPr lang="en-US" altLang="zh-CN" sz="2400">
                <a:solidFill>
                  <a:srgbClr val="655D5C"/>
                </a:solidFill>
                <a:sym typeface="+mn-ea"/>
              </a:rPr>
              <a:t>and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crawler </a:t>
            </a:r>
            <a:r>
              <a:rPr lang="zh-CN" altLang="en-US" sz="2400">
                <a:solidFill>
                  <a:srgbClr val="655D5C"/>
                </a:solidFill>
              </a:rPr>
              <a:t>technology</a:t>
            </a:r>
            <a:r>
              <a:rPr lang="en-US" altLang="zh-CN" sz="2400">
                <a:solidFill>
                  <a:srgbClr val="655D5C"/>
                </a:solidFill>
              </a:rPr>
              <a:t>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Take </a:t>
            </a:r>
            <a:r>
              <a:rPr lang="en-US" altLang="zh-CN" sz="2400">
                <a:solidFill>
                  <a:srgbClr val="FF0000"/>
                </a:solidFill>
              </a:rPr>
              <a:t>pycharm </a:t>
            </a:r>
            <a:r>
              <a:rPr lang="en-US" altLang="zh-CN" sz="2400">
                <a:solidFill>
                  <a:srgbClr val="655D5C"/>
                </a:solidFill>
              </a:rPr>
              <a:t>as development tool.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Take </a:t>
            </a:r>
            <a:r>
              <a:rPr lang="en-US" altLang="zh-CN" sz="2400">
                <a:solidFill>
                  <a:srgbClr val="FF0000"/>
                </a:solidFill>
              </a:rPr>
              <a:t>Django </a:t>
            </a:r>
            <a:r>
              <a:rPr lang="en-US" altLang="zh-CN" sz="2400">
                <a:solidFill>
                  <a:srgbClr val="655D5C"/>
                </a:solidFill>
              </a:rPr>
              <a:t>as the framework of the website.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Take </a:t>
            </a:r>
            <a:r>
              <a:rPr lang="en-US" altLang="zh-CN" sz="2400">
                <a:solidFill>
                  <a:srgbClr val="FF0000"/>
                </a:solidFill>
              </a:rPr>
              <a:t>MySql </a:t>
            </a:r>
            <a:r>
              <a:rPr lang="en-US" altLang="zh-CN" sz="2400">
                <a:solidFill>
                  <a:srgbClr val="655D5C"/>
                </a:solidFill>
              </a:rPr>
              <a:t>as database management tool.</a:t>
            </a:r>
            <a:endParaRPr lang="en-US" altLang="zh-CN" sz="2400">
              <a:solidFill>
                <a:srgbClr val="655D5C"/>
              </a:solidFill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2287905" y="1920875"/>
            <a:ext cx="9125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PTS</a:t>
            </a:r>
            <a:r>
              <a:rPr lang="zh-CN" altLang="en-US" sz="2400">
                <a:solidFill>
                  <a:srgbClr val="655D5C"/>
                </a:solidFill>
                <a:sym typeface="+mn-ea"/>
              </a:rPr>
              <a:t>(Poetry Tracing System) is a poetry dictionary,According to the poem picture provided by the user,feedback the complete information of the poem.</a:t>
            </a:r>
            <a:endParaRPr lang="zh-CN" altLang="en-US" sz="2400">
              <a:solidFill>
                <a:srgbClr val="655D5C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8695" y="579120"/>
            <a:ext cx="8118662" cy="1075690"/>
            <a:chOff x="1557" y="912"/>
            <a:chExt cx="7348" cy="1694"/>
          </a:xfrm>
        </p:grpSpPr>
        <p:sp>
          <p:nvSpPr>
            <p:cNvPr id="10" name="文本框 9"/>
            <p:cNvSpPr txBox="1"/>
            <p:nvPr/>
          </p:nvSpPr>
          <p:spPr>
            <a:xfrm>
              <a:off x="2115" y="1267"/>
              <a:ext cx="6790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Detailed Design ——Modules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813" y="1085"/>
              <a:ext cx="1677" cy="1521"/>
            </a:xfrm>
            <a:prstGeom prst="rect">
              <a:avLst/>
            </a:prstGeom>
          </p:spPr>
        </p:pic>
      </p:grpSp>
      <p:sp>
        <p:nvSpPr>
          <p:cNvPr id="3" name="流程图: 可选过程 2"/>
          <p:cNvSpPr/>
          <p:nvPr/>
        </p:nvSpPr>
        <p:spPr>
          <a:xfrm rot="10800000">
            <a:off x="5271770" y="229933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16225" y="4087495"/>
            <a:ext cx="121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Tracting Function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2731135" y="4088765"/>
            <a:ext cx="1389380" cy="645160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30825" y="2364740"/>
            <a:ext cx="117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front-end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7" name="流程图: 可选过程 26"/>
          <p:cNvSpPr/>
          <p:nvPr/>
        </p:nvSpPr>
        <p:spPr>
          <a:xfrm rot="10800000">
            <a:off x="5271770" y="348551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94630" y="355600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backstage</a:t>
            </a:r>
            <a:endParaRPr lang="zh-CN" altLang="en-US"/>
          </a:p>
        </p:txBody>
      </p:sp>
      <p:sp>
        <p:nvSpPr>
          <p:cNvPr id="29" name="流程图: 可选过程 28"/>
          <p:cNvSpPr/>
          <p:nvPr/>
        </p:nvSpPr>
        <p:spPr>
          <a:xfrm rot="10800000">
            <a:off x="5271770" y="467106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368925" y="4755515"/>
            <a:ext cx="117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31" name="流程图: 可选过程 30"/>
          <p:cNvSpPr/>
          <p:nvPr/>
        </p:nvSpPr>
        <p:spPr>
          <a:xfrm rot="10800000">
            <a:off x="5271770" y="584200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9" idx="3"/>
            <a:endCxn id="3" idx="3"/>
          </p:cNvCxnSpPr>
          <p:nvPr/>
        </p:nvCxnSpPr>
        <p:spPr>
          <a:xfrm flipV="1">
            <a:off x="4120515" y="2567940"/>
            <a:ext cx="1151255" cy="1843405"/>
          </a:xfrm>
          <a:prstGeom prst="bentConnector3">
            <a:avLst>
              <a:gd name="adj1" fmla="val 50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3"/>
            <a:endCxn id="27" idx="3"/>
          </p:cNvCxnSpPr>
          <p:nvPr/>
        </p:nvCxnSpPr>
        <p:spPr>
          <a:xfrm flipV="1">
            <a:off x="4120515" y="3754120"/>
            <a:ext cx="1151255" cy="657225"/>
          </a:xfrm>
          <a:prstGeom prst="bentConnector3">
            <a:avLst>
              <a:gd name="adj1" fmla="val 50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3"/>
            <a:endCxn id="29" idx="3"/>
          </p:cNvCxnSpPr>
          <p:nvPr/>
        </p:nvCxnSpPr>
        <p:spPr>
          <a:xfrm>
            <a:off x="4120515" y="4411345"/>
            <a:ext cx="1151255" cy="528320"/>
          </a:xfrm>
          <a:prstGeom prst="bentConnector3">
            <a:avLst>
              <a:gd name="adj1" fmla="val 50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3"/>
            <a:endCxn id="31" idx="3"/>
          </p:cNvCxnSpPr>
          <p:nvPr/>
        </p:nvCxnSpPr>
        <p:spPr>
          <a:xfrm>
            <a:off x="4120515" y="4411345"/>
            <a:ext cx="1151255" cy="1699260"/>
          </a:xfrm>
          <a:prstGeom prst="bentConnector3">
            <a:avLst>
              <a:gd name="adj1" fmla="val 50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可选过程 36"/>
          <p:cNvSpPr/>
          <p:nvPr/>
        </p:nvSpPr>
        <p:spPr>
          <a:xfrm rot="10800000">
            <a:off x="7672070" y="229870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731125" y="2241550"/>
            <a:ext cx="1174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deploy </a:t>
            </a:r>
            <a:endParaRPr lang="en-US" altLang="zh-CN"/>
          </a:p>
          <a:p>
            <a:pPr algn="ctr"/>
            <a:r>
              <a:rPr lang="en-US" altLang="zh-CN"/>
              <a:t>interface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9" name="流程图: 可选过程 38"/>
          <p:cNvSpPr/>
          <p:nvPr/>
        </p:nvSpPr>
        <p:spPr>
          <a:xfrm rot="10800000">
            <a:off x="7672070" y="289179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590155" y="2943860"/>
            <a:ext cx="1514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framework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1" name="流程图: 可选过程 40"/>
          <p:cNvSpPr/>
          <p:nvPr/>
        </p:nvSpPr>
        <p:spPr>
          <a:xfrm rot="10800000">
            <a:off x="7685405" y="170370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685405" y="1788160"/>
            <a:ext cx="135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interaction</a:t>
            </a:r>
            <a:endParaRPr lang="zh-CN" altLang="en-US"/>
          </a:p>
        </p:txBody>
      </p:sp>
      <p:sp>
        <p:nvSpPr>
          <p:cNvPr id="49" name="流程图: 可选过程 48"/>
          <p:cNvSpPr/>
          <p:nvPr/>
        </p:nvSpPr>
        <p:spPr>
          <a:xfrm rot="10800000">
            <a:off x="7685405" y="421513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744460" y="4280535"/>
            <a:ext cx="117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cleaning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1" name="流程图: 可选过程 50"/>
          <p:cNvSpPr/>
          <p:nvPr/>
        </p:nvSpPr>
        <p:spPr>
          <a:xfrm rot="10800000">
            <a:off x="7685405" y="480504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586980" y="4857750"/>
            <a:ext cx="1514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database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 rot="10800000">
            <a:off x="7674610" y="362204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653020" y="3706495"/>
            <a:ext cx="135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crawler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3" idx="1"/>
            <a:endCxn id="42" idx="1"/>
          </p:cNvCxnSpPr>
          <p:nvPr/>
        </p:nvCxnSpPr>
        <p:spPr>
          <a:xfrm flipV="1">
            <a:off x="6563995" y="1972310"/>
            <a:ext cx="1121410" cy="595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37" idx="3"/>
          </p:cNvCxnSpPr>
          <p:nvPr/>
        </p:nvCxnSpPr>
        <p:spPr>
          <a:xfrm>
            <a:off x="6562725" y="2556510"/>
            <a:ext cx="1109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7" idx="1"/>
          </p:cNvCxnSpPr>
          <p:nvPr/>
        </p:nvCxnSpPr>
        <p:spPr>
          <a:xfrm flipV="1">
            <a:off x="6563995" y="3134360"/>
            <a:ext cx="1108075" cy="61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6562725" y="2573020"/>
            <a:ext cx="1100455" cy="1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0" idx="3"/>
            <a:endCxn id="54" idx="1"/>
          </p:cNvCxnSpPr>
          <p:nvPr/>
        </p:nvCxnSpPr>
        <p:spPr>
          <a:xfrm flipV="1">
            <a:off x="6543040" y="3890645"/>
            <a:ext cx="1109980" cy="1049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0" idx="3"/>
            <a:endCxn id="49" idx="3"/>
          </p:cNvCxnSpPr>
          <p:nvPr/>
        </p:nvCxnSpPr>
        <p:spPr>
          <a:xfrm flipV="1">
            <a:off x="6543040" y="4483735"/>
            <a:ext cx="114236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0" idx="3"/>
            <a:endCxn id="51" idx="3"/>
          </p:cNvCxnSpPr>
          <p:nvPr/>
        </p:nvCxnSpPr>
        <p:spPr>
          <a:xfrm>
            <a:off x="6543040" y="4939665"/>
            <a:ext cx="11423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可选过程 70"/>
          <p:cNvSpPr/>
          <p:nvPr/>
        </p:nvSpPr>
        <p:spPr>
          <a:xfrm rot="10800000">
            <a:off x="7698105" y="555625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526020" y="5491480"/>
            <a:ext cx="1647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image processing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3" name="流程图: 可选过程 72"/>
          <p:cNvSpPr/>
          <p:nvPr/>
        </p:nvSpPr>
        <p:spPr>
          <a:xfrm rot="10800000">
            <a:off x="7698105" y="614616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594600" y="6092190"/>
            <a:ext cx="1514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haracter recognition</a:t>
            </a:r>
            <a:endParaRPr lang="zh-CN" altLang="en-US"/>
          </a:p>
        </p:txBody>
      </p:sp>
      <p:cxnSp>
        <p:nvCxnSpPr>
          <p:cNvPr id="75" name="直接箭头连接符 74"/>
          <p:cNvCxnSpPr>
            <a:stCxn id="31" idx="1"/>
            <a:endCxn id="71" idx="3"/>
          </p:cNvCxnSpPr>
          <p:nvPr/>
        </p:nvCxnSpPr>
        <p:spPr>
          <a:xfrm flipV="1">
            <a:off x="6563995" y="5824855"/>
            <a:ext cx="113411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1" idx="1"/>
            <a:endCxn id="73" idx="3"/>
          </p:cNvCxnSpPr>
          <p:nvPr/>
        </p:nvCxnSpPr>
        <p:spPr>
          <a:xfrm>
            <a:off x="6563995" y="6110605"/>
            <a:ext cx="1134110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236845" y="5788660"/>
            <a:ext cx="135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Image recognition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175385" y="2156460"/>
            <a:ext cx="3183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8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First iteration：</a:t>
            </a:r>
            <a:endParaRPr kumimoji="1" lang="en-US" altLang="zh-CN" sz="28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786130" y="2167890"/>
            <a:ext cx="3183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800" b="1" dirty="0">
                <a:solidFill>
                  <a:srgbClr val="968A87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Second iteration：</a:t>
            </a:r>
            <a:endParaRPr kumimoji="1" lang="en-US" altLang="zh-CN" sz="2800" b="1" dirty="0">
              <a:solidFill>
                <a:srgbClr val="968A87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7235" y="2894965"/>
            <a:ext cx="121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General Search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192145" y="2896235"/>
            <a:ext cx="1389380" cy="645160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 rot="10800000">
            <a:off x="5457825" y="317309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6880" y="3218815"/>
            <a:ext cx="117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front-end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 rot="10800000">
            <a:off x="5457825" y="410400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74335" y="418084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backstage</a:t>
            </a:r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 rot="10800000">
            <a:off x="7295515" y="317309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311390" y="3106420"/>
            <a:ext cx="128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Inter</a:t>
            </a:r>
            <a:r>
              <a:rPr lang="en-US" altLang="zh-CN"/>
              <a:t>action</a:t>
            </a:r>
            <a:r>
              <a:rPr lang="zh-CN" altLang="en-US"/>
              <a:t> </a:t>
            </a:r>
            <a:r>
              <a:rPr lang="en-US" altLang="zh-CN"/>
              <a:t>design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 rot="10800000">
            <a:off x="7295515" y="410400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68845" y="4042410"/>
            <a:ext cx="136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Data scheduling</a:t>
            </a:r>
            <a:endParaRPr lang="zh-CN" altLang="en-US">
              <a:sym typeface="+mn-ea"/>
            </a:endParaRPr>
          </a:p>
        </p:txBody>
      </p:sp>
      <p:cxnSp>
        <p:nvCxnSpPr>
          <p:cNvPr id="20" name="肘形连接符 19"/>
          <p:cNvCxnSpPr>
            <a:stCxn id="5" idx="3"/>
            <a:endCxn id="6" idx="3"/>
          </p:cNvCxnSpPr>
          <p:nvPr/>
        </p:nvCxnSpPr>
        <p:spPr>
          <a:xfrm>
            <a:off x="4581525" y="3218815"/>
            <a:ext cx="876300" cy="2228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8" idx="3"/>
          </p:cNvCxnSpPr>
          <p:nvPr/>
        </p:nvCxnSpPr>
        <p:spPr>
          <a:xfrm>
            <a:off x="4581525" y="3218815"/>
            <a:ext cx="876300" cy="11537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1"/>
            <a:endCxn id="15" idx="3"/>
          </p:cNvCxnSpPr>
          <p:nvPr/>
        </p:nvCxnSpPr>
        <p:spPr>
          <a:xfrm>
            <a:off x="6750050" y="3441700"/>
            <a:ext cx="545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750050" y="4373245"/>
            <a:ext cx="545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77235" y="4275455"/>
            <a:ext cx="121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r>
              <a:rPr lang="en-US" altLang="zh-CN"/>
              <a:t>Download</a:t>
            </a:r>
            <a:endParaRPr lang="en-US" altLang="zh-CN"/>
          </a:p>
        </p:txBody>
      </p:sp>
      <p:sp>
        <p:nvSpPr>
          <p:cNvPr id="25" name="流程图: 可选过程 24"/>
          <p:cNvSpPr/>
          <p:nvPr/>
        </p:nvSpPr>
        <p:spPr>
          <a:xfrm>
            <a:off x="3192145" y="4276725"/>
            <a:ext cx="1389380" cy="645160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76600" y="5655310"/>
            <a:ext cx="121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Web Sharing</a:t>
            </a:r>
            <a:endParaRPr lang="en-US" altLang="zh-CN"/>
          </a:p>
        </p:txBody>
      </p:sp>
      <p:sp>
        <p:nvSpPr>
          <p:cNvPr id="32" name="流程图: 可选过程 31"/>
          <p:cNvSpPr/>
          <p:nvPr/>
        </p:nvSpPr>
        <p:spPr>
          <a:xfrm>
            <a:off x="3191510" y="5656580"/>
            <a:ext cx="1389380" cy="645160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肘形连接符 42"/>
          <p:cNvCxnSpPr>
            <a:stCxn id="25" idx="3"/>
            <a:endCxn id="6" idx="3"/>
          </p:cNvCxnSpPr>
          <p:nvPr/>
        </p:nvCxnSpPr>
        <p:spPr>
          <a:xfrm flipV="1">
            <a:off x="4581525" y="3441700"/>
            <a:ext cx="876300" cy="1157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5" idx="3"/>
            <a:endCxn id="8" idx="3"/>
          </p:cNvCxnSpPr>
          <p:nvPr/>
        </p:nvCxnSpPr>
        <p:spPr>
          <a:xfrm flipV="1">
            <a:off x="4581525" y="4372610"/>
            <a:ext cx="876300" cy="226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可选过程 44"/>
          <p:cNvSpPr/>
          <p:nvPr/>
        </p:nvSpPr>
        <p:spPr>
          <a:xfrm rot="10800000">
            <a:off x="5474335" y="571182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566410" y="5769610"/>
            <a:ext cx="117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front-end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48" name="肘形连接符 47"/>
          <p:cNvCxnSpPr>
            <a:stCxn id="32" idx="3"/>
            <a:endCxn id="45" idx="3"/>
          </p:cNvCxnSpPr>
          <p:nvPr/>
        </p:nvCxnSpPr>
        <p:spPr>
          <a:xfrm>
            <a:off x="4580890" y="5979160"/>
            <a:ext cx="893445" cy="1270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88695" y="579120"/>
            <a:ext cx="8118662" cy="1075690"/>
            <a:chOff x="1557" y="912"/>
            <a:chExt cx="7348" cy="1694"/>
          </a:xfrm>
        </p:grpSpPr>
        <p:sp>
          <p:nvSpPr>
            <p:cNvPr id="60" name="文本框 59"/>
            <p:cNvSpPr txBox="1"/>
            <p:nvPr/>
          </p:nvSpPr>
          <p:spPr>
            <a:xfrm>
              <a:off x="2115" y="1267"/>
              <a:ext cx="6790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Detailed Design ——Modules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813" y="1085"/>
              <a:ext cx="1677" cy="15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88695" y="579120"/>
            <a:ext cx="8118662" cy="1075690"/>
            <a:chOff x="1557" y="912"/>
            <a:chExt cx="7348" cy="1694"/>
          </a:xfrm>
        </p:grpSpPr>
        <p:sp>
          <p:nvSpPr>
            <p:cNvPr id="60" name="文本框 59"/>
            <p:cNvSpPr txBox="1"/>
            <p:nvPr/>
          </p:nvSpPr>
          <p:spPr>
            <a:xfrm>
              <a:off x="2115" y="1267"/>
              <a:ext cx="6790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Detailed Design ——Database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813" y="1085"/>
              <a:ext cx="1677" cy="1521"/>
            </a:xfrm>
            <a:prstGeom prst="rect">
              <a:avLst/>
            </a:prstGeom>
          </p:spPr>
        </p:pic>
      </p:grpSp>
      <p:graphicFrame>
        <p:nvGraphicFramePr>
          <p:cNvPr id="3" name="表格 2"/>
          <p:cNvGraphicFramePr/>
          <p:nvPr/>
        </p:nvGraphicFramePr>
        <p:xfrm>
          <a:off x="1676400" y="1714500"/>
          <a:ext cx="8686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156970"/>
                <a:gridCol w="1687830"/>
                <a:gridCol w="1422400"/>
                <a:gridCol w="2051050"/>
                <a:gridCol w="7937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default 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 </a:t>
                      </a: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Auto incremental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author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佚名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dynasty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background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poem_body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self_intro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appreciation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88695" y="579120"/>
            <a:ext cx="8118662" cy="1075690"/>
            <a:chOff x="1557" y="912"/>
            <a:chExt cx="7348" cy="1694"/>
          </a:xfrm>
        </p:grpSpPr>
        <p:sp>
          <p:nvSpPr>
            <p:cNvPr id="60" name="文本框 59"/>
            <p:cNvSpPr txBox="1"/>
            <p:nvPr/>
          </p:nvSpPr>
          <p:spPr>
            <a:xfrm>
              <a:off x="2115" y="1267"/>
              <a:ext cx="6790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Detailed Design ——Interface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813" y="1085"/>
              <a:ext cx="1677" cy="1521"/>
            </a:xfrm>
            <a:prstGeom prst="rect">
              <a:avLst/>
            </a:prstGeom>
          </p:spPr>
        </p:pic>
      </p:grpSp>
      <p:sp>
        <p:nvSpPr>
          <p:cNvPr id="2" name="流程图: 可选过程 1"/>
          <p:cNvSpPr/>
          <p:nvPr/>
        </p:nvSpPr>
        <p:spPr>
          <a:xfrm rot="10800000">
            <a:off x="1359535" y="2274570"/>
            <a:ext cx="2783840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18590" y="2339975"/>
            <a:ext cx="2529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front-end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7" name="流程图: 可选过程 26"/>
          <p:cNvSpPr/>
          <p:nvPr/>
        </p:nvSpPr>
        <p:spPr>
          <a:xfrm rot="10800000">
            <a:off x="1395730" y="3754755"/>
            <a:ext cx="274764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59535" y="3839210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backstage</a:t>
            </a:r>
            <a:endParaRPr lang="zh-CN" altLang="en-US"/>
          </a:p>
        </p:txBody>
      </p:sp>
      <p:sp>
        <p:nvSpPr>
          <p:cNvPr id="29" name="流程图: 可选过程 28"/>
          <p:cNvSpPr/>
          <p:nvPr/>
        </p:nvSpPr>
        <p:spPr>
          <a:xfrm rot="10800000">
            <a:off x="2837180" y="523176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34335" y="5316220"/>
            <a:ext cx="120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data base</a:t>
            </a:r>
            <a:endParaRPr lang="en-US" altLang="zh-CN"/>
          </a:p>
        </p:txBody>
      </p:sp>
      <p:sp>
        <p:nvSpPr>
          <p:cNvPr id="31" name="流程图: 可选过程 30"/>
          <p:cNvSpPr/>
          <p:nvPr/>
        </p:nvSpPr>
        <p:spPr>
          <a:xfrm rot="10800000">
            <a:off x="1345565" y="523113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310640" y="5177790"/>
            <a:ext cx="135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Image recognition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977390" y="2810510"/>
            <a:ext cx="635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3515995" y="2814955"/>
            <a:ext cx="1079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1745615" y="4292600"/>
            <a:ext cx="635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2219960" y="4305300"/>
            <a:ext cx="1079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37230" y="4279900"/>
            <a:ext cx="635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711575" y="4292600"/>
            <a:ext cx="1079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30755" y="456628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731645" y="298513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526790" y="298513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02685" y="458533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991485" y="456628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499870" y="456628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407535" y="2274570"/>
            <a:ext cx="78168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a    </a:t>
            </a:r>
            <a:r>
              <a:rPr lang="en-US" altLang="zh-CN"/>
              <a:t>my_upload(address)</a:t>
            </a:r>
            <a:r>
              <a:rPr lang="en-US" altLang="zh-CN">
                <a:solidFill>
                  <a:srgbClr val="FF0000"/>
                </a:solidFill>
              </a:rPr>
              <a:t>——output picture address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 </a:t>
            </a:r>
            <a:r>
              <a:rPr lang="en-US" altLang="zh-CN">
                <a:sym typeface="+mn-ea"/>
              </a:rPr>
              <a:t>feedbackWord(address)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——input image location</a:t>
            </a:r>
            <a:endParaRPr lang="en-US" altLang="zh-CN">
              <a:sym typeface="+mn-ea"/>
            </a:endParaRPr>
          </a:p>
          <a:p>
            <a:r>
              <a:rPr lang="en-US" altLang="zh-CN"/>
              <a:t>         return verse</a:t>
            </a:r>
            <a:r>
              <a:rPr lang="en-US" altLang="zh-CN">
                <a:solidFill>
                  <a:srgbClr val="FF0000"/>
                </a:solidFill>
              </a:rPr>
              <a:t>——output verse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e </a:t>
            </a:r>
            <a:r>
              <a:rPr lang="en-US" altLang="zh-CN"/>
              <a:t>select_for_args(sql)</a:t>
            </a:r>
            <a:r>
              <a:rPr lang="en-US" altLang="zh-CN">
                <a:solidFill>
                  <a:srgbClr val="FF0000"/>
                </a:solidFill>
              </a:rPr>
              <a:t>——input</a:t>
            </a:r>
            <a:r>
              <a:rPr lang="zh-CN" altLang="en-US">
                <a:solidFill>
                  <a:srgbClr val="FF0000"/>
                </a:solidFill>
              </a:rPr>
              <a:t> database operation command</a:t>
            </a:r>
            <a:r>
              <a:rPr lang="en-US" altLang="zh-CN">
                <a:sym typeface="+mn-ea"/>
              </a:rPr>
              <a:t>	  	  	  	 return 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</a:t>
            </a:r>
            <a:r>
              <a:rPr lang="en-US">
                <a:solidFill>
                  <a:srgbClr val="FF0000"/>
                </a:solidFill>
                <a:sym typeface="+mn-ea"/>
              </a:rPr>
              <a:t>output data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f </a:t>
            </a:r>
            <a:r>
              <a:rPr lang="en-US" altLang="zh-CN">
                <a:sym typeface="+mn-ea"/>
              </a:rPr>
              <a:t>    get_mess_title(title_name)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title</a:t>
            </a:r>
            <a:r>
              <a:rPr lang="en-US" altLang="zh-CN">
                <a:sym typeface="+mn-ea"/>
              </a:rPr>
              <a:t>    	  	 	 				 get_mess_author(author_name)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author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get_mess_dynasty(dynasty_name)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dynasty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get_mess_poem(poem)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poem_body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 get_mess_tac</a:t>
            </a:r>
            <a:r>
              <a:rPr lang="en-US" altLang="zh-CN">
                <a:sym typeface="+mn-ea"/>
              </a:rPr>
              <a:t>(tac)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tac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 get_mess_backgroun(background)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backgroun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 get_mess_</a:t>
            </a:r>
            <a:r>
              <a:rPr lang="en-US" altLang="zh-CN">
                <a:sym typeface="+mn-ea"/>
              </a:rPr>
              <a:t>self_intro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self_intro</a:t>
            </a:r>
            <a:r>
              <a:rPr lang="en-US" altLang="zh-CN">
                <a:sym typeface="+mn-ea"/>
              </a:rPr>
              <a:t>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self_intro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  	 get_mess_</a:t>
            </a:r>
            <a:r>
              <a:rPr lang="en-US" altLang="zh-CN">
                <a:sym typeface="+mn-ea"/>
              </a:rPr>
              <a:t>appreciation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appreciation</a:t>
            </a:r>
            <a:r>
              <a:rPr lang="en-US" altLang="zh-CN">
                <a:sym typeface="+mn-ea"/>
              </a:rPr>
              <a:t>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appreciation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0640" y="1786255"/>
            <a:ext cx="3183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First iteration：</a:t>
            </a:r>
            <a:endParaRPr kumimoji="1" lang="en-US" altLang="zh-CN" sz="20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88695" y="579120"/>
            <a:ext cx="8118662" cy="1075690"/>
            <a:chOff x="1557" y="912"/>
            <a:chExt cx="7348" cy="1694"/>
          </a:xfrm>
        </p:grpSpPr>
        <p:sp>
          <p:nvSpPr>
            <p:cNvPr id="60" name="文本框 59"/>
            <p:cNvSpPr txBox="1"/>
            <p:nvPr/>
          </p:nvSpPr>
          <p:spPr>
            <a:xfrm>
              <a:off x="2115" y="1267"/>
              <a:ext cx="6790" cy="101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36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Detailed Design ——Interface</a:t>
              </a:r>
              <a:endParaRPr kumimoji="1" lang="en-US" altLang="zh-CN" sz="36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813" y="1085"/>
              <a:ext cx="1677" cy="1521"/>
            </a:xfrm>
            <a:prstGeom prst="rect">
              <a:avLst/>
            </a:prstGeom>
          </p:spPr>
        </p:pic>
      </p:grpSp>
      <p:sp>
        <p:nvSpPr>
          <p:cNvPr id="2" name="流程图: 可选过程 1"/>
          <p:cNvSpPr/>
          <p:nvPr/>
        </p:nvSpPr>
        <p:spPr>
          <a:xfrm rot="10800000">
            <a:off x="1382395" y="2254250"/>
            <a:ext cx="2783840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41450" y="2319655"/>
            <a:ext cx="2529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front-end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7" name="流程图: 可选过程 26"/>
          <p:cNvSpPr/>
          <p:nvPr/>
        </p:nvSpPr>
        <p:spPr>
          <a:xfrm rot="10800000">
            <a:off x="1418590" y="3734435"/>
            <a:ext cx="274764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82395" y="3818890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backstage</a:t>
            </a:r>
            <a:endParaRPr lang="zh-CN" altLang="en-US"/>
          </a:p>
        </p:txBody>
      </p:sp>
      <p:sp>
        <p:nvSpPr>
          <p:cNvPr id="29" name="流程图: 可选过程 28"/>
          <p:cNvSpPr/>
          <p:nvPr/>
        </p:nvSpPr>
        <p:spPr>
          <a:xfrm rot="10800000">
            <a:off x="2860040" y="5211445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57195" y="5295900"/>
            <a:ext cx="120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data base</a:t>
            </a:r>
            <a:endParaRPr lang="en-US" altLang="zh-CN"/>
          </a:p>
        </p:txBody>
      </p:sp>
      <p:sp>
        <p:nvSpPr>
          <p:cNvPr id="31" name="流程图: 可选过程 30"/>
          <p:cNvSpPr/>
          <p:nvPr/>
        </p:nvSpPr>
        <p:spPr>
          <a:xfrm rot="10800000">
            <a:off x="1368425" y="5210810"/>
            <a:ext cx="1292225" cy="537845"/>
          </a:xfrm>
          <a:prstGeom prst="flowChartAlternateProcess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333500" y="5157470"/>
            <a:ext cx="135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Image recognition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000250" y="2790190"/>
            <a:ext cx="635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3538855" y="2794635"/>
            <a:ext cx="1079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60090" y="4259580"/>
            <a:ext cx="635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734435" y="4272280"/>
            <a:ext cx="1079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54505" y="296481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549650" y="296481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25545" y="456501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014345" y="454596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430395" y="2254250"/>
            <a:ext cx="7816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g      </a:t>
            </a:r>
            <a:r>
              <a:rPr lang="en-US" altLang="zh-CN"/>
              <a:t>my_search(input,checkbox)</a:t>
            </a:r>
            <a:r>
              <a:rPr lang="en-US" altLang="zh-CN">
                <a:solidFill>
                  <a:srgbClr val="FF0000"/>
                </a:solidFill>
              </a:rPr>
              <a:t>——input search_type and text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  </a:t>
            </a:r>
            <a:r>
              <a:rPr lang="en-US" altLang="zh-CN">
                <a:sym typeface="+mn-ea"/>
              </a:rPr>
              <a:t>select_for_args(sql)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——input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database operation command</a:t>
            </a:r>
            <a:r>
              <a:rPr lang="en-US" altLang="zh-CN">
                <a:sym typeface="+mn-ea"/>
              </a:rPr>
              <a:t>	  	  	  	 return 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</a:t>
            </a:r>
            <a:r>
              <a:rPr lang="en-US">
                <a:solidFill>
                  <a:srgbClr val="FF0000"/>
                </a:solidFill>
                <a:sym typeface="+mn-ea"/>
              </a:rPr>
              <a:t>output data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j </a:t>
            </a:r>
            <a:r>
              <a:rPr lang="en-US" altLang="zh-CN">
                <a:sym typeface="+mn-ea"/>
              </a:rPr>
              <a:t>     </a:t>
            </a:r>
            <a:r>
              <a:rPr lang="en-US" altLang="zh-CN">
                <a:sym typeface="+mn-ea"/>
              </a:rPr>
              <a:t>get_mess_title(title_name)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title</a:t>
            </a:r>
            <a:r>
              <a:rPr lang="en-US" altLang="zh-CN">
                <a:sym typeface="+mn-ea"/>
              </a:rPr>
              <a:t>    	  	 	 				 get_mess_author(author_name)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author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get_mess_dynasty(dynasty_name)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dynasty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get_mess_poem(poem)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poem_body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 get_mess_tac(tac)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tac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 get_mess_backgroun(background)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backgroun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 get_mess_self_intro(self_intro)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self_intro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  	 get_mess_appreciation(appreciation)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——output appreciation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0640" y="1786255"/>
            <a:ext cx="3183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Second iteration：</a:t>
            </a:r>
            <a:endParaRPr kumimoji="1" lang="en-US" altLang="zh-CN" sz="20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3013</Words>
  <Application>WPS 演示</Application>
  <PresentationFormat>自定义</PresentationFormat>
  <Paragraphs>284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华文行楷</vt:lpstr>
      <vt:lpstr>华文宋体</vt:lpstr>
      <vt:lpstr>华文仿宋</vt:lpstr>
      <vt:lpstr>Wingdings</vt:lpstr>
      <vt:lpstr>Calibri</vt:lpstr>
      <vt:lpstr>微软雅黑</vt:lpstr>
      <vt:lpstr>Arial Unicode MS</vt:lpstr>
      <vt:lpstr>等线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</dc:title>
  <dc:creator>第一PPT</dc:creator>
  <cp:keywords>www.1ppt.com</cp:keywords>
  <dc:description>www.1ppt.com</dc:description>
  <cp:lastModifiedBy>蜻蜓队长</cp:lastModifiedBy>
  <cp:revision>137</cp:revision>
  <dcterms:created xsi:type="dcterms:W3CDTF">2019-03-18T11:54:00Z</dcterms:created>
  <dcterms:modified xsi:type="dcterms:W3CDTF">2019-03-19T03:06:08Z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