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9" r:id="rId3"/>
    <p:sldId id="261" r:id="rId4"/>
    <p:sldId id="361" r:id="rId5"/>
    <p:sldId id="362" r:id="rId6"/>
    <p:sldId id="260" r:id="rId7"/>
    <p:sldId id="262" r:id="rId8"/>
    <p:sldId id="355" r:id="rId9"/>
    <p:sldId id="363" r:id="rId10"/>
    <p:sldId id="356" r:id="rId11"/>
    <p:sldId id="357" r:id="rId12"/>
    <p:sldId id="358" r:id="rId13"/>
    <p:sldId id="359" r:id="rId14"/>
    <p:sldId id="35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CF7"/>
    <a:srgbClr val="655D5C"/>
    <a:srgbClr val="968A87"/>
    <a:srgbClr val="E3D2AE"/>
    <a:srgbClr val="FF9409"/>
    <a:srgbClr val="9E211B"/>
    <a:srgbClr val="C7020C"/>
    <a:srgbClr val="C91324"/>
    <a:srgbClr val="162F81"/>
    <a:srgbClr val="8A3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58" d="100"/>
          <a:sy n="58" d="100"/>
        </p:scale>
        <p:origin x="-102" y="-1578"/>
      </p:cViewPr>
      <p:guideLst>
        <p:guide orient="horz" pos="2160"/>
        <p:guide pos="37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23A2D-70BE-4AE6-B78D-4BE13FBA8F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A7326-DE61-4C3C-8E35-D86BCD11B3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58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585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3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585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4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585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microsoft.com/office/2007/relationships/hdphoto" Target="../media/image7.wdp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2434681" y="617219"/>
            <a:ext cx="1929674" cy="4989831"/>
            <a:chOff x="2811697" y="1316497"/>
            <a:chExt cx="1929666" cy="4176798"/>
          </a:xfrm>
        </p:grpSpPr>
        <p:grpSp>
          <p:nvGrpSpPr>
            <p:cNvPr id="5" name="组 4"/>
            <p:cNvGrpSpPr/>
            <p:nvPr/>
          </p:nvGrpSpPr>
          <p:grpSpPr>
            <a:xfrm>
              <a:off x="2880277" y="1316497"/>
              <a:ext cx="1861086" cy="4176798"/>
              <a:chOff x="3045168" y="1181586"/>
              <a:chExt cx="1861086" cy="4176798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3430528" y="1426464"/>
                <a:ext cx="1013456" cy="393192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1" lang="zh-CN" altLang="en-US" sz="5400" dirty="0">
                    <a:solidFill>
                      <a:srgbClr val="655D5C"/>
                    </a:solidFill>
                    <a:latin typeface="华文行楷" panose="02010800040101010101" charset="-122"/>
                    <a:ea typeface="华文行楷" panose="02010800040101010101" charset="-122"/>
                    <a:cs typeface="华文行楷" panose="02010800040101010101" charset="-122"/>
                  </a:rPr>
                  <a:t>诗文溯源系统</a:t>
                </a:r>
                <a:endParaRPr kumimoji="1" lang="zh-CN" altLang="en-US" sz="5400" dirty="0">
                  <a:solidFill>
                    <a:srgbClr val="655D5C"/>
                  </a:solidFill>
                  <a:latin typeface="华文行楷" panose="02010800040101010101" charset="-122"/>
                  <a:ea typeface="华文行楷" panose="02010800040101010101" charset="-122"/>
                  <a:cs typeface="华文行楷" panose="02010800040101010101" charset="-122"/>
                </a:endParaRPr>
              </a:p>
            </p:txBody>
          </p:sp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1" cstate="screen"/>
              <a:stretch>
                <a:fillRect/>
              </a:stretch>
            </p:blipFill>
            <p:spPr>
              <a:xfrm>
                <a:off x="3045168" y="1181586"/>
                <a:ext cx="1085746" cy="965774"/>
              </a:xfrm>
              <a:prstGeom prst="rect">
                <a:avLst/>
              </a:prstGeom>
            </p:spPr>
          </p:pic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1" cstate="screen"/>
              <a:stretch>
                <a:fillRect/>
              </a:stretch>
            </p:blipFill>
            <p:spPr>
              <a:xfrm rot="10800000">
                <a:off x="3820508" y="4275321"/>
                <a:ext cx="1085746" cy="965774"/>
              </a:xfrm>
              <a:prstGeom prst="rect">
                <a:avLst/>
              </a:prstGeom>
            </p:spPr>
          </p:pic>
        </p:grp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11697" y="4190168"/>
              <a:ext cx="383707" cy="743199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7871460" y="2039620"/>
            <a:ext cx="3137535" cy="18961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rgbClr val="968A87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空山新雨后天气晚来秋</a:t>
            </a:r>
            <a:endParaRPr lang="zh-CN" altLang="en-US" sz="2400" dirty="0">
              <a:solidFill>
                <a:srgbClr val="968A87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rgbClr val="968A87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明月松间照清泉石上流</a:t>
            </a:r>
            <a:endParaRPr lang="zh-CN" altLang="en-US" sz="2400" dirty="0">
              <a:solidFill>
                <a:srgbClr val="968A87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76115" y="1734820"/>
            <a:ext cx="3278505" cy="2749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kumimoji="1" lang="zh-CN" altLang="en-US" sz="4800" b="1" dirty="0">
                <a:solidFill>
                  <a:srgbClr val="655D5C"/>
                </a:solidFill>
                <a:latin typeface="华文宋体" panose="02010600040101010101" charset="-122"/>
                <a:ea typeface="华文宋体" panose="02010600040101010101" charset="-122"/>
                <a:cs typeface="华文行楷" panose="02010800040101010101" charset="-122"/>
              </a:rPr>
              <a:t>Poetry</a:t>
            </a:r>
            <a:endParaRPr kumimoji="1" lang="zh-CN" altLang="en-US" sz="4800" b="1" dirty="0">
              <a:solidFill>
                <a:srgbClr val="655D5C"/>
              </a:solidFill>
              <a:latin typeface="华文宋体" panose="02010600040101010101" charset="-122"/>
              <a:ea typeface="华文宋体" panose="02010600040101010101" charset="-122"/>
              <a:cs typeface="华文行楷" panose="02010800040101010101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4800" b="1" dirty="0">
                <a:solidFill>
                  <a:srgbClr val="655D5C"/>
                </a:solidFill>
                <a:latin typeface="华文宋体" panose="02010600040101010101" charset="-122"/>
                <a:ea typeface="华文宋体" panose="02010600040101010101" charset="-122"/>
                <a:cs typeface="华文行楷" panose="02010800040101010101" charset="-122"/>
              </a:rPr>
              <a:t>  Tracing</a:t>
            </a:r>
            <a:endParaRPr kumimoji="1" lang="zh-CN" altLang="en-US" sz="4800" b="1" dirty="0">
              <a:solidFill>
                <a:srgbClr val="655D5C"/>
              </a:solidFill>
              <a:latin typeface="华文宋体" panose="02010600040101010101" charset="-122"/>
              <a:ea typeface="华文宋体" panose="02010600040101010101" charset="-122"/>
              <a:cs typeface="华文行楷" panose="02010800040101010101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4800" b="1" dirty="0">
                <a:solidFill>
                  <a:srgbClr val="655D5C"/>
                </a:solidFill>
                <a:latin typeface="华文宋体" panose="02010600040101010101" charset="-122"/>
                <a:ea typeface="华文宋体" panose="02010600040101010101" charset="-122"/>
                <a:cs typeface="华文行楷" panose="02010800040101010101" charset="-122"/>
              </a:rPr>
              <a:t>    System</a:t>
            </a:r>
            <a:endParaRPr kumimoji="1" lang="zh-CN" altLang="en-US" sz="4800" b="1" dirty="0">
              <a:solidFill>
                <a:srgbClr val="655D5C"/>
              </a:solidFill>
              <a:latin typeface="华文宋体" panose="02010600040101010101" charset="-122"/>
              <a:ea typeface="华文宋体" panose="02010600040101010101" charset="-122"/>
              <a:cs typeface="华文行楷" panose="020108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/>
        </p:nvGrpSpPr>
        <p:grpSpPr>
          <a:xfrm>
            <a:off x="988695" y="579120"/>
            <a:ext cx="4683640" cy="1059180"/>
            <a:chOff x="1557" y="912"/>
            <a:chExt cx="6046" cy="1668"/>
          </a:xfrm>
        </p:grpSpPr>
        <p:sp>
          <p:nvSpPr>
            <p:cNvPr id="10" name="文本框 9"/>
            <p:cNvSpPr txBox="1"/>
            <p:nvPr/>
          </p:nvSpPr>
          <p:spPr>
            <a:xfrm>
              <a:off x="2304" y="1189"/>
              <a:ext cx="5299" cy="12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p>
              <a:r>
                <a:rPr kumimoji="1" lang="en-US" altLang="zh-CN" sz="4400" dirty="0">
                  <a:solidFill>
                    <a:srgbClr val="655D5C"/>
                  </a:solidFill>
                  <a:latin typeface="华文仿宋" panose="02010600040101010101" charset="-122"/>
                  <a:ea typeface="华文仿宋" panose="02010600040101010101" charset="-122"/>
                  <a:cs typeface="华文行楷" panose="02010800040101010101" charset="-122"/>
                  <a:sym typeface="+mn-ea"/>
                </a:rPr>
                <a:t>Conclusion</a:t>
              </a:r>
              <a:endParaRPr kumimoji="1" lang="en-US" altLang="zh-CN" sz="4400" dirty="0">
                <a:solidFill>
                  <a:srgbClr val="655D5C"/>
                </a:solidFill>
                <a:latin typeface="华文仿宋" panose="02010600040101010101" charset="-122"/>
                <a:ea typeface="华文仿宋" panose="02010600040101010101" charset="-122"/>
                <a:cs typeface="华文行楷" panose="02010800040101010101" charset="-122"/>
                <a:sym typeface="+mn-ea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1557" y="912"/>
              <a:ext cx="1677" cy="1521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 rot="10800000">
              <a:off x="4869" y="1059"/>
              <a:ext cx="1677" cy="1521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1782445" y="1822450"/>
            <a:ext cx="862711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655D5C"/>
                </a:solidFill>
              </a:rPr>
              <a:t>	The "poetry traceability system" project lasted </a:t>
            </a:r>
            <a:r>
              <a:rPr lang="en-US" altLang="zh-CN" sz="2000">
                <a:solidFill>
                  <a:srgbClr val="FF0000"/>
                </a:solidFill>
              </a:rPr>
              <a:t>70 days</a:t>
            </a:r>
            <a:r>
              <a:rPr lang="en-US" altLang="zh-CN" sz="2000">
                <a:solidFill>
                  <a:srgbClr val="655D5C"/>
                </a:solidFill>
              </a:rPr>
              <a:t> and </a:t>
            </a:r>
            <a:r>
              <a:rPr lang="en-US" altLang="zh-CN" sz="2000">
                <a:solidFill>
                  <a:srgbClr val="FF0000"/>
                </a:solidFill>
              </a:rPr>
              <a:t>two development cycles</a:t>
            </a:r>
            <a:r>
              <a:rPr lang="en-US" altLang="zh-CN" sz="2000">
                <a:solidFill>
                  <a:srgbClr val="655D5C"/>
                </a:solidFill>
              </a:rPr>
              <a:t>. There are </a:t>
            </a:r>
            <a:r>
              <a:rPr lang="en-US" altLang="zh-CN" sz="2000">
                <a:solidFill>
                  <a:srgbClr val="FF0000"/>
                </a:solidFill>
              </a:rPr>
              <a:t>4 members</a:t>
            </a:r>
            <a:r>
              <a:rPr lang="en-US" altLang="zh-CN" sz="2000">
                <a:solidFill>
                  <a:srgbClr val="655D5C"/>
                </a:solidFill>
              </a:rPr>
              <a:t> in the project team, who are respectively responsible for </a:t>
            </a:r>
            <a:r>
              <a:rPr lang="en-US" altLang="zh-CN" sz="2000">
                <a:solidFill>
                  <a:srgbClr val="FF0000"/>
                </a:solidFill>
              </a:rPr>
              <a:t>4 modules </a:t>
            </a:r>
            <a:r>
              <a:rPr lang="en-US" altLang="zh-CN" sz="2000">
                <a:solidFill>
                  <a:srgbClr val="655D5C"/>
                </a:solidFill>
              </a:rPr>
              <a:t>and other test tasks. The </a:t>
            </a:r>
            <a:r>
              <a:rPr lang="en-US" altLang="zh-CN" sz="2000">
                <a:solidFill>
                  <a:srgbClr val="FF0000"/>
                </a:solidFill>
              </a:rPr>
              <a:t>task parallel mechanism</a:t>
            </a:r>
            <a:r>
              <a:rPr lang="en-US" altLang="zh-CN" sz="2000">
                <a:solidFill>
                  <a:srgbClr val="655D5C"/>
                </a:solidFill>
              </a:rPr>
              <a:t> is adopted, and the work results are submitted every 7 days. </a:t>
            </a:r>
            <a:endParaRPr lang="en-US" altLang="zh-CN" sz="2000">
              <a:solidFill>
                <a:srgbClr val="655D5C"/>
              </a:solidFill>
            </a:endParaRPr>
          </a:p>
          <a:p>
            <a:r>
              <a:rPr lang="en-US" altLang="zh-CN" sz="2000">
                <a:solidFill>
                  <a:srgbClr val="655D5C"/>
                </a:solidFill>
              </a:rPr>
              <a:t>	The project has realized </a:t>
            </a:r>
            <a:r>
              <a:rPr lang="en-US" altLang="zh-CN" sz="2000">
                <a:solidFill>
                  <a:srgbClr val="FF0000"/>
                </a:solidFill>
              </a:rPr>
              <a:t>two main functions</a:t>
            </a:r>
            <a:r>
              <a:rPr lang="en-US" altLang="zh-CN" sz="2000">
                <a:solidFill>
                  <a:srgbClr val="655D5C"/>
                </a:solidFill>
              </a:rPr>
              <a:t> of image retrieval and keyword retrieval. The retrieval time and website stability are in line with the project requirements, and the project goal has been basically completed. </a:t>
            </a:r>
            <a:endParaRPr lang="en-US" altLang="zh-CN" sz="2000">
              <a:solidFill>
                <a:srgbClr val="655D5C"/>
              </a:solidFill>
            </a:endParaRPr>
          </a:p>
          <a:p>
            <a:r>
              <a:rPr lang="en-US" altLang="zh-CN" sz="2000">
                <a:solidFill>
                  <a:srgbClr val="655D5C"/>
                </a:solidFill>
              </a:rPr>
              <a:t>	There are some </a:t>
            </a:r>
            <a:r>
              <a:rPr lang="en-US" altLang="zh-CN" sz="2000">
                <a:solidFill>
                  <a:srgbClr val="FF0000"/>
                </a:solidFill>
              </a:rPr>
              <a:t>small defects</a:t>
            </a:r>
            <a:r>
              <a:rPr lang="en-US" altLang="zh-CN" sz="2000">
                <a:solidFill>
                  <a:srgbClr val="655D5C"/>
                </a:solidFill>
              </a:rPr>
              <a:t> in the project.The text recognition module cannot recognize certain fonts, which makes it impossible to retrieve </a:t>
            </a:r>
            <a:endParaRPr lang="en-US" altLang="zh-CN" sz="2000">
              <a:solidFill>
                <a:srgbClr val="655D5C"/>
              </a:solidFill>
            </a:endParaRPr>
          </a:p>
          <a:p>
            <a:r>
              <a:rPr lang="en-US" altLang="zh-CN" sz="2000">
                <a:solidFill>
                  <a:srgbClr val="655D5C"/>
                </a:solidFill>
              </a:rPr>
              <a:t>poems, and it also has certain requirements on the </a:t>
            </a:r>
            <a:endParaRPr lang="en-US" altLang="zh-CN" sz="2000">
              <a:solidFill>
                <a:srgbClr val="655D5C"/>
              </a:solidFill>
            </a:endParaRPr>
          </a:p>
          <a:p>
            <a:r>
              <a:rPr lang="en-US" altLang="zh-CN" sz="2000">
                <a:solidFill>
                  <a:srgbClr val="655D5C"/>
                </a:solidFill>
              </a:rPr>
              <a:t>shooting Angle and environment of pictures.</a:t>
            </a:r>
            <a:endParaRPr lang="en-US" altLang="zh-CN" sz="2000">
              <a:solidFill>
                <a:srgbClr val="655D5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/>
        </p:nvGrpSpPr>
        <p:grpSpPr>
          <a:xfrm>
            <a:off x="988695" y="579120"/>
            <a:ext cx="4683640" cy="1059180"/>
            <a:chOff x="1557" y="912"/>
            <a:chExt cx="6046" cy="1668"/>
          </a:xfrm>
        </p:grpSpPr>
        <p:sp>
          <p:nvSpPr>
            <p:cNvPr id="10" name="文本框 9"/>
            <p:cNvSpPr txBox="1"/>
            <p:nvPr/>
          </p:nvSpPr>
          <p:spPr>
            <a:xfrm>
              <a:off x="2304" y="1189"/>
              <a:ext cx="5299" cy="12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p>
              <a:r>
                <a:rPr kumimoji="1" lang="en-US" altLang="zh-CN" sz="4400" dirty="0">
                  <a:solidFill>
                    <a:srgbClr val="655D5C"/>
                  </a:solidFill>
                  <a:latin typeface="华文仿宋" panose="02010600040101010101" charset="-122"/>
                  <a:ea typeface="华文仿宋" panose="02010600040101010101" charset="-122"/>
                  <a:cs typeface="华文行楷" panose="02010800040101010101" charset="-122"/>
                  <a:sym typeface="+mn-ea"/>
                </a:rPr>
                <a:t>Future plan</a:t>
              </a:r>
              <a:endParaRPr kumimoji="1" lang="en-US" altLang="zh-CN" sz="4400" dirty="0">
                <a:solidFill>
                  <a:srgbClr val="655D5C"/>
                </a:solidFill>
                <a:latin typeface="华文仿宋" panose="02010600040101010101" charset="-122"/>
                <a:ea typeface="华文仿宋" panose="02010600040101010101" charset="-122"/>
                <a:cs typeface="华文行楷" panose="02010800040101010101" charset="-122"/>
                <a:sym typeface="+mn-ea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1557" y="912"/>
              <a:ext cx="1677" cy="1521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 rot="10800000">
              <a:off x="4911" y="1059"/>
              <a:ext cx="1677" cy="1521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1239520" y="1771650"/>
            <a:ext cx="3771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655D5C"/>
                </a:solidFill>
              </a:rPr>
              <a:t>Product optimization：</a:t>
            </a:r>
            <a:endParaRPr lang="zh-CN" altLang="en-US" sz="2400">
              <a:solidFill>
                <a:srgbClr val="655D5C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82445" y="2232025"/>
            <a:ext cx="8627110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400">
                <a:solidFill>
                  <a:srgbClr val="655D5C"/>
                </a:solidFill>
              </a:rPr>
              <a:t>Optimizing the Scope of Character Recognition</a:t>
            </a:r>
            <a:endParaRPr lang="en-US" altLang="zh-CN" sz="2400">
              <a:solidFill>
                <a:srgbClr val="655D5C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400">
                <a:solidFill>
                  <a:srgbClr val="655D5C"/>
                </a:solidFill>
                <a:sym typeface="+mn-ea"/>
              </a:rPr>
              <a:t>Optimizing the p</a:t>
            </a:r>
            <a:r>
              <a:rPr lang="en-US" altLang="zh-CN" sz="2400">
                <a:solidFill>
                  <a:srgbClr val="655D5C"/>
                </a:solidFill>
              </a:rPr>
              <a:t>age logic</a:t>
            </a:r>
            <a:endParaRPr lang="en-US" altLang="zh-CN" sz="2400">
              <a:solidFill>
                <a:srgbClr val="655D5C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400">
                <a:solidFill>
                  <a:srgbClr val="655D5C"/>
                </a:solidFill>
              </a:rPr>
              <a:t>Optimizing System Function</a:t>
            </a:r>
            <a:endParaRPr lang="en-US" altLang="zh-CN" sz="2400">
              <a:solidFill>
                <a:srgbClr val="655D5C"/>
              </a:solidFill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2400">
              <a:solidFill>
                <a:srgbClr val="655D5C"/>
              </a:solidFill>
            </a:endParaRPr>
          </a:p>
          <a:p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/>
        </p:nvGrpSpPr>
        <p:grpSpPr>
          <a:xfrm>
            <a:off x="988695" y="579120"/>
            <a:ext cx="4683640" cy="1059180"/>
            <a:chOff x="1557" y="912"/>
            <a:chExt cx="6046" cy="1668"/>
          </a:xfrm>
        </p:grpSpPr>
        <p:sp>
          <p:nvSpPr>
            <p:cNvPr id="10" name="文本框 9"/>
            <p:cNvSpPr txBox="1"/>
            <p:nvPr/>
          </p:nvSpPr>
          <p:spPr>
            <a:xfrm>
              <a:off x="2304" y="1189"/>
              <a:ext cx="5299" cy="12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p>
              <a:r>
                <a:rPr kumimoji="1" lang="en-US" altLang="zh-CN" sz="4400" dirty="0">
                  <a:solidFill>
                    <a:srgbClr val="655D5C"/>
                  </a:solidFill>
                  <a:latin typeface="华文仿宋" panose="02010600040101010101" charset="-122"/>
                  <a:ea typeface="华文仿宋" panose="02010600040101010101" charset="-122"/>
                  <a:cs typeface="华文行楷" panose="02010800040101010101" charset="-122"/>
                  <a:sym typeface="+mn-ea"/>
                </a:rPr>
                <a:t>Future plan</a:t>
              </a:r>
              <a:endParaRPr kumimoji="1" lang="en-US" altLang="zh-CN" sz="4400" dirty="0">
                <a:solidFill>
                  <a:srgbClr val="655D5C"/>
                </a:solidFill>
                <a:latin typeface="华文仿宋" panose="02010600040101010101" charset="-122"/>
                <a:ea typeface="华文仿宋" panose="02010600040101010101" charset="-122"/>
                <a:cs typeface="华文行楷" panose="02010800040101010101" charset="-122"/>
                <a:sym typeface="+mn-ea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1557" y="912"/>
              <a:ext cx="1677" cy="1521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 rot="10800000">
              <a:off x="4995" y="1059"/>
              <a:ext cx="1677" cy="1521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1240155" y="1774190"/>
            <a:ext cx="3771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655D5C"/>
                </a:solidFill>
                <a:sym typeface="+mn-ea"/>
              </a:rPr>
              <a:t>Commercial </a:t>
            </a:r>
            <a:r>
              <a:rPr lang="zh-CN" altLang="en-US" sz="2400">
                <a:solidFill>
                  <a:srgbClr val="655D5C"/>
                </a:solidFill>
              </a:rPr>
              <a:t>optimization：</a:t>
            </a:r>
            <a:endParaRPr lang="zh-CN" altLang="en-US" sz="2400">
              <a:solidFill>
                <a:srgbClr val="655D5C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82445" y="2234565"/>
            <a:ext cx="8627110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400">
                <a:solidFill>
                  <a:srgbClr val="655D5C"/>
                </a:solidFill>
              </a:rPr>
              <a:t>Increase the function of advertising booth leasing.</a:t>
            </a:r>
            <a:endParaRPr lang="en-US" altLang="zh-CN" sz="2400">
              <a:solidFill>
                <a:srgbClr val="655D5C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400">
                <a:solidFill>
                  <a:srgbClr val="655D5C"/>
                </a:solidFill>
              </a:rPr>
              <a:t>Promotion to secondary schools or educational institutions.</a:t>
            </a:r>
            <a:endParaRPr lang="en-US" altLang="zh-CN" sz="2400">
              <a:solidFill>
                <a:srgbClr val="655D5C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400">
                <a:solidFill>
                  <a:srgbClr val="655D5C"/>
                </a:solidFill>
              </a:rPr>
              <a:t>Make the sub functions of WeChat or Alipay software.</a:t>
            </a:r>
            <a:endParaRPr lang="en-US" altLang="zh-CN" sz="2400">
              <a:solidFill>
                <a:srgbClr val="655D5C"/>
              </a:solidFill>
            </a:endParaRPr>
          </a:p>
          <a:p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alphaModFix amt="50000"/>
          </a:blip>
          <a:stretch>
            <a:fillRect/>
          </a:stretch>
        </p:blipFill>
        <p:spPr>
          <a:xfrm>
            <a:off x="2067392" y="-563380"/>
            <a:ext cx="7916058" cy="791605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40887" y="3713776"/>
            <a:ext cx="4867181" cy="706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 smtClean="0">
                <a:solidFill>
                  <a:srgbClr val="968A87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江山父老能容我，不使人间造孽钱。</a:t>
            </a:r>
            <a:endParaRPr lang="zh-CN" altLang="en-US" sz="2000" dirty="0" smtClean="0">
              <a:solidFill>
                <a:srgbClr val="968A87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5659" y="2145028"/>
            <a:ext cx="3597638" cy="15684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rgbClr val="968A87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Thanks</a:t>
            </a:r>
            <a:endParaRPr lang="en-US" altLang="zh-CN" sz="9600" b="1" dirty="0" smtClean="0">
              <a:solidFill>
                <a:srgbClr val="968A87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88695" y="579120"/>
            <a:ext cx="4469130" cy="1196340"/>
            <a:chOff x="1557" y="912"/>
            <a:chExt cx="7038" cy="1884"/>
          </a:xfrm>
        </p:grpSpPr>
        <p:sp>
          <p:nvSpPr>
            <p:cNvPr id="9" name="文本框 8"/>
            <p:cNvSpPr txBox="1"/>
            <p:nvPr/>
          </p:nvSpPr>
          <p:spPr>
            <a:xfrm>
              <a:off x="2115" y="1099"/>
              <a:ext cx="6480" cy="159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kumimoji="1" lang="en-US" altLang="zh-CN" sz="6000" dirty="0">
                  <a:solidFill>
                    <a:srgbClr val="655D5C"/>
                  </a:solidFill>
                  <a:latin typeface="华文仿宋" panose="02010600040101010101" charset="-122"/>
                  <a:ea typeface="华文仿宋" panose="02010600040101010101" charset="-122"/>
                  <a:cs typeface="华文行楷" panose="02010800040101010101" charset="-122"/>
                </a:rPr>
                <a:t>DICTORY</a:t>
              </a:r>
              <a:endParaRPr kumimoji="1" lang="en-US" altLang="zh-CN" sz="6000" dirty="0">
                <a:solidFill>
                  <a:srgbClr val="655D5C"/>
                </a:solidFill>
                <a:latin typeface="华文仿宋" panose="02010600040101010101" charset="-122"/>
                <a:ea typeface="华文仿宋" panose="02010600040101010101" charset="-122"/>
                <a:cs typeface="华文行楷" panose="02010800040101010101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1557" y="912"/>
              <a:ext cx="1677" cy="152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 rot="10800000">
              <a:off x="6633" y="1275"/>
              <a:ext cx="1677" cy="1521"/>
            </a:xfrm>
            <a:prstGeom prst="rect">
              <a:avLst/>
            </a:prstGeom>
          </p:spPr>
        </p:pic>
      </p:grpSp>
      <p:sp>
        <p:nvSpPr>
          <p:cNvPr id="19" name="文本框 18"/>
          <p:cNvSpPr txBox="1"/>
          <p:nvPr/>
        </p:nvSpPr>
        <p:spPr>
          <a:xfrm>
            <a:off x="4076065" y="1789430"/>
            <a:ext cx="4933315" cy="107632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zh-CN" sz="3200" b="1" dirty="0">
                <a:solidFill>
                  <a:srgbClr val="968A87"/>
                </a:solidFill>
                <a:latin typeface="华文仿宋" panose="02010600040101010101" charset="-122"/>
                <a:ea typeface="华文仿宋" panose="02010600040101010101" charset="-122"/>
                <a:cs typeface="华文行楷" panose="02010800040101010101" charset="-122"/>
              </a:rPr>
              <a:t>Project execution</a:t>
            </a:r>
            <a:endParaRPr kumimoji="1" lang="en-US" altLang="zh-CN" sz="3200" b="1" dirty="0">
              <a:solidFill>
                <a:srgbClr val="968A87"/>
              </a:solidFill>
              <a:latin typeface="华文仿宋" panose="02010600040101010101" charset="-122"/>
              <a:ea typeface="华文仿宋" panose="02010600040101010101" charset="-122"/>
              <a:cs typeface="华文行楷" panose="02010800040101010101" charset="-122"/>
            </a:endParaRPr>
          </a:p>
        </p:txBody>
      </p:sp>
      <p:cxnSp>
        <p:nvCxnSpPr>
          <p:cNvPr id="29" name="直线连接符 28"/>
          <p:cNvCxnSpPr/>
          <p:nvPr/>
        </p:nvCxnSpPr>
        <p:spPr>
          <a:xfrm>
            <a:off x="4288790" y="2184400"/>
            <a:ext cx="4508500" cy="8890"/>
          </a:xfrm>
          <a:prstGeom prst="line">
            <a:avLst/>
          </a:prstGeom>
          <a:ln>
            <a:solidFill>
              <a:srgbClr val="968A87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线连接符 28"/>
          <p:cNvCxnSpPr/>
          <p:nvPr/>
        </p:nvCxnSpPr>
        <p:spPr>
          <a:xfrm>
            <a:off x="4288790" y="4176395"/>
            <a:ext cx="4508500" cy="8890"/>
          </a:xfrm>
          <a:prstGeom prst="line">
            <a:avLst/>
          </a:prstGeom>
          <a:ln>
            <a:solidFill>
              <a:srgbClr val="968A87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线连接符 28"/>
          <p:cNvCxnSpPr/>
          <p:nvPr/>
        </p:nvCxnSpPr>
        <p:spPr>
          <a:xfrm>
            <a:off x="4288790" y="3525520"/>
            <a:ext cx="4508500" cy="8890"/>
          </a:xfrm>
          <a:prstGeom prst="line">
            <a:avLst/>
          </a:prstGeom>
          <a:ln>
            <a:solidFill>
              <a:srgbClr val="968A87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28"/>
          <p:cNvCxnSpPr/>
          <p:nvPr/>
        </p:nvCxnSpPr>
        <p:spPr>
          <a:xfrm>
            <a:off x="4288155" y="2856865"/>
            <a:ext cx="4508500" cy="8890"/>
          </a:xfrm>
          <a:prstGeom prst="line">
            <a:avLst/>
          </a:prstGeom>
          <a:ln>
            <a:solidFill>
              <a:srgbClr val="968A87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253355" y="3139440"/>
            <a:ext cx="2578100" cy="107632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ctr">
              <a:lnSpc>
                <a:spcPct val="200000"/>
              </a:lnSpc>
            </a:pPr>
            <a:r>
              <a:rPr kumimoji="1" lang="en-US" altLang="zh-CN" sz="3200" b="1" dirty="0">
                <a:solidFill>
                  <a:srgbClr val="968A87"/>
                </a:solidFill>
                <a:latin typeface="华文仿宋" panose="02010600040101010101" charset="-122"/>
                <a:ea typeface="华文仿宋" panose="02010600040101010101" charset="-122"/>
                <a:cs typeface="华文行楷" panose="02010800040101010101" charset="-122"/>
              </a:rPr>
              <a:t>Test</a:t>
            </a:r>
            <a:r>
              <a:rPr kumimoji="1" lang="zh-CN" altLang="en-US" sz="3200" b="1" dirty="0">
                <a:solidFill>
                  <a:srgbClr val="968A87"/>
                </a:solidFill>
                <a:latin typeface="华文仿宋" panose="02010600040101010101" charset="-122"/>
                <a:ea typeface="华文仿宋" panose="02010600040101010101" charset="-122"/>
                <a:cs typeface="华文行楷" panose="02010800040101010101" charset="-122"/>
              </a:rPr>
              <a:t> </a:t>
            </a:r>
            <a:r>
              <a:rPr kumimoji="1" lang="en-US" altLang="zh-CN" sz="3200" b="1" dirty="0">
                <a:solidFill>
                  <a:srgbClr val="968A87"/>
                </a:solidFill>
                <a:latin typeface="华文仿宋" panose="02010600040101010101" charset="-122"/>
                <a:ea typeface="华文仿宋" panose="02010600040101010101" charset="-122"/>
                <a:cs typeface="华文行楷" panose="02010800040101010101" charset="-122"/>
              </a:rPr>
              <a:t>plan</a:t>
            </a:r>
            <a:endParaRPr kumimoji="1" lang="en-US" altLang="zh-CN" sz="3200" b="1" dirty="0">
              <a:solidFill>
                <a:srgbClr val="968A87"/>
              </a:solidFill>
              <a:latin typeface="华文仿宋" panose="02010600040101010101" charset="-122"/>
              <a:ea typeface="华文仿宋" panose="02010600040101010101" charset="-122"/>
              <a:cs typeface="华文行楷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41240" y="2865755"/>
            <a:ext cx="3403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sz="3200" b="1" dirty="0">
                <a:solidFill>
                  <a:srgbClr val="968A87"/>
                </a:solidFill>
                <a:latin typeface="华文仿宋" panose="02010600040101010101" charset="-122"/>
                <a:ea typeface="华文仿宋" panose="02010600040101010101" charset="-122"/>
                <a:cs typeface="华文行楷" panose="02010800040101010101" charset="-122"/>
              </a:rPr>
              <a:t>Risk plan</a:t>
            </a:r>
            <a:endParaRPr kumimoji="1" lang="en-US" sz="3200" b="1" dirty="0">
              <a:solidFill>
                <a:srgbClr val="968A87"/>
              </a:solidFill>
              <a:latin typeface="华文仿宋" panose="02010600040101010101" charset="-122"/>
              <a:ea typeface="华文仿宋" panose="02010600040101010101" charset="-122"/>
              <a:cs typeface="华文行楷" panose="02010800040101010101" charset="-122"/>
            </a:endParaRPr>
          </a:p>
        </p:txBody>
      </p:sp>
      <p:cxnSp>
        <p:nvCxnSpPr>
          <p:cNvPr id="6" name="直线连接符 28"/>
          <p:cNvCxnSpPr/>
          <p:nvPr/>
        </p:nvCxnSpPr>
        <p:spPr>
          <a:xfrm>
            <a:off x="4291330" y="4836795"/>
            <a:ext cx="4508500" cy="8890"/>
          </a:xfrm>
          <a:prstGeom prst="line">
            <a:avLst/>
          </a:prstGeom>
          <a:ln>
            <a:solidFill>
              <a:srgbClr val="968A87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244465" y="3796030"/>
            <a:ext cx="2578100" cy="107632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ctr">
              <a:lnSpc>
                <a:spcPct val="200000"/>
              </a:lnSpc>
            </a:pPr>
            <a:r>
              <a:rPr kumimoji="1" lang="en-US" sz="3200" b="1" dirty="0">
                <a:solidFill>
                  <a:srgbClr val="968A87"/>
                </a:solidFill>
                <a:latin typeface="华文仿宋" panose="02010600040101010101" charset="-122"/>
                <a:ea typeface="华文仿宋" panose="02010600040101010101" charset="-122"/>
                <a:cs typeface="华文行楷" panose="02010800040101010101" charset="-122"/>
              </a:rPr>
              <a:t>Lessons learnt</a:t>
            </a:r>
            <a:endParaRPr kumimoji="1" lang="en-US" sz="3200" b="1" dirty="0">
              <a:solidFill>
                <a:srgbClr val="968A87"/>
              </a:solidFill>
              <a:latin typeface="华文仿宋" panose="02010600040101010101" charset="-122"/>
              <a:ea typeface="华文仿宋" panose="02010600040101010101" charset="-122"/>
              <a:cs typeface="华文行楷" panose="02010800040101010101" charset="-122"/>
            </a:endParaRPr>
          </a:p>
        </p:txBody>
      </p:sp>
      <p:cxnSp>
        <p:nvCxnSpPr>
          <p:cNvPr id="8" name="直线连接符 28"/>
          <p:cNvCxnSpPr/>
          <p:nvPr/>
        </p:nvCxnSpPr>
        <p:spPr>
          <a:xfrm>
            <a:off x="4288790" y="5501005"/>
            <a:ext cx="4508500" cy="8890"/>
          </a:xfrm>
          <a:prstGeom prst="line">
            <a:avLst/>
          </a:prstGeom>
          <a:ln>
            <a:solidFill>
              <a:srgbClr val="968A87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241925" y="4460240"/>
            <a:ext cx="2578100" cy="107632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ctr">
              <a:lnSpc>
                <a:spcPct val="200000"/>
              </a:lnSpc>
            </a:pPr>
            <a:r>
              <a:rPr kumimoji="1" lang="en-US" sz="3200" b="1" dirty="0">
                <a:solidFill>
                  <a:srgbClr val="968A87"/>
                </a:solidFill>
                <a:latin typeface="华文仿宋" panose="02010600040101010101" charset="-122"/>
                <a:ea typeface="华文仿宋" panose="02010600040101010101" charset="-122"/>
                <a:cs typeface="华文行楷" panose="02010800040101010101" charset="-122"/>
              </a:rPr>
              <a:t>Conclusion</a:t>
            </a:r>
            <a:endParaRPr kumimoji="1" lang="en-US" sz="3200" b="1" dirty="0">
              <a:solidFill>
                <a:srgbClr val="968A87"/>
              </a:solidFill>
              <a:latin typeface="华文仿宋" panose="02010600040101010101" charset="-122"/>
              <a:ea typeface="华文仿宋" panose="02010600040101010101" charset="-122"/>
              <a:cs typeface="华文行楷" panose="02010800040101010101" charset="-122"/>
            </a:endParaRPr>
          </a:p>
        </p:txBody>
      </p:sp>
      <p:cxnSp>
        <p:nvCxnSpPr>
          <p:cNvPr id="15" name="直线连接符 28"/>
          <p:cNvCxnSpPr/>
          <p:nvPr/>
        </p:nvCxnSpPr>
        <p:spPr>
          <a:xfrm>
            <a:off x="4303395" y="6196330"/>
            <a:ext cx="4508500" cy="8890"/>
          </a:xfrm>
          <a:prstGeom prst="line">
            <a:avLst/>
          </a:prstGeom>
          <a:ln>
            <a:solidFill>
              <a:srgbClr val="968A87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259580" y="5128895"/>
            <a:ext cx="4537075" cy="107632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ctr">
              <a:lnSpc>
                <a:spcPct val="200000"/>
              </a:lnSpc>
            </a:pPr>
            <a:r>
              <a:rPr kumimoji="1" lang="en-US" sz="3200" b="1" dirty="0">
                <a:solidFill>
                  <a:srgbClr val="968A87"/>
                </a:solidFill>
                <a:latin typeface="华文仿宋" panose="02010600040101010101" charset="-122"/>
                <a:ea typeface="华文仿宋" panose="02010600040101010101" charset="-122"/>
                <a:cs typeface="华文行楷" panose="02010800040101010101" charset="-122"/>
              </a:rPr>
              <a:t>Future plan for next cycle</a:t>
            </a:r>
            <a:endParaRPr kumimoji="1" lang="en-US" sz="3200" b="1" dirty="0">
              <a:solidFill>
                <a:srgbClr val="968A87"/>
              </a:solidFill>
              <a:latin typeface="华文仿宋" panose="02010600040101010101" charset="-122"/>
              <a:ea typeface="华文仿宋" panose="02010600040101010101" charset="-122"/>
              <a:cs typeface="华文行楷" panose="020108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2" descr="未命名文件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5890" y="1990090"/>
            <a:ext cx="7801610" cy="36982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435" y="1166495"/>
            <a:ext cx="9285605" cy="466852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2228215" y="5835015"/>
            <a:ext cx="837882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ctr"/>
            <a:r>
              <a:rPr lang="en-US" sz="4000" b="0">
                <a:latin typeface="Calibri" panose="020F0502020204030204" charset="0"/>
                <a:cs typeface="宋体" panose="02010600030101010101" pitchFamily="2" charset="-122"/>
              </a:rPr>
              <a:t>The first iteration of the system</a:t>
            </a:r>
            <a:endParaRPr lang="zh-CN" altLang="en-US" sz="4000"/>
          </a:p>
        </p:txBody>
      </p:sp>
      <p:grpSp>
        <p:nvGrpSpPr>
          <p:cNvPr id="5" name="组合 4"/>
          <p:cNvGrpSpPr/>
          <p:nvPr/>
        </p:nvGrpSpPr>
        <p:grpSpPr>
          <a:xfrm>
            <a:off x="903219" y="33020"/>
            <a:ext cx="6151189" cy="1064260"/>
            <a:chOff x="1541" y="757"/>
            <a:chExt cx="9930" cy="1676"/>
          </a:xfrm>
        </p:grpSpPr>
        <p:sp>
          <p:nvSpPr>
            <p:cNvPr id="6" name="文本框 5"/>
            <p:cNvSpPr txBox="1"/>
            <p:nvPr/>
          </p:nvSpPr>
          <p:spPr>
            <a:xfrm>
              <a:off x="1992" y="912"/>
              <a:ext cx="9479" cy="12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p>
              <a:r>
                <a:rPr kumimoji="1" lang="en-US" altLang="zh-CN" sz="4400" dirty="0">
                  <a:solidFill>
                    <a:srgbClr val="655D5C"/>
                  </a:solidFill>
                  <a:latin typeface="华文仿宋" panose="02010600040101010101" charset="-122"/>
                  <a:ea typeface="华文仿宋" panose="02010600040101010101" charset="-122"/>
                  <a:cs typeface="华文行楷" panose="02010800040101010101" charset="-122"/>
                </a:rPr>
                <a:t> </a:t>
              </a:r>
              <a:r>
                <a:rPr kumimoji="1" lang="en-US" altLang="zh-CN" sz="4400" b="1" dirty="0">
                  <a:solidFill>
                    <a:srgbClr val="968A87"/>
                  </a:solidFill>
                  <a:latin typeface="华文仿宋" panose="02010600040101010101" charset="-122"/>
                  <a:ea typeface="华文仿宋" panose="02010600040101010101" charset="-122"/>
                  <a:cs typeface="华文行楷" panose="02010800040101010101" charset="-122"/>
                </a:rPr>
                <a:t>Project execution</a:t>
              </a:r>
              <a:endParaRPr kumimoji="1" lang="en-US" altLang="zh-CN" sz="4400" dirty="0">
                <a:solidFill>
                  <a:srgbClr val="655D5C"/>
                </a:solidFill>
                <a:latin typeface="华文仿宋" panose="02010600040101010101" charset="-122"/>
                <a:ea typeface="华文仿宋" panose="02010600040101010101" charset="-122"/>
                <a:cs typeface="华文行楷" panose="02010800040101010101" charset="-122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1541" y="757"/>
              <a:ext cx="1677" cy="152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 rot="10800000">
              <a:off x="8872" y="912"/>
              <a:ext cx="1677" cy="152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2228215" y="5835015"/>
            <a:ext cx="837882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ctr"/>
            <a:r>
              <a:rPr lang="en-US" sz="4000" b="0">
                <a:latin typeface="Calibri" panose="020F0502020204030204" charset="0"/>
                <a:cs typeface="宋体" panose="02010600030101010101" pitchFamily="2" charset="-122"/>
              </a:rPr>
              <a:t>The second iteration of the system</a:t>
            </a:r>
            <a:endParaRPr lang="zh-CN" altLang="en-US" sz="4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6665" y="1085215"/>
            <a:ext cx="9679305" cy="474980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903219" y="33020"/>
            <a:ext cx="6151189" cy="1064260"/>
            <a:chOff x="1541" y="757"/>
            <a:chExt cx="9930" cy="1676"/>
          </a:xfrm>
        </p:grpSpPr>
        <p:sp>
          <p:nvSpPr>
            <p:cNvPr id="9" name="文本框 8"/>
            <p:cNvSpPr txBox="1"/>
            <p:nvPr/>
          </p:nvSpPr>
          <p:spPr>
            <a:xfrm>
              <a:off x="1992" y="912"/>
              <a:ext cx="9479" cy="12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p>
              <a:r>
                <a:rPr kumimoji="1" lang="en-US" altLang="zh-CN" sz="4400" dirty="0">
                  <a:solidFill>
                    <a:srgbClr val="655D5C"/>
                  </a:solidFill>
                  <a:latin typeface="华文仿宋" panose="02010600040101010101" charset="-122"/>
                  <a:ea typeface="华文仿宋" panose="02010600040101010101" charset="-122"/>
                  <a:cs typeface="华文行楷" panose="02010800040101010101" charset="-122"/>
                </a:rPr>
                <a:t> </a:t>
              </a:r>
              <a:r>
                <a:rPr kumimoji="1" lang="en-US" altLang="zh-CN" sz="4400" b="1" dirty="0">
                  <a:solidFill>
                    <a:srgbClr val="968A87"/>
                  </a:solidFill>
                  <a:latin typeface="华文仿宋" panose="02010600040101010101" charset="-122"/>
                  <a:ea typeface="华文仿宋" panose="02010600040101010101" charset="-122"/>
                  <a:cs typeface="华文行楷" panose="02010800040101010101" charset="-122"/>
                </a:rPr>
                <a:t>Project execution</a:t>
              </a:r>
              <a:endParaRPr kumimoji="1" lang="en-US" altLang="zh-CN" sz="4400" dirty="0">
                <a:solidFill>
                  <a:srgbClr val="655D5C"/>
                </a:solidFill>
                <a:latin typeface="华文仿宋" panose="02010600040101010101" charset="-122"/>
                <a:ea typeface="华文仿宋" panose="02010600040101010101" charset="-122"/>
                <a:cs typeface="华文行楷" panose="02010800040101010101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1541" y="757"/>
              <a:ext cx="1677" cy="152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10800000">
              <a:off x="8872" y="912"/>
              <a:ext cx="1677" cy="152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803910" y="27940"/>
            <a:ext cx="6131366" cy="1017270"/>
            <a:chOff x="1557" y="912"/>
            <a:chExt cx="9898" cy="1602"/>
          </a:xfrm>
        </p:grpSpPr>
        <p:sp>
          <p:nvSpPr>
            <p:cNvPr id="22" name="文本框 21"/>
            <p:cNvSpPr txBox="1"/>
            <p:nvPr/>
          </p:nvSpPr>
          <p:spPr>
            <a:xfrm>
              <a:off x="1976" y="1149"/>
              <a:ext cx="9479" cy="12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p>
              <a:r>
                <a:rPr kumimoji="1" lang="en-US" altLang="zh-CN" sz="4400" dirty="0">
                  <a:solidFill>
                    <a:srgbClr val="655D5C"/>
                  </a:solidFill>
                  <a:latin typeface="华文仿宋" panose="02010600040101010101" charset="-122"/>
                  <a:ea typeface="华文仿宋" panose="02010600040101010101" charset="-122"/>
                  <a:cs typeface="华文行楷" panose="02010800040101010101" charset="-122"/>
                </a:rPr>
                <a:t> </a:t>
              </a:r>
              <a:r>
                <a:rPr kumimoji="1" lang="en-US" altLang="zh-CN" sz="4400" b="1" dirty="0">
                  <a:solidFill>
                    <a:srgbClr val="968A87"/>
                  </a:solidFill>
                  <a:latin typeface="华文仿宋" panose="02010600040101010101" charset="-122"/>
                  <a:ea typeface="华文仿宋" panose="02010600040101010101" charset="-122"/>
                  <a:cs typeface="华文行楷" panose="02010800040101010101" charset="-122"/>
                </a:rPr>
                <a:t>Project execution</a:t>
              </a:r>
              <a:endParaRPr kumimoji="1" lang="en-US" altLang="zh-CN" sz="4400" dirty="0">
                <a:solidFill>
                  <a:srgbClr val="655D5C"/>
                </a:solidFill>
                <a:latin typeface="华文仿宋" panose="02010600040101010101" charset="-122"/>
                <a:ea typeface="华文仿宋" panose="02010600040101010101" charset="-122"/>
                <a:cs typeface="华文行楷" panose="02010800040101010101" charset="-122"/>
              </a:endParaRPr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1557" y="912"/>
              <a:ext cx="1677" cy="1521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 rot="10800000">
              <a:off x="8787" y="993"/>
              <a:ext cx="1677" cy="1521"/>
            </a:xfrm>
            <a:prstGeom prst="rect">
              <a:avLst/>
            </a:prstGeom>
          </p:spPr>
        </p:pic>
      </p:grpSp>
      <p:pic>
        <p:nvPicPr>
          <p:cNvPr id="5" name="图片 4" descr="屏幕快照 2019-05-15 上午10.47.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395" y="1282065"/>
            <a:ext cx="5870575" cy="50228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04995" y="6304915"/>
            <a:ext cx="27933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655D5C"/>
                </a:solidFill>
              </a:rPr>
              <a:t>Milestone trend chart</a:t>
            </a:r>
            <a:endParaRPr lang="zh-CN" altLang="en-US" sz="2000">
              <a:solidFill>
                <a:srgbClr val="655D5C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0555" y="4641215"/>
            <a:ext cx="1808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rgbClr val="655D5C"/>
                </a:solidFill>
              </a:rPr>
              <a:t>first iteration</a:t>
            </a:r>
            <a:endParaRPr lang="zh-CN" altLang="en-US">
              <a:solidFill>
                <a:srgbClr val="655D5C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8155" y="2537460"/>
            <a:ext cx="2112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655D5C"/>
                </a:solidFill>
              </a:rPr>
              <a:t>second </a:t>
            </a:r>
            <a:r>
              <a:rPr lang="zh-CN" altLang="en-US">
                <a:solidFill>
                  <a:srgbClr val="655D5C"/>
                </a:solidFill>
              </a:rPr>
              <a:t>iteration</a:t>
            </a:r>
            <a:endParaRPr lang="zh-CN" altLang="en-US">
              <a:solidFill>
                <a:srgbClr val="655D5C"/>
              </a:solidFill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2590800" y="2068830"/>
            <a:ext cx="570230" cy="1305560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>
            <a:off x="2590800" y="3434715"/>
            <a:ext cx="570230" cy="2780665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88695" y="579120"/>
            <a:ext cx="4748712" cy="1059180"/>
            <a:chOff x="1557" y="912"/>
            <a:chExt cx="6130" cy="1668"/>
          </a:xfrm>
        </p:grpSpPr>
        <p:sp>
          <p:nvSpPr>
            <p:cNvPr id="10" name="文本框 9"/>
            <p:cNvSpPr txBox="1"/>
            <p:nvPr/>
          </p:nvSpPr>
          <p:spPr>
            <a:xfrm>
              <a:off x="2388" y="1189"/>
              <a:ext cx="5299" cy="12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p>
              <a:r>
                <a:rPr kumimoji="1" lang="en-US" altLang="zh-CN" sz="4400" dirty="0">
                  <a:solidFill>
                    <a:srgbClr val="655D5C"/>
                  </a:solidFill>
                  <a:latin typeface="华文仿宋" panose="02010600040101010101" charset="-122"/>
                  <a:ea typeface="华文仿宋" panose="02010600040101010101" charset="-122"/>
                  <a:cs typeface="华文行楷" panose="02010800040101010101" charset="-122"/>
                  <a:sym typeface="+mn-ea"/>
                </a:rPr>
                <a:t>Risk plan</a:t>
              </a:r>
              <a:endParaRPr kumimoji="1" lang="en-US" altLang="zh-CN" sz="4400" dirty="0">
                <a:solidFill>
                  <a:srgbClr val="655D5C"/>
                </a:solidFill>
                <a:latin typeface="华文仿宋" panose="02010600040101010101" charset="-122"/>
                <a:ea typeface="华文仿宋" panose="02010600040101010101" charset="-122"/>
                <a:cs typeface="华文行楷" panose="02010800040101010101" charset="-122"/>
                <a:sym typeface="+mn-ea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1557" y="912"/>
              <a:ext cx="1677" cy="1521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 rot="10800000">
              <a:off x="4512" y="1059"/>
              <a:ext cx="1677" cy="1521"/>
            </a:xfrm>
            <a:prstGeom prst="rect">
              <a:avLst/>
            </a:prstGeom>
          </p:spPr>
        </p:pic>
      </p:grpSp>
      <p:graphicFrame>
        <p:nvGraphicFramePr>
          <p:cNvPr id="0" name="表格 -1"/>
          <p:cNvGraphicFramePr/>
          <p:nvPr/>
        </p:nvGraphicFramePr>
        <p:xfrm>
          <a:off x="1263650" y="1638300"/>
          <a:ext cx="9970135" cy="4794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4385"/>
                <a:gridCol w="3230880"/>
                <a:gridCol w="1155700"/>
                <a:gridCol w="1174750"/>
                <a:gridCol w="1074420"/>
              </a:tblGrid>
              <a:tr h="4171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highlight>
                            <a:srgbClr val="BEBEBE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Risk description</a:t>
                      </a:r>
                      <a:endParaRPr lang="en-US" altLang="zh-CN" sz="1400" b="0">
                        <a:solidFill>
                          <a:schemeClr val="tx1"/>
                        </a:solidFill>
                        <a:highlight>
                          <a:srgbClr val="BEBEBE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ctr" anchorCtr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highlight>
                            <a:srgbClr val="BEBEBE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Strategy</a:t>
                      </a:r>
                      <a:endParaRPr lang="en-US" altLang="zh-CN" sz="1400" b="0">
                        <a:solidFill>
                          <a:schemeClr val="tx1"/>
                        </a:solidFill>
                        <a:highlight>
                          <a:srgbClr val="BEBEBE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ctr" anchorCtr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highlight>
                            <a:srgbClr val="BEBEBE"/>
                          </a:highlight>
                          <a:latin typeface="Mincho" charset="0"/>
                          <a:cs typeface="Mincho" charset="0"/>
                        </a:rPr>
                        <a:t>Technological</a:t>
                      </a:r>
                      <a:endParaRPr lang="en-US" altLang="zh-CN" sz="1400" b="0">
                        <a:solidFill>
                          <a:schemeClr val="tx1"/>
                        </a:solidFill>
                        <a:highlight>
                          <a:srgbClr val="BEBEBE"/>
                        </a:highlight>
                        <a:latin typeface="Mincho" charset="0"/>
                        <a:ea typeface="Mincho" charset="0"/>
                        <a:cs typeface="Mincho" charset="0"/>
                      </a:endParaRPr>
                    </a:p>
                  </a:txBody>
                  <a:tcPr marL="0" marR="0" marT="0" marB="1" vert="horz" anchor="ctr" anchorCtr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highlight>
                            <a:srgbClr val="BEBEBE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Cost</a:t>
                      </a:r>
                      <a:endParaRPr lang="en-US" altLang="zh-CN" sz="1400" b="0">
                        <a:solidFill>
                          <a:schemeClr val="tx1"/>
                        </a:solidFill>
                        <a:highlight>
                          <a:srgbClr val="BEBEBE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ctr" anchorCtr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highlight>
                            <a:srgbClr val="BEBEBE"/>
                          </a:highlight>
                          <a:latin typeface="Calibri" panose="020F0502020204030204" charset="0"/>
                          <a:cs typeface="Calibri" panose="020F0502020204030204" charset="0"/>
                        </a:rPr>
                        <a:t>Schedule</a:t>
                      </a:r>
                      <a:endParaRPr lang="en-US" altLang="zh-CN" sz="1400" b="0">
                        <a:solidFill>
                          <a:schemeClr val="tx1"/>
                        </a:solidFill>
                        <a:highlight>
                          <a:srgbClr val="BEBEBE"/>
                        </a:highlight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ctr" anchorCtr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8331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The front-end framework has difficulty invoking page data.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ctr" anchorCtr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Change the page component type and rearrange the layout.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ctr" anchorCtr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Medium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ctr" anchorCtr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High</a:t>
                      </a:r>
                      <a:endParaRPr lang="en-US" altLang="zh-CN" sz="1400" b="1">
                        <a:solidFill>
                          <a:srgbClr val="FF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ctr" anchorCtr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High</a:t>
                      </a:r>
                      <a:endParaRPr lang="en-US" altLang="zh-CN" sz="1400" b="1">
                        <a:solidFill>
                          <a:srgbClr val="FF0000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ctr" anchorCtr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26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The front-end frame cannot properly call the picture channeling interface.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ctr" anchorCtr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Because it takes more time to change the image acceptance mode and the improvement is small, skip this image processing step to avoid project delays.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ctr" anchorCtr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Low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ctr" anchorCtr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Low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ctr" anchorCtr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Low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ctr" anchorCtr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585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The person in charge of the front-end page module failed to submit the code of the development stage on time.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ctr" anchorCtr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The two-day delay in submission did not affect the progress of the project.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ctr" anchorCtr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Low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ctr" anchorCtr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Low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ctr" anchorCtr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Medium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ctr" anchorCtr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26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The document did not meet the requirements and was rewritten, almost missing task.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ctr" anchorCtr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Spend the night revising the document and submitting it before the deadline.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ctr" anchorCtr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Low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ctr" anchorCtr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Medium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ctr" anchorCtr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Low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ctr" anchorCtr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88695" y="579120"/>
            <a:ext cx="4748712" cy="1059180"/>
            <a:chOff x="1557" y="912"/>
            <a:chExt cx="6130" cy="1668"/>
          </a:xfrm>
        </p:grpSpPr>
        <p:sp>
          <p:nvSpPr>
            <p:cNvPr id="10" name="文本框 9"/>
            <p:cNvSpPr txBox="1"/>
            <p:nvPr/>
          </p:nvSpPr>
          <p:spPr>
            <a:xfrm>
              <a:off x="2388" y="1189"/>
              <a:ext cx="5299" cy="12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p>
              <a:r>
                <a:rPr kumimoji="1" lang="en-US" altLang="zh-CN" sz="4400" dirty="0">
                  <a:solidFill>
                    <a:srgbClr val="655D5C"/>
                  </a:solidFill>
                  <a:latin typeface="华文仿宋" panose="02010600040101010101" charset="-122"/>
                  <a:ea typeface="华文仿宋" panose="02010600040101010101" charset="-122"/>
                  <a:cs typeface="华文行楷" panose="02010800040101010101" charset="-122"/>
                  <a:sym typeface="+mn-ea"/>
                </a:rPr>
                <a:t>Test plan</a:t>
              </a:r>
              <a:endParaRPr kumimoji="1" lang="en-US" altLang="zh-CN" sz="4400" dirty="0">
                <a:solidFill>
                  <a:srgbClr val="655D5C"/>
                </a:solidFill>
                <a:latin typeface="华文仿宋" panose="02010600040101010101" charset="-122"/>
                <a:ea typeface="华文仿宋" panose="02010600040101010101" charset="-122"/>
                <a:cs typeface="华文行楷" panose="02010800040101010101" charset="-122"/>
                <a:sym typeface="+mn-ea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1557" y="912"/>
              <a:ext cx="1677" cy="1521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 rot="10800000">
              <a:off x="4512" y="1059"/>
              <a:ext cx="1677" cy="1521"/>
            </a:xfrm>
            <a:prstGeom prst="rect">
              <a:avLst/>
            </a:prstGeom>
          </p:spPr>
        </p:pic>
      </p:grpSp>
      <p:pic>
        <p:nvPicPr>
          <p:cNvPr id="3" name="图片 2" descr="11309104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95" y="1796415"/>
            <a:ext cx="9564370" cy="3266440"/>
          </a:xfrm>
          <a:prstGeom prst="rect">
            <a:avLst/>
          </a:prstGeom>
        </p:spPr>
      </p:pic>
      <p:pic>
        <p:nvPicPr>
          <p:cNvPr id="4" name="图片 3" descr="9460253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60" y="5062855"/>
            <a:ext cx="9565005" cy="92329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567940" y="5986145"/>
            <a:ext cx="6760845" cy="7683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ctr"/>
            <a:r>
              <a:rPr kumimoji="1" lang="en-US" altLang="zh-CN" sz="4400" dirty="0">
                <a:solidFill>
                  <a:srgbClr val="655D5C"/>
                </a:solidFill>
                <a:latin typeface="华文仿宋" panose="02010600040101010101" charset="-122"/>
                <a:ea typeface="华文仿宋" panose="02010600040101010101" charset="-122"/>
                <a:cs typeface="华文行楷" panose="02010800040101010101" charset="-122"/>
                <a:sym typeface="+mn-ea"/>
              </a:rPr>
              <a:t>fuzzy query interface test</a:t>
            </a:r>
            <a:endParaRPr kumimoji="1" lang="en-US" altLang="zh-CN" sz="4400" dirty="0">
              <a:solidFill>
                <a:srgbClr val="655D5C"/>
              </a:solidFill>
              <a:latin typeface="华文仿宋" panose="02010600040101010101" charset="-122"/>
              <a:ea typeface="华文仿宋" panose="02010600040101010101" charset="-122"/>
              <a:cs typeface="华文行楷" panose="020108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36664" y="256540"/>
            <a:ext cx="4769628" cy="1064895"/>
            <a:chOff x="1530" y="878"/>
            <a:chExt cx="6157" cy="1677"/>
          </a:xfrm>
        </p:grpSpPr>
        <p:sp>
          <p:nvSpPr>
            <p:cNvPr id="10" name="文本框 9"/>
            <p:cNvSpPr txBox="1"/>
            <p:nvPr/>
          </p:nvSpPr>
          <p:spPr>
            <a:xfrm>
              <a:off x="2388" y="1189"/>
              <a:ext cx="5299" cy="12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p>
              <a:r>
                <a:rPr kumimoji="1" lang="en-US" altLang="zh-CN" sz="4400" dirty="0">
                  <a:solidFill>
                    <a:srgbClr val="655D5C"/>
                  </a:solidFill>
                  <a:latin typeface="华文仿宋" panose="02010600040101010101" charset="-122"/>
                  <a:ea typeface="华文仿宋" panose="02010600040101010101" charset="-122"/>
                  <a:cs typeface="华文行楷" panose="02010800040101010101" charset="-122"/>
                  <a:sym typeface="+mn-ea"/>
                </a:rPr>
                <a:t>Test plan</a:t>
              </a:r>
              <a:endParaRPr kumimoji="1" lang="en-US" altLang="zh-CN" sz="4400" dirty="0">
                <a:solidFill>
                  <a:srgbClr val="655D5C"/>
                </a:solidFill>
                <a:latin typeface="华文仿宋" panose="02010600040101010101" charset="-122"/>
                <a:ea typeface="华文仿宋" panose="02010600040101010101" charset="-122"/>
                <a:cs typeface="华文行楷" panose="02010800040101010101" charset="-122"/>
                <a:sym typeface="+mn-ea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1530" y="878"/>
              <a:ext cx="1677" cy="1521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 rot="10800000">
              <a:off x="4525" y="1034"/>
              <a:ext cx="1677" cy="1521"/>
            </a:xfrm>
            <a:prstGeom prst="rect">
              <a:avLst/>
            </a:prstGeom>
          </p:spPr>
        </p:pic>
      </p:grpSp>
      <p:pic>
        <p:nvPicPr>
          <p:cNvPr id="2" name="图片 1" descr="18065134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120" y="1383665"/>
            <a:ext cx="9943465" cy="468439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746250" y="6068060"/>
            <a:ext cx="8700135" cy="7683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ctr"/>
            <a:r>
              <a:rPr kumimoji="1" lang="en-US" altLang="zh-CN" sz="4400" dirty="0">
                <a:solidFill>
                  <a:srgbClr val="655D5C"/>
                </a:solidFill>
                <a:latin typeface="华文仿宋" panose="02010600040101010101" charset="-122"/>
                <a:ea typeface="华文仿宋" panose="02010600040101010101" charset="-122"/>
                <a:cs typeface="华文行楷" panose="02010800040101010101" charset="-122"/>
                <a:sym typeface="+mn-ea"/>
              </a:rPr>
              <a:t>image recongnition interface test</a:t>
            </a:r>
            <a:endParaRPr kumimoji="1" lang="en-US" altLang="zh-CN" sz="4400" dirty="0">
              <a:solidFill>
                <a:srgbClr val="655D5C"/>
              </a:solidFill>
              <a:latin typeface="华文仿宋" panose="02010600040101010101" charset="-122"/>
              <a:ea typeface="华文仿宋" panose="02010600040101010101" charset="-122"/>
              <a:cs typeface="华文行楷" panose="020108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/>
        </p:nvGrpSpPr>
        <p:grpSpPr>
          <a:xfrm>
            <a:off x="988695" y="579120"/>
            <a:ext cx="4683640" cy="1059180"/>
            <a:chOff x="1557" y="912"/>
            <a:chExt cx="6046" cy="1668"/>
          </a:xfrm>
        </p:grpSpPr>
        <p:sp>
          <p:nvSpPr>
            <p:cNvPr id="10" name="文本框 9"/>
            <p:cNvSpPr txBox="1"/>
            <p:nvPr/>
          </p:nvSpPr>
          <p:spPr>
            <a:xfrm>
              <a:off x="2304" y="1189"/>
              <a:ext cx="5299" cy="12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p>
              <a:r>
                <a:rPr kumimoji="1" lang="en-US" altLang="zh-CN" sz="4400" dirty="0">
                  <a:solidFill>
                    <a:srgbClr val="655D5C"/>
                  </a:solidFill>
                  <a:latin typeface="华文仿宋" panose="02010600040101010101" charset="-122"/>
                  <a:ea typeface="华文仿宋" panose="02010600040101010101" charset="-122"/>
                  <a:cs typeface="华文行楷" panose="02010800040101010101" charset="-122"/>
                  <a:sym typeface="+mn-ea"/>
                </a:rPr>
                <a:t>Lessons learnt</a:t>
              </a:r>
              <a:endParaRPr kumimoji="1" lang="en-US" altLang="zh-CN" sz="4400" dirty="0">
                <a:solidFill>
                  <a:srgbClr val="655D5C"/>
                </a:solidFill>
                <a:latin typeface="华文仿宋" panose="02010600040101010101" charset="-122"/>
                <a:ea typeface="华文仿宋" panose="02010600040101010101" charset="-122"/>
                <a:cs typeface="华文行楷" panose="02010800040101010101" charset="-122"/>
                <a:sym typeface="+mn-ea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1557" y="912"/>
              <a:ext cx="1677" cy="1521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 rot="10800000">
              <a:off x="5772" y="1059"/>
              <a:ext cx="1677" cy="1521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1782445" y="1822450"/>
            <a:ext cx="8627110" cy="4954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400">
                <a:solidFill>
                  <a:srgbClr val="655D5C"/>
                </a:solidFill>
              </a:rPr>
              <a:t>The </a:t>
            </a:r>
            <a:r>
              <a:rPr lang="en-US" altLang="zh-CN" sz="2400">
                <a:solidFill>
                  <a:srgbClr val="FF0000"/>
                </a:solidFill>
              </a:rPr>
              <a:t>technical coupling</a:t>
            </a:r>
            <a:r>
              <a:rPr lang="en-US" altLang="zh-CN" sz="2400">
                <a:solidFill>
                  <a:srgbClr val="655D5C"/>
                </a:solidFill>
              </a:rPr>
              <a:t> between modules should not be too high, otherwise it will easily lead to the integration of modules due to technical differences.</a:t>
            </a:r>
            <a:endParaRPr lang="en-US" altLang="zh-CN" sz="2400">
              <a:solidFill>
                <a:srgbClr val="655D5C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400">
                <a:solidFill>
                  <a:srgbClr val="655D5C"/>
                </a:solidFill>
              </a:rPr>
              <a:t>There should not be </a:t>
            </a:r>
            <a:r>
              <a:rPr lang="en-US" altLang="zh-CN" sz="2400">
                <a:solidFill>
                  <a:srgbClr val="FF0000"/>
                </a:solidFill>
              </a:rPr>
              <a:t>too long time interval</a:t>
            </a:r>
            <a:r>
              <a:rPr lang="en-US" altLang="zh-CN" sz="2400">
                <a:solidFill>
                  <a:srgbClr val="655D5C"/>
                </a:solidFill>
              </a:rPr>
              <a:t> between the two iterations of the project.</a:t>
            </a:r>
            <a:endParaRPr lang="en-US" altLang="zh-CN" sz="2400">
              <a:solidFill>
                <a:srgbClr val="655D5C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400">
                <a:solidFill>
                  <a:srgbClr val="655D5C"/>
                </a:solidFill>
              </a:rPr>
              <a:t>The amount of tasks should be consistent with the development time, that is, the </a:t>
            </a:r>
            <a:r>
              <a:rPr lang="en-US" altLang="zh-CN" sz="2400">
                <a:solidFill>
                  <a:srgbClr val="FF0000"/>
                </a:solidFill>
              </a:rPr>
              <a:t>working pressure</a:t>
            </a:r>
            <a:r>
              <a:rPr lang="en-US" altLang="zh-CN" sz="2400">
                <a:solidFill>
                  <a:srgbClr val="655D5C"/>
                </a:solidFill>
              </a:rPr>
              <a:t> of developers in two iterations should be similar.</a:t>
            </a:r>
            <a:endParaRPr lang="en-US" altLang="zh-CN" sz="2400">
              <a:solidFill>
                <a:srgbClr val="655D5C"/>
              </a:solidFill>
            </a:endParaRPr>
          </a:p>
          <a:p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2676</Words>
  <Application>WPS 演示</Application>
  <PresentationFormat>自定义</PresentationFormat>
  <Paragraphs>140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华文行楷</vt:lpstr>
      <vt:lpstr>华文宋体</vt:lpstr>
      <vt:lpstr>华文仿宋</vt:lpstr>
      <vt:lpstr>Calibri</vt:lpstr>
      <vt:lpstr>Mincho</vt:lpstr>
      <vt:lpstr>Segoe Print</vt:lpstr>
      <vt:lpstr>Wingdings</vt:lpstr>
      <vt:lpstr>微软雅黑</vt:lpstr>
      <vt:lpstr>Arial Unicode MS</vt:lpstr>
      <vt:lpstr>等线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水墨</dc:title>
  <dc:creator>第一PPT</dc:creator>
  <cp:keywords>www.1ppt.com</cp:keywords>
  <dc:description>www.1ppt.com</dc:description>
  <cp:lastModifiedBy>kimi_wang</cp:lastModifiedBy>
  <cp:revision>162</cp:revision>
  <dcterms:created xsi:type="dcterms:W3CDTF">2019-05-18T04:14:00Z</dcterms:created>
  <dcterms:modified xsi:type="dcterms:W3CDTF">2019-05-18T09:15:19Z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