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48" r:id="rId2"/>
  </p:sldMasterIdLst>
  <p:notesMasterIdLst>
    <p:notesMasterId r:id="rId31"/>
  </p:notesMasterIdLst>
  <p:handoutMasterIdLst>
    <p:handoutMasterId r:id="rId32"/>
  </p:handoutMasterIdLst>
  <p:sldIdLst>
    <p:sldId id="279" r:id="rId3"/>
    <p:sldId id="278" r:id="rId4"/>
    <p:sldId id="277" r:id="rId5"/>
    <p:sldId id="276" r:id="rId6"/>
    <p:sldId id="275" r:id="rId7"/>
    <p:sldId id="272" r:id="rId8"/>
    <p:sldId id="273" r:id="rId9"/>
    <p:sldId id="274" r:id="rId10"/>
    <p:sldId id="280" r:id="rId11"/>
    <p:sldId id="286" r:id="rId12"/>
    <p:sldId id="287" r:id="rId13"/>
    <p:sldId id="288" r:id="rId14"/>
    <p:sldId id="289" r:id="rId15"/>
    <p:sldId id="257" r:id="rId16"/>
    <p:sldId id="262" r:id="rId17"/>
    <p:sldId id="264" r:id="rId18"/>
    <p:sldId id="263" r:id="rId19"/>
    <p:sldId id="265" r:id="rId20"/>
    <p:sldId id="269" r:id="rId21"/>
    <p:sldId id="266" r:id="rId22"/>
    <p:sldId id="267" r:id="rId23"/>
    <p:sldId id="268" r:id="rId24"/>
    <p:sldId id="27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587BA-CEB7-4EA3-9921-97B1D41C6CE9}" v="12" dt="2023-10-05T20:46:01.197"/>
    <p1510:client id="{2C6C9B04-121F-44CB-8AAF-0D08A023EDC0}" v="19" dt="2023-10-05T10:03:59.411"/>
    <p1510:client id="{32DF8749-6B19-4FEB-B3FF-046F291CDEE2}" v="39" dt="2023-10-05T21:45:42.105"/>
    <p1510:client id="{38AD878C-9C46-445E-8BD6-FF8CB43AC0CB}" v="686" dt="2023-10-05T20:28:18.471"/>
    <p1510:client id="{5005435D-3D9D-4FFE-B0B4-CC35B3938E62}" v="9" dt="2023-10-05T13:45:15.983"/>
    <p1510:client id="{667CC08E-E58C-403E-8E06-73F887EB5B5B}" v="512" dt="2023-10-05T22:59:06.422"/>
    <p1510:client id="{95938216-4845-47BC-835A-5C693A1F62E5}" v="47" dt="2023-10-05T20:50:35.060"/>
    <p1510:client id="{A8390319-A665-481A-A33E-85C94A30E786}" v="76" dt="2023-10-05T20:43:32.228"/>
    <p1510:client id="{A8917AF4-BBE7-4C95-BEF5-009F174ABEED}" v="94" dt="2023-10-05T16:06:02.512"/>
    <p1510:client id="{A8F3F0A0-7885-48FE-BAD2-C299584303EE}" v="136" dt="2023-10-05T10:02:05.870"/>
    <p1510:client id="{B1BB4B45-E2A6-4C70-BC4C-F3CBA2C7289F}" v="129" dt="2023-10-05T09:53:50.756"/>
    <p1510:client id="{B80B628D-AC20-4F6A-A4DB-D7FC1A115E16}" v="7" dt="2023-10-05T18:27:18.585"/>
    <p1510:client id="{BAF32D5E-A50E-424E-89B3-C39EC1638312}" v="21" dt="2023-10-05T19:29:28.457"/>
    <p1510:client id="{CE0E67FE-1C16-5649-9834-AA2CC89749FB}" v="615" dt="2023-10-06T12:59:19.427"/>
    <p1510:client id="{D7A781A2-49FF-4E54-A261-A315D469930E}" v="69" dt="2023-10-05T21:27:43.885"/>
    <p1510:client id="{D88BB521-834A-43FF-B295-6B4547148983}" v="192" dt="2023-10-05T21:41:14.638"/>
    <p1510:client id="{D8FAC1CD-1E12-4461-85D4-800B956579F2}" v="16" dt="2023-10-05T19:39:02.760"/>
    <p1510:client id="{DBAF2325-CEDF-4923-B477-34ADABED057F}" v="14" dt="2023-10-06T07:08:50.619"/>
    <p1510:client id="{EA4BC248-D843-48D3-8F42-BC3D4B7E3BBC}" v="6" dt="2023-10-05T14:09:33.149"/>
    <p1510:client id="{F5B2E515-E99F-43D1-9C9F-28537E82B33F}" v="45" dt="2023-10-05T21:54:24.238"/>
    <p1510:client id="{FA3BB828-09D0-4EC7-9597-E46DF192933E}" v="9" dt="2023-10-05T20:30:05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20" d="100"/>
          <a:sy n="12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Gitness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geeft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vanuit</a:t>
            </a:r>
            <a:r>
              <a:rPr lang="en-US">
                <a:ea typeface="Calibri"/>
                <a:cs typeface="Calibri"/>
              </a:rPr>
              <a:t> de docs </a:t>
            </a:r>
            <a:r>
              <a:rPr lang="en-US" err="1">
                <a:ea typeface="Calibri"/>
                <a:cs typeface="Calibri"/>
              </a:rPr>
              <a:t>een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eenvoudige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quickstart</a:t>
            </a:r>
            <a:r>
              <a:rPr lang="en-US">
                <a:ea typeface="Calibri"/>
                <a:cs typeface="Calibri"/>
              </a:rPr>
              <a:t> in docker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Ik </a:t>
            </a:r>
            <a:r>
              <a:rPr lang="en-US" err="1">
                <a:ea typeface="Calibri"/>
                <a:cs typeface="Calibri"/>
              </a:rPr>
              <a:t>heb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omgezet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een</a:t>
            </a:r>
            <a:r>
              <a:rPr lang="en-US">
                <a:ea typeface="Calibri"/>
                <a:cs typeface="Calibri"/>
              </a:rPr>
              <a:t> docker compose, </a:t>
            </a:r>
          </a:p>
          <a:p>
            <a:r>
              <a:rPr lang="en-US" err="1">
                <a:ea typeface="Calibri"/>
                <a:cs typeface="+mn-lt"/>
              </a:rPr>
              <a:t>Waarna</a:t>
            </a:r>
            <a:r>
              <a:rPr lang="en-US">
                <a:ea typeface="Calibri"/>
                <a:cs typeface="+mn-lt"/>
              </a:rPr>
              <a:t> je </a:t>
            </a:r>
            <a:r>
              <a:rPr lang="en-US" err="1">
                <a:ea typeface="Calibri"/>
                <a:cs typeface="+mn-lt"/>
              </a:rPr>
              <a:t>kan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beginnen</a:t>
            </a:r>
            <a:r>
              <a:rPr lang="en-US">
                <a:ea typeface="Calibri"/>
                <a:cs typeface="+mn-lt"/>
              </a:rPr>
              <a:t> door </a:t>
            </a:r>
            <a:r>
              <a:rPr lang="en-US" err="1">
                <a:ea typeface="Calibri"/>
                <a:cs typeface="+mn-lt"/>
              </a:rPr>
              <a:t>een</a:t>
            </a:r>
            <a:r>
              <a:rPr lang="en-US">
                <a:ea typeface="Calibri"/>
                <a:cs typeface="+mn-lt"/>
              </a:rPr>
              <a:t> account </a:t>
            </a:r>
            <a:r>
              <a:rPr lang="en-US" err="1">
                <a:ea typeface="Calibri"/>
                <a:cs typeface="+mn-lt"/>
              </a:rPr>
              <a:t>aan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maken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en</a:t>
            </a:r>
            <a:r>
              <a:rPr lang="en-US">
                <a:ea typeface="Calibri"/>
                <a:cs typeface="+mn-lt"/>
              </a:rPr>
              <a:t> in </a:t>
            </a:r>
            <a:r>
              <a:rPr lang="en-US" err="1">
                <a:ea typeface="Calibri"/>
                <a:cs typeface="+mn-lt"/>
              </a:rPr>
              <a:t>te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loggen</a:t>
            </a:r>
          </a:p>
          <a:p>
            <a:r>
              <a:rPr lang="en-US">
                <a:ea typeface="Calibri"/>
                <a:cs typeface="+mn-lt"/>
              </a:rPr>
              <a:t>Heb je </a:t>
            </a:r>
            <a:r>
              <a:rPr lang="en-US" err="1">
                <a:ea typeface="Calibri"/>
                <a:cs typeface="+mn-lt"/>
              </a:rPr>
              <a:t>een</a:t>
            </a:r>
            <a:r>
              <a:rPr lang="en-US">
                <a:ea typeface="Calibri"/>
                <a:cs typeface="+mn-lt"/>
              </a:rPr>
              <a:t> project </a:t>
            </a:r>
            <a:r>
              <a:rPr lang="en-US" err="1">
                <a:ea typeface="Calibri"/>
                <a:cs typeface="+mn-lt"/>
              </a:rPr>
              <a:t>aangemaakt</a:t>
            </a:r>
            <a:r>
              <a:rPr lang="en-US">
                <a:ea typeface="Calibri"/>
                <a:cs typeface="+mn-lt"/>
              </a:rPr>
              <a:t>, dan </a:t>
            </a:r>
            <a:r>
              <a:rPr lang="en-US" err="1">
                <a:ea typeface="Calibri"/>
                <a:cs typeface="+mn-lt"/>
              </a:rPr>
              <a:t>maak</a:t>
            </a:r>
            <a:r>
              <a:rPr lang="en-US">
                <a:ea typeface="Calibri"/>
                <a:cs typeface="+mn-lt"/>
              </a:rPr>
              <a:t> je </a:t>
            </a:r>
            <a:r>
              <a:rPr lang="en-US" err="1">
                <a:ea typeface="Calibri"/>
                <a:cs typeface="+mn-lt"/>
              </a:rPr>
              <a:t>een</a:t>
            </a:r>
            <a:r>
              <a:rPr lang="en-US">
                <a:ea typeface="Calibri"/>
                <a:cs typeface="+mn-lt"/>
              </a:rPr>
              <a:t> repository </a:t>
            </a:r>
            <a:r>
              <a:rPr lang="en-US" err="1">
                <a:ea typeface="Calibri"/>
                <a:cs typeface="+mn-lt"/>
              </a:rPr>
              <a:t>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daar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kan</a:t>
            </a:r>
            <a:r>
              <a:rPr lang="en-US">
                <a:ea typeface="Calibri"/>
                <a:cs typeface="+mn-lt"/>
              </a:rPr>
              <a:t> je dan de basis Git </a:t>
            </a:r>
            <a:r>
              <a:rPr lang="en-US" err="1">
                <a:ea typeface="Calibri"/>
                <a:cs typeface="+mn-lt"/>
              </a:rPr>
              <a:t>dingen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inzien</a:t>
            </a:r>
            <a:r>
              <a:rPr lang="en-US">
                <a:ea typeface="Calibri"/>
                <a:cs typeface="+mn-lt"/>
              </a:rPr>
              <a:t> maar het </a:t>
            </a:r>
            <a:r>
              <a:rPr lang="en-US" err="1">
                <a:ea typeface="Calibri"/>
                <a:cs typeface="+mn-lt"/>
              </a:rPr>
              <a:t>belangrijkste</a:t>
            </a:r>
            <a:r>
              <a:rPr lang="en-US">
                <a:ea typeface="Calibri"/>
                <a:cs typeface="+mn-lt"/>
              </a:rPr>
              <a:t>: pipelines </a:t>
            </a:r>
            <a:r>
              <a:rPr lang="en-US" err="1">
                <a:ea typeface="Calibri"/>
                <a:cs typeface="+mn-lt"/>
              </a:rPr>
              <a:t>maken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runnen</a:t>
            </a:r>
            <a:r>
              <a:rPr lang="en-US">
                <a:ea typeface="Calibri"/>
                <a:cs typeface="+mn-lt"/>
              </a:rPr>
              <a:t>.</a:t>
            </a:r>
          </a:p>
          <a:p>
            <a:endParaRPr lang="en-US">
              <a:ea typeface="Calibri"/>
              <a:cs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3DD49AE-E876-4130-BF53-6229B9820536}" type="datetime1">
              <a:rPr lang="en-US" smtClean="0"/>
              <a:t>10/6/23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9640-6F55-451D-234F-B2FC9AC1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09B9-D7D6-A970-CCA2-39B5AE9F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3B7C-70E9-F473-F01C-49277D54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5AAF-556C-502F-3B91-AABD91A3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A9B3-2676-A0CD-AFDD-6ECA21B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71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4EB9-0F91-1C63-1088-DD70FC12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AD37-DDA5-A45C-FC28-E16EB0A6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EB24-0D10-23F9-8EBD-AAE930D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F404-C9E9-34D5-057C-A92C7D8C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8826-2161-4C45-80D8-F1723F64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56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0C58-9EDB-E103-B6C8-56E7972B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063A-4693-0DA1-6D2F-48300FD0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6D02-171C-ED96-E228-19478420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B689-7B81-BDEB-DB2A-94EFD03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9856-7726-5973-7457-05204E9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13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30B7-69F0-13D0-11EA-F353F1CF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A367-3A99-E1D4-C8BD-7E249144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BE3B-D6EA-B79F-8D4E-762A1E03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CFDA-AD1E-8296-CDF5-EC25AB4D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AA8B-7309-3037-FE27-5C44C4C3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94D5-CF9C-CF44-F99F-C5090DE5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38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024-E84C-FCA3-606E-CAA05A64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D0F0-EAE3-7008-2AC8-AF288ADE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08389-C14E-E886-8ACD-57FEA8C3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83DA-8529-AD9A-A6FE-DB45B190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826D7-47DB-A715-58AA-01EA2681C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716CE-DF7C-639B-4361-C1E4EA5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8D6D2-3656-485F-860C-C198268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6E3C0-E58A-E69D-212F-62CFF9B0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47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8217-56C2-3F8C-CEB5-DC48109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9EB64-6BE7-5CAD-B8F6-2D84415E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AFC66-339A-0C9E-C967-7C3378FA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78D53-5AFE-1186-3422-67BAAA0F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10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CBD02-828B-84F3-11C6-490F1690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32454-25D1-226F-B8CF-5E263A1B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B10D1-7743-C77C-6A2B-F2D21D29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874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D78B-AF5C-A83A-AECD-6586E706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0F74-F598-5714-78CD-02E4C02E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236CD-9979-8847-E35A-C364CADD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629AE-FA3A-D51A-BFC8-E659D6E4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F4EF1-C231-9CBE-1AEA-7CB0A811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7B9E-BCAB-5D92-5E1D-8231E7EC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0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7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9D4D-82D5-1599-5ADD-3D1091A9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D6936-C9B3-8851-82D5-E68AEEA0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1108A-489B-223B-AA11-313181D7E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E54D-A2DB-0B56-749A-44FD6E4B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8454-B8E8-E94F-41DD-F10B3B24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598D-1011-B473-1A1C-7F6F781C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188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D180-B502-2DC5-365E-74D824C9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A5E0B-758F-DDDB-55F3-216C3256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8502-76C1-8395-E1BD-A0C943E6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8E11-D07C-2154-FF6E-B275F158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B2C0-98F9-FD58-3632-274C60C6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07B3-E18A-349C-A15E-A565AFE39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D14BA-AEE7-D01C-C2A9-3284970B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C44-6BD7-658E-A070-FB1E6170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AC2B-5DEA-5F38-8BEB-E9EAA83F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036E-58F4-84DC-0B77-B7AAB895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5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E8FE5-4BC3-D3D7-CF4B-4F79EC2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188FD-1607-3AA5-7E2D-16AAD375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33DD-729F-DF82-7665-B6ABB0E5B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44E7-256E-499E-AA77-9F267CB1D4A1}" type="datetimeFigureOut">
              <a:rPr lang="nl-NL" smtClean="0"/>
              <a:t>06-10-2023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E088-36AF-4B92-09BA-FC2962510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8127-91A4-3FA6-1136-D146CF11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9A15-EA69-441E-928B-D23034A13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8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soccer-ball" TargetMode="External"/><Relationship Id="rId2" Type="http://schemas.openxmlformats.org/officeDocument/2006/relationships/hyperlink" Target="https://emojipedia.org/monk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10rten/devops-gitnes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rraform SVG Vector Logos - Vector Logo Zone">
            <a:extLst>
              <a:ext uri="{FF2B5EF4-FFF2-40B4-BE49-F238E27FC236}">
                <a16:creationId xmlns:a16="http://schemas.microsoft.com/office/drawing/2014/main" id="{3B29BF71-2701-6E5B-450F-EDCEAC24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6500" y="3429000"/>
            <a:ext cx="32385000" cy="161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819F-D3CE-FDC1-ACFD-C1BC16CC8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ArgoCD</a:t>
            </a:r>
            <a:r>
              <a:rPr lang="en-US"/>
              <a:t> &amp; </a:t>
            </a:r>
            <a:r>
              <a:rPr lang="en-US" err="1"/>
              <a:t>gitops</a:t>
            </a:r>
            <a:r>
              <a:rPr lang="en-US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DE609-5585-17D3-E104-E4D6E3744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283" y="4389120"/>
            <a:ext cx="7907837" cy="159993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US" sz="1400"/>
          </a:p>
          <a:p>
            <a:r>
              <a:rPr lang="en-US" sz="3300"/>
              <a:t>Git, the one and only source of truth</a:t>
            </a:r>
            <a:endParaRPr lang="en-US"/>
          </a:p>
          <a:p>
            <a:endParaRPr lang="en-US"/>
          </a:p>
          <a:p>
            <a:r>
              <a:rPr lang="en-US" u="sng">
                <a:ea typeface="+mn-lt"/>
                <a:cs typeface="+mn-lt"/>
              </a:rPr>
              <a:t>github.com/</a:t>
            </a:r>
            <a:r>
              <a:rPr lang="en-US" u="sng" err="1">
                <a:ea typeface="+mn-lt"/>
                <a:cs typeface="+mn-lt"/>
              </a:rPr>
              <a:t>hanaim-devops</a:t>
            </a:r>
            <a:r>
              <a:rPr lang="en-US" u="sng">
                <a:ea typeface="+mn-lt"/>
                <a:cs typeface="+mn-lt"/>
              </a:rPr>
              <a:t>/blog-</a:t>
            </a:r>
            <a:r>
              <a:rPr lang="en-US" u="sng" err="1">
                <a:ea typeface="+mn-lt"/>
                <a:cs typeface="+mn-lt"/>
              </a:rPr>
              <a:t>argocd</a:t>
            </a:r>
            <a:r>
              <a:rPr lang="en-US" u="sng">
                <a:ea typeface="+mn-lt"/>
                <a:cs typeface="+mn-lt"/>
              </a:rPr>
              <a:t>-pull-model-</a:t>
            </a:r>
            <a:r>
              <a:rPr lang="en-US" u="sng" err="1">
                <a:ea typeface="+mn-lt"/>
                <a:cs typeface="+mn-lt"/>
              </a:rPr>
              <a:t>thijmen</a:t>
            </a:r>
            <a:r>
              <a:rPr lang="en-US" u="sng">
                <a:ea typeface="+mn-lt"/>
                <a:cs typeface="+mn-lt"/>
              </a:rPr>
              <a:t>-</a:t>
            </a:r>
            <a:r>
              <a:rPr lang="en-US" u="sng" err="1">
                <a:ea typeface="+mn-lt"/>
                <a:cs typeface="+mn-lt"/>
              </a:rPr>
              <a:t>maus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6009578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24C96-7175-6F5D-EA43-EA65A9DF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Wat is argocd?</a:t>
            </a:r>
          </a:p>
        </p:txBody>
      </p:sp>
      <p:pic>
        <p:nvPicPr>
          <p:cNvPr id="4" name="Content Placeholder 3" descr="What is Argo CD? Features, Architecture, and Benefits">
            <a:extLst>
              <a:ext uri="{FF2B5EF4-FFF2-40B4-BE49-F238E27FC236}">
                <a16:creationId xmlns:a16="http://schemas.microsoft.com/office/drawing/2014/main" id="{65D6175A-CD30-D328-679F-8600A6824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70" r="21587" b="3"/>
          <a:stretch/>
        </p:blipFill>
        <p:spPr>
          <a:xfrm>
            <a:off x="633999" y="640080"/>
            <a:ext cx="4794199" cy="5588101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ED60EB-6A4D-9221-621E-756A00A6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Kubernetes</a:t>
            </a:r>
          </a:p>
          <a:p>
            <a:pPr>
              <a:buClr>
                <a:srgbClr val="9E3611"/>
              </a:buClr>
            </a:pPr>
            <a:r>
              <a:rPr lang="en-US" sz="1800"/>
              <a:t>(</a:t>
            </a:r>
            <a:r>
              <a:rPr lang="en-US" sz="1800" err="1"/>
              <a:t>Automatische</a:t>
            </a:r>
            <a:r>
              <a:rPr lang="en-US" sz="1800"/>
              <a:t>) </a:t>
            </a:r>
            <a:r>
              <a:rPr lang="en-US" sz="1800" err="1"/>
              <a:t>synchronisatie</a:t>
            </a:r>
            <a:endParaRPr lang="en-US" sz="1800"/>
          </a:p>
          <a:p>
            <a:pPr>
              <a:buClr>
                <a:srgbClr val="9E3611"/>
              </a:buClr>
            </a:pPr>
            <a:r>
              <a:rPr lang="en-US" sz="1800" err="1"/>
              <a:t>GitOps</a:t>
            </a:r>
            <a:r>
              <a:rPr lang="en-US" sz="1800"/>
              <a:t> Pull (monitoring)</a:t>
            </a:r>
          </a:p>
          <a:p>
            <a:pPr>
              <a:buClr>
                <a:srgbClr val="9E3611"/>
              </a:buClr>
            </a:pPr>
            <a:r>
              <a:rPr lang="en-US" sz="1800"/>
              <a:t>Rollbacks</a:t>
            </a:r>
          </a:p>
          <a:p>
            <a:pPr>
              <a:buClr>
                <a:srgbClr val="9E3611"/>
              </a:buClr>
            </a:pPr>
            <a:r>
              <a:rPr lang="en-US" sz="1800"/>
              <a:t>Multi-cluster</a:t>
            </a:r>
          </a:p>
          <a:p>
            <a:pPr>
              <a:buClr>
                <a:srgbClr val="9E3611"/>
              </a:buClr>
            </a:pPr>
            <a:r>
              <a:rPr lang="en-US" sz="1800"/>
              <a:t>CDMM: Build &amp; Deploy</a:t>
            </a:r>
          </a:p>
          <a:p>
            <a:pPr>
              <a:buClr>
                <a:srgbClr val="9E3611"/>
              </a:buClr>
            </a:pPr>
            <a:endParaRPr lang="en-US" sz="1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6768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F2B53-4745-DACD-1112-3C1C04B8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GB"/>
              <a:t>Voor-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nadelen</a:t>
            </a:r>
            <a:endParaRPr lang="en-GB" err="1">
              <a:latin typeface="Rockwell Condensed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4978-48F2-8E00-FD69-0B28DF8F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712" y="640133"/>
            <a:ext cx="3650456" cy="27099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557784">
              <a:spcBef>
                <a:spcPts val="732"/>
              </a:spcBef>
              <a:buNone/>
            </a:pPr>
            <a:r>
              <a:rPr lang="en-GB" sz="2800" b="1" err="1"/>
              <a:t>Voordelen</a:t>
            </a:r>
            <a:endParaRPr lang="en-GB" sz="2800" b="1"/>
          </a:p>
          <a:p>
            <a:pPr defTabSz="557784">
              <a:spcBef>
                <a:spcPts val="732"/>
              </a:spcBef>
              <a:buFont typeface="Calibri" pitchFamily="2" charset="2"/>
              <a:buChar char="-"/>
            </a:pPr>
            <a:r>
              <a:rPr lang="en-GB" sz="1600" err="1"/>
              <a:t>GitOps</a:t>
            </a:r>
            <a:r>
              <a:rPr lang="en-GB" sz="1600"/>
              <a:t> </a:t>
            </a:r>
            <a:r>
              <a:rPr lang="en-GB" sz="1600" err="1"/>
              <a:t>gebaseerde</a:t>
            </a:r>
            <a:r>
              <a:rPr lang="en-GB" sz="1600"/>
              <a:t> </a:t>
            </a:r>
            <a:r>
              <a:rPr lang="en-GB" sz="1600" err="1"/>
              <a:t>benadering</a:t>
            </a:r>
            <a:endParaRPr lang="en-GB" sz="1600"/>
          </a:p>
          <a:p>
            <a:pPr defTabSz="557784">
              <a:spcBef>
                <a:spcPts val="732"/>
              </a:spcBef>
              <a:buClr>
                <a:srgbClr val="9E3611"/>
              </a:buClr>
              <a:buFont typeface="Calibri" pitchFamily="2" charset="2"/>
              <a:buChar char="-"/>
            </a:pPr>
            <a:r>
              <a:rPr lang="en-GB" sz="1600" err="1"/>
              <a:t>Automatisering</a:t>
            </a:r>
            <a:endParaRPr lang="en-GB" sz="1600"/>
          </a:p>
          <a:p>
            <a:pPr defTabSz="557784">
              <a:spcBef>
                <a:spcPts val="732"/>
              </a:spcBef>
              <a:buClr>
                <a:srgbClr val="9E3611"/>
              </a:buClr>
              <a:buFont typeface="Calibri" pitchFamily="2" charset="2"/>
              <a:buChar char="-"/>
            </a:pPr>
            <a:r>
              <a:rPr lang="en-GB" sz="1600"/>
              <a:t>Rollbacks, </a:t>
            </a:r>
            <a:r>
              <a:rPr lang="en-GB" sz="1600" err="1"/>
              <a:t>historie</a:t>
            </a:r>
            <a:r>
              <a:rPr lang="en-GB" sz="1600"/>
              <a:t> </a:t>
            </a:r>
            <a:r>
              <a:rPr lang="en-GB" sz="1600" err="1"/>
              <a:t>en</a:t>
            </a:r>
            <a:r>
              <a:rPr lang="en-GB" sz="1600"/>
              <a:t> (audit) logs</a:t>
            </a:r>
          </a:p>
          <a:p>
            <a:pPr defTabSz="557784">
              <a:spcBef>
                <a:spcPts val="732"/>
              </a:spcBef>
              <a:buClr>
                <a:srgbClr val="9E3611"/>
              </a:buClr>
              <a:buFont typeface="Calibri" pitchFamily="2" charset="2"/>
              <a:buChar char="-"/>
            </a:pPr>
            <a:r>
              <a:rPr lang="en-GB" sz="1600"/>
              <a:t>Multi-cluster </a:t>
            </a:r>
            <a:r>
              <a:rPr lang="en-GB" sz="1600" err="1"/>
              <a:t>ondersteuning</a:t>
            </a:r>
            <a:endParaRPr lang="en-GB" sz="1600"/>
          </a:p>
          <a:p>
            <a:pPr defTabSz="557784">
              <a:spcBef>
                <a:spcPts val="732"/>
              </a:spcBef>
              <a:buClr>
                <a:srgbClr val="9E3611"/>
              </a:buClr>
              <a:buFont typeface="Calibri" pitchFamily="2" charset="2"/>
              <a:buChar char="-"/>
            </a:pPr>
            <a:r>
              <a:rPr lang="en-GB" sz="1600" err="1"/>
              <a:t>Gebruiksvriendelijke</a:t>
            </a:r>
            <a:r>
              <a:rPr lang="en-GB" sz="1600"/>
              <a:t> UI</a:t>
            </a:r>
          </a:p>
          <a:p>
            <a:pPr defTabSz="557784">
              <a:spcBef>
                <a:spcPts val="732"/>
              </a:spcBef>
              <a:buClr>
                <a:srgbClr val="9E3611"/>
              </a:buClr>
              <a:buFont typeface="Calibri" pitchFamily="2" charset="2"/>
              <a:buChar char="-"/>
            </a:pPr>
            <a:r>
              <a:rPr lang="en-GB" sz="1600" err="1"/>
              <a:t>Actieve</a:t>
            </a:r>
            <a:r>
              <a:rPr lang="en-GB" sz="1600"/>
              <a:t>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CAE46-93FA-3524-1F6B-65B55EFA0B6C}"/>
              </a:ext>
            </a:extLst>
          </p:cNvPr>
          <p:cNvSpPr txBox="1"/>
          <p:nvPr/>
        </p:nvSpPr>
        <p:spPr>
          <a:xfrm>
            <a:off x="7151236" y="595234"/>
            <a:ext cx="3000174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GB" sz="2800" b="1" err="1"/>
              <a:t>Nadelen</a:t>
            </a:r>
            <a:endParaRPr lang="en-GB" sz="2800" b="1" kern="1200" err="1">
              <a:latin typeface="+mn-lt"/>
            </a:endParaRPr>
          </a:p>
          <a:p>
            <a:pPr marL="285750" indent="-285750" defTabSz="557784">
              <a:spcAft>
                <a:spcPts val="600"/>
              </a:spcAft>
              <a:buFont typeface="Calibri"/>
              <a:buChar char="-"/>
            </a:pPr>
            <a:r>
              <a:rPr lang="en-GB" sz="1600" err="1"/>
              <a:t>Leercurve</a:t>
            </a:r>
            <a:endParaRPr lang="en-GB" sz="1600"/>
          </a:p>
          <a:p>
            <a:pPr marL="285750" indent="-285750" defTabSz="557784">
              <a:spcAft>
                <a:spcPts val="600"/>
              </a:spcAft>
              <a:buFont typeface="Calibri"/>
              <a:buChar char="-"/>
            </a:pPr>
            <a:r>
              <a:rPr lang="en-GB" sz="1600" err="1"/>
              <a:t>Beperkingen</a:t>
            </a:r>
            <a:r>
              <a:rPr lang="en-GB" sz="1600"/>
              <a:t> UI</a:t>
            </a:r>
          </a:p>
          <a:p>
            <a:pPr marL="285750" indent="-285750" defTabSz="557784">
              <a:spcAft>
                <a:spcPts val="600"/>
              </a:spcAft>
              <a:buFont typeface="Calibri"/>
              <a:buChar char="-"/>
            </a:pPr>
            <a:r>
              <a:rPr lang="en-GB" sz="1600" err="1"/>
              <a:t>Complexiteit</a:t>
            </a:r>
            <a:endParaRPr lang="en-GB" sz="1600"/>
          </a:p>
          <a:p>
            <a:pPr marL="285750" indent="-285750" defTabSz="557784">
              <a:spcAft>
                <a:spcPts val="600"/>
              </a:spcAft>
              <a:buFont typeface="Calibri"/>
              <a:buChar char="-"/>
            </a:pPr>
            <a:r>
              <a:rPr lang="en-GB" sz="1600" err="1"/>
              <a:t>Integratie-uitdagingen</a:t>
            </a:r>
            <a:endParaRPr lang="en-GB" sz="1600"/>
          </a:p>
          <a:p>
            <a:pPr marL="285750" indent="-285750" defTabSz="557784">
              <a:spcAft>
                <a:spcPts val="600"/>
              </a:spcAft>
              <a:buFont typeface="Calibri"/>
              <a:buChar char="-"/>
            </a:pPr>
            <a:r>
              <a:rPr lang="en-GB" sz="1600"/>
              <a:t>Non-</a:t>
            </a:r>
            <a:r>
              <a:rPr lang="en-GB" sz="1600" err="1"/>
              <a:t>kubernetes</a:t>
            </a:r>
            <a:endParaRPr lang="en-GB" sz="1600"/>
          </a:p>
        </p:txBody>
      </p:sp>
      <p:pic>
        <p:nvPicPr>
          <p:cNvPr id="7" name="Picture 6" descr="Working From Home Pros And Cons | How To Embrace WFH">
            <a:extLst>
              <a:ext uri="{FF2B5EF4-FFF2-40B4-BE49-F238E27FC236}">
                <a16:creationId xmlns:a16="http://schemas.microsoft.com/office/drawing/2014/main" id="{49880B95-3A8E-21FA-62CC-B14F02D49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638" y="4077772"/>
            <a:ext cx="3585734" cy="1897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2214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2535-83CB-13AB-B2C6-5FD6BE38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Hoe </a:t>
            </a:r>
            <a:r>
              <a:rPr lang="en-GB" err="1"/>
              <a:t>ziet</a:t>
            </a:r>
            <a:r>
              <a:rPr lang="en-GB"/>
              <a:t> het </a:t>
            </a:r>
            <a:r>
              <a:rPr lang="en-GB" err="1"/>
              <a:t>eruit</a:t>
            </a:r>
            <a:r>
              <a:rPr lang="en-GB"/>
              <a:t>?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DA403E-87A8-F82B-5459-57A4F613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18" y="643468"/>
            <a:ext cx="6372700" cy="34571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60DC47-86CE-80FB-CA8B-39028F83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7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08668"/>
            <a:ext cx="4775075" cy="1630907"/>
          </a:xfrm>
          <a:solidFill>
            <a:srgbClr val="ED7D31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en-gb" sz="4400" b="1" err="1">
                <a:solidFill>
                  <a:schemeClr val="tx1"/>
                </a:solidFill>
              </a:rPr>
              <a:t>Sonarqube</a:t>
            </a:r>
            <a:r>
              <a:rPr lang="en-gb" sz="4400" b="1">
                <a:solidFill>
                  <a:schemeClr val="tx1"/>
                </a:solidFill>
              </a:rPr>
              <a:t>, </a:t>
            </a:r>
            <a:r>
              <a:rPr lang="en-gb" sz="4400" b="1" err="1">
                <a:solidFill>
                  <a:schemeClr val="tx1"/>
                </a:solidFill>
              </a:rPr>
              <a:t>kwaliteit</a:t>
            </a:r>
            <a:r>
              <a:rPr lang="en-gb" sz="4400" b="1">
                <a:solidFill>
                  <a:schemeClr val="tx1"/>
                </a:solidFill>
              </a:rPr>
              <a:t> </a:t>
            </a:r>
            <a:r>
              <a:rPr lang="en-gb" sz="4400" b="1" err="1">
                <a:solidFill>
                  <a:schemeClr val="tx1"/>
                </a:solidFill>
              </a:rPr>
              <a:t>boven</a:t>
            </a:r>
            <a:r>
              <a:rPr lang="en-gb" sz="4400" b="1">
                <a:solidFill>
                  <a:schemeClr val="tx1"/>
                </a:solidFill>
              </a:rPr>
              <a:t> </a:t>
            </a:r>
            <a:r>
              <a:rPr lang="en-gb" sz="4400" b="1" err="1">
                <a:solidFill>
                  <a:schemeClr val="tx1"/>
                </a:solidFill>
              </a:rPr>
              <a:t>kwantiteit</a:t>
            </a:r>
            <a:endParaRPr lang="en-gb" sz="4400" b="1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solidFill>
            <a:srgbClr val="ED7D31"/>
          </a:solidFill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Door: Martijn Gerritsen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43D33-35E1-7BB9-1CFD-897CB3D4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659C2-CF61-BE9F-9FED-63FB6282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02834"/>
            <a:ext cx="10096500" cy="3149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>
                <a:solidFill>
                  <a:schemeClr val="accent3">
                    <a:lumMod val="75000"/>
                  </a:schemeClr>
                </a:solidFill>
              </a:rPr>
              <a:t>Statische code analyseren</a:t>
            </a:r>
          </a:p>
          <a:p>
            <a:r>
              <a:rPr lang="nl-NL" sz="2800" b="1">
                <a:solidFill>
                  <a:schemeClr val="accent3">
                    <a:lumMod val="75000"/>
                  </a:schemeClr>
                </a:solidFill>
              </a:rPr>
              <a:t>Codekwaliteit</a:t>
            </a:r>
          </a:p>
          <a:p>
            <a:r>
              <a:rPr lang="nl-NL" sz="2800" b="1">
                <a:solidFill>
                  <a:schemeClr val="accent3">
                    <a:lumMod val="75000"/>
                  </a:schemeClr>
                </a:solidFill>
              </a:rPr>
              <a:t>Patronen, codegebreken, veiligheid</a:t>
            </a:r>
          </a:p>
          <a:p>
            <a:endParaRPr lang="en-GB" sz="28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203F67-55F8-CFAB-B406-2D167D7C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10/6/23</a:t>
            </a:fld>
            <a:endParaRPr lang="en-US"/>
          </a:p>
        </p:txBody>
      </p:sp>
      <p:pic>
        <p:nvPicPr>
          <p:cNvPr id="5" name="Picture 6" descr="SonarQube&quot; Icon - Download for free – Iconduck">
            <a:extLst>
              <a:ext uri="{FF2B5EF4-FFF2-40B4-BE49-F238E27FC236}">
                <a16:creationId xmlns:a16="http://schemas.microsoft.com/office/drawing/2014/main" id="{25E2E60D-D53E-1AB3-6BF1-61C78585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97" y="401615"/>
            <a:ext cx="7608406" cy="185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B796-E887-7CAD-EAF5-1D6F82E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err="1"/>
              <a:t>Integratie</a:t>
            </a:r>
            <a:r>
              <a:rPr lang="en-GB" sz="6000" b="1"/>
              <a:t> met CI/CD?</a:t>
            </a:r>
          </a:p>
        </p:txBody>
      </p:sp>
      <p:pic>
        <p:nvPicPr>
          <p:cNvPr id="5" name="Content Placeholder 4" descr="SonarQube 10.0">
            <a:extLst>
              <a:ext uri="{FF2B5EF4-FFF2-40B4-BE49-F238E27FC236}">
                <a16:creationId xmlns:a16="http://schemas.microsoft.com/office/drawing/2014/main" id="{FF518D26-7B4E-472C-8738-A79A4601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144" y="1579480"/>
            <a:ext cx="9127377" cy="5200983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6DC5D2-8FDF-AC48-40F9-D3DEB911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10/6/23</a:t>
            </a:fld>
            <a:endParaRPr lang="en-US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AF8D3DA-71B4-C14B-33DB-B02B19F99A72}"/>
              </a:ext>
            </a:extLst>
          </p:cNvPr>
          <p:cNvCxnSpPr>
            <a:cxnSpLocks/>
          </p:cNvCxnSpPr>
          <p:nvPr/>
        </p:nvCxnSpPr>
        <p:spPr>
          <a:xfrm flipV="1">
            <a:off x="3965713" y="4760843"/>
            <a:ext cx="0" cy="112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0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38E1-D27F-D32C-AEF6-4EBB135F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7200" b="1">
                <a:solidFill>
                  <a:srgbClr val="00B050"/>
                </a:solidFill>
              </a:rPr>
              <a:t> Voor        </a:t>
            </a:r>
            <a:r>
              <a:rPr lang="nl-NL" sz="7200" b="1"/>
              <a:t>&amp;    </a:t>
            </a:r>
            <a:r>
              <a:rPr lang="nl-NL" sz="7200" b="1">
                <a:solidFill>
                  <a:srgbClr val="FF0000"/>
                </a:solidFill>
              </a:rPr>
              <a:t>Nadelen</a:t>
            </a:r>
            <a:endParaRPr lang="en-GB" sz="7200" b="1">
              <a:solidFill>
                <a:srgbClr val="FF0000"/>
              </a:solidFill>
            </a:endParaRPr>
          </a:p>
        </p:txBody>
      </p:sp>
      <p:pic>
        <p:nvPicPr>
          <p:cNvPr id="6" name="Tijdelijke aanduiding voor inhoud 5" descr="Klembordbadge met effen opvulling">
            <a:extLst>
              <a:ext uri="{FF2B5EF4-FFF2-40B4-BE49-F238E27FC236}">
                <a16:creationId xmlns:a16="http://schemas.microsoft.com/office/drawing/2014/main" id="{3C375D5B-3220-25D1-7314-0FA49007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375" y="2111685"/>
            <a:ext cx="1634986" cy="1634986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A48A2-D597-C187-3835-4C2693B0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10/6/23</a:t>
            </a:fld>
            <a:endParaRPr lang="en-US"/>
          </a:p>
        </p:txBody>
      </p:sp>
      <p:pic>
        <p:nvPicPr>
          <p:cNvPr id="8" name="Graphic 7" descr="Groep mannen met effen opvulling">
            <a:extLst>
              <a:ext uri="{FF2B5EF4-FFF2-40B4-BE49-F238E27FC236}">
                <a16:creationId xmlns:a16="http://schemas.microsoft.com/office/drawing/2014/main" id="{B835241E-141D-A594-E28C-8F5AF0377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6999" y="2266121"/>
            <a:ext cx="1371600" cy="1371600"/>
          </a:xfrm>
          <a:prstGeom prst="rect">
            <a:avLst/>
          </a:prstGeom>
        </p:spPr>
      </p:pic>
      <p:pic>
        <p:nvPicPr>
          <p:cNvPr id="10" name="Graphic 9" descr="Insect onder vergrootglas met effen opvulling">
            <a:extLst>
              <a:ext uri="{FF2B5EF4-FFF2-40B4-BE49-F238E27FC236}">
                <a16:creationId xmlns:a16="http://schemas.microsoft.com/office/drawing/2014/main" id="{5B6C6A81-66D6-C689-E356-D955097AB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068" y="4084981"/>
            <a:ext cx="1371599" cy="1371599"/>
          </a:xfrm>
          <a:prstGeom prst="rect">
            <a:avLst/>
          </a:prstGeom>
        </p:spPr>
      </p:pic>
      <p:pic>
        <p:nvPicPr>
          <p:cNvPr id="12" name="Graphic 11" descr="Proost met effen opvulling">
            <a:extLst>
              <a:ext uri="{FF2B5EF4-FFF2-40B4-BE49-F238E27FC236}">
                <a16:creationId xmlns:a16="http://schemas.microsoft.com/office/drawing/2014/main" id="{9F540AC6-4B98-011E-6E56-D35CAD4FF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6999" y="4084980"/>
            <a:ext cx="1371599" cy="1371599"/>
          </a:xfrm>
          <a:prstGeom prst="rect">
            <a:avLst/>
          </a:prstGeom>
        </p:spPr>
      </p:pic>
      <p:pic>
        <p:nvPicPr>
          <p:cNvPr id="14" name="Graphic 13" descr="Sluiten met effen opvulling">
            <a:extLst>
              <a:ext uri="{FF2B5EF4-FFF2-40B4-BE49-F238E27FC236}">
                <a16:creationId xmlns:a16="http://schemas.microsoft.com/office/drawing/2014/main" id="{738E6312-BDDD-0BEB-CD2E-1EC75B3463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6443" y="2266121"/>
            <a:ext cx="1371600" cy="1371600"/>
          </a:xfrm>
          <a:prstGeom prst="rect">
            <a:avLst/>
          </a:prstGeom>
        </p:spPr>
      </p:pic>
      <p:pic>
        <p:nvPicPr>
          <p:cNvPr id="16" name="Graphic 15" descr="Stopwatch 75% met effen opvulling">
            <a:extLst>
              <a:ext uri="{FF2B5EF4-FFF2-40B4-BE49-F238E27FC236}">
                <a16:creationId xmlns:a16="http://schemas.microsoft.com/office/drawing/2014/main" id="{88338E41-CA15-0DBA-854F-A4EDBAB8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4039" y="2266121"/>
            <a:ext cx="1371599" cy="1371599"/>
          </a:xfrm>
          <a:prstGeom prst="rect">
            <a:avLst/>
          </a:prstGeom>
        </p:spPr>
      </p:pic>
      <p:pic>
        <p:nvPicPr>
          <p:cNvPr id="18" name="Graphic 17" descr="Toevoegen met effen opvulling">
            <a:extLst>
              <a:ext uri="{FF2B5EF4-FFF2-40B4-BE49-F238E27FC236}">
                <a16:creationId xmlns:a16="http://schemas.microsoft.com/office/drawing/2014/main" id="{0AAF6E24-F1C7-C7F1-84F5-235E5178CD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10599" y="3879764"/>
            <a:ext cx="1371599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7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D42DE-6637-791B-E57F-7415D077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err="1"/>
              <a:t>Configuratie</a:t>
            </a:r>
            <a:r>
              <a:rPr lang="en-GB" sz="4800" b="1"/>
              <a:t> / </a:t>
            </a:r>
            <a:r>
              <a:rPr lang="en-GB" sz="4800" b="1" err="1"/>
              <a:t>Gebruik</a:t>
            </a:r>
            <a:r>
              <a:rPr lang="en-GB" sz="4800" b="1"/>
              <a:t> (in Pitstop)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B5AF58-4E7F-2562-89CF-EE691F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A02626-AA09-D818-AF00-5C1DA5C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10/6/23</a:t>
            </a:fld>
            <a:endParaRPr lang="en-US"/>
          </a:p>
        </p:txBody>
      </p:sp>
      <p:pic>
        <p:nvPicPr>
          <p:cNvPr id="4098" name="Picture 2" descr="Try out SonarQube">
            <a:extLst>
              <a:ext uri="{FF2B5EF4-FFF2-40B4-BE49-F238E27FC236}">
                <a16:creationId xmlns:a16="http://schemas.microsoft.com/office/drawing/2014/main" id="{AD25389E-0A41-B755-7B10-484CC18D5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43" y="2231855"/>
            <a:ext cx="5947535" cy="36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iguration Basic Rounded Lineal icon">
            <a:extLst>
              <a:ext uri="{FF2B5EF4-FFF2-40B4-BE49-F238E27FC236}">
                <a16:creationId xmlns:a16="http://schemas.microsoft.com/office/drawing/2014/main" id="{E2A7C200-5889-91F5-9712-04332DCF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48" y="2162755"/>
            <a:ext cx="3654288" cy="36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68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A3008-AA08-09B0-C85F-2CF03FB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Ik wil mijn systeemprestaties inzichtelijk krijgen, hoe doe ik dat?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F23B-9893-2925-A866-F18885CE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649164"/>
            <a:ext cx="4730451" cy="4214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Met </a:t>
            </a:r>
            <a:r>
              <a:rPr lang="en-US" sz="1800" err="1"/>
              <a:t>behulp</a:t>
            </a:r>
            <a:r>
              <a:rPr lang="en-US" sz="1800"/>
              <a:t> van Grafana </a:t>
            </a:r>
            <a:r>
              <a:rPr lang="en-US" sz="1800" err="1"/>
              <a:t>en</a:t>
            </a:r>
            <a:r>
              <a:rPr lang="en-US" sz="1800"/>
              <a:t> Prometheus </a:t>
            </a:r>
            <a:r>
              <a:rPr lang="en-US" sz="1800" err="1"/>
              <a:t>natuurlijk</a:t>
            </a:r>
            <a:r>
              <a:rPr lang="en-US" sz="1800"/>
              <a:t>!</a:t>
            </a:r>
          </a:p>
          <a:p>
            <a:pPr marL="0"/>
            <a:endParaRPr lang="en-US" sz="1800"/>
          </a:p>
          <a:p>
            <a:pPr marL="0"/>
            <a:endParaRPr lang="en-US" sz="1800"/>
          </a:p>
          <a:p>
            <a:pPr marL="0"/>
            <a:endParaRPr lang="en-US" sz="1800"/>
          </a:p>
          <a:p>
            <a:pPr marL="0"/>
            <a:endParaRPr lang="en-US" sz="1800"/>
          </a:p>
          <a:p>
            <a:pPr marL="0"/>
            <a:endParaRPr lang="en-US" sz="1800"/>
          </a:p>
          <a:p>
            <a:pPr marL="0"/>
            <a:endParaRPr lang="en-US" sz="1800"/>
          </a:p>
          <a:p>
            <a:pPr marL="0">
              <a:buClr>
                <a:srgbClr val="9E3611"/>
              </a:buClr>
            </a:pPr>
            <a:endParaRPr lang="en-US" sz="1800"/>
          </a:p>
          <a:p>
            <a:pPr marL="0">
              <a:buClr>
                <a:srgbClr val="9E3611"/>
              </a:buClr>
            </a:pPr>
            <a:endParaRPr lang="en-US" sz="1800"/>
          </a:p>
          <a:p>
            <a:pPr marL="0" indent="0">
              <a:buNone/>
            </a:pPr>
            <a:r>
              <a:rPr lang="en-US" sz="1800"/>
              <a:t>Tim </a:t>
            </a:r>
            <a:r>
              <a:rPr lang="en-US" sz="1800" err="1"/>
              <a:t>Meuwsen</a:t>
            </a:r>
            <a:endParaRPr lang="en-US" sz="1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5" descr="A black and orange logo&#10;&#10;Description automatically generated">
            <a:extLst>
              <a:ext uri="{FF2B5EF4-FFF2-40B4-BE49-F238E27FC236}">
                <a16:creationId xmlns:a16="http://schemas.microsoft.com/office/drawing/2014/main" id="{201C818D-6DFB-E5E3-6FD2-F5DF64F45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245" y="847514"/>
            <a:ext cx="2508810" cy="24825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F495-425B-D3DD-6EAD-D8EA79AD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6806" y="6272784"/>
            <a:ext cx="1678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F379E8-AC6C-43B9-9222-BDF0AF9336F0}" type="datetime1">
              <a:rPr lang="en-US">
                <a:solidFill>
                  <a:srgbClr val="696464"/>
                </a:solidFill>
              </a:rPr>
              <a:pPr>
                <a:spcAft>
                  <a:spcPts val="600"/>
                </a:spcAft>
              </a:pPr>
              <a:t>10/6/23</a:t>
            </a:fld>
            <a:endParaRPr lang="en-US">
              <a:solidFill>
                <a:srgbClr val="696464"/>
              </a:solidFill>
            </a:endParaRPr>
          </a:p>
        </p:txBody>
      </p:sp>
      <p:pic>
        <p:nvPicPr>
          <p:cNvPr id="5" name="Picture 4" descr="Logo Prometheus">
            <a:extLst>
              <a:ext uri="{FF2B5EF4-FFF2-40B4-BE49-F238E27FC236}">
                <a16:creationId xmlns:a16="http://schemas.microsoft.com/office/drawing/2014/main" id="{ECA62552-8258-8A42-D33E-1BDF889D8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946" y="3699445"/>
            <a:ext cx="2514560" cy="2514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626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rraform SVG Vector Logos - Vector Logo Zone">
            <a:extLst>
              <a:ext uri="{FF2B5EF4-FFF2-40B4-BE49-F238E27FC236}">
                <a16:creationId xmlns:a16="http://schemas.microsoft.com/office/drawing/2014/main" id="{379C6C63-0C7E-14C3-71D7-2F7393CF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145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53FB-C98C-2E03-384D-DC5CC3E6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Grafana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2D9320-39C6-F3C0-45AD-88CE0C14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11" y="2161092"/>
            <a:ext cx="7854950" cy="3381425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B85F7-DE3B-61DB-39D3-B84A55E1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 sz="1500"/>
              <a:t>Open-source</a:t>
            </a:r>
            <a:endParaRPr lang="en-US"/>
          </a:p>
          <a:p>
            <a:endParaRPr lang="en-US"/>
          </a:p>
          <a:p>
            <a:pPr marL="285750" indent="-285750">
              <a:buFont typeface="Arial" pitchFamily="2" charset="2"/>
              <a:buChar char="•"/>
            </a:pPr>
            <a:r>
              <a:rPr lang="en-US" err="1"/>
              <a:t>Flexibele</a:t>
            </a:r>
            <a:r>
              <a:rPr lang="en-US"/>
              <a:t> </a:t>
            </a:r>
            <a:r>
              <a:rPr lang="en-US" err="1"/>
              <a:t>integratie</a:t>
            </a:r>
            <a:r>
              <a:rPr lang="en-US"/>
              <a:t> met databases </a:t>
            </a:r>
            <a:r>
              <a:rPr lang="en-US" err="1"/>
              <a:t>d.m.v.</a:t>
            </a:r>
            <a:r>
              <a:rPr lang="en-US"/>
              <a:t> </a:t>
            </a:r>
            <a:r>
              <a:rPr lang="en-US" err="1"/>
              <a:t>datasources</a:t>
            </a: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endParaRPr lang="en-US"/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CPU-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gebruik</a:t>
            </a:r>
            <a:endParaRPr lang="en-US">
              <a:solidFill>
                <a:srgbClr val="9E3611"/>
              </a:solidFill>
              <a:ea typeface="+mn-lt"/>
              <a:cs typeface="+mn-lt"/>
            </a:endParaRP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 err="1">
                <a:solidFill>
                  <a:srgbClr val="9E3611"/>
                </a:solidFill>
              </a:rPr>
              <a:t>Geheugenbelasting</a:t>
            </a:r>
            <a:endParaRPr lang="en-US">
              <a:solidFill>
                <a:srgbClr val="9E3611"/>
              </a:solidFill>
            </a:endParaRP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 err="1">
                <a:solidFill>
                  <a:srgbClr val="9E3611"/>
                </a:solidFill>
              </a:rPr>
              <a:t>Netwerkactiviteit</a:t>
            </a:r>
            <a:endParaRPr lang="en-US">
              <a:solidFill>
                <a:srgbClr val="9E3611"/>
              </a:solidFill>
            </a:endParaRP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endParaRPr lang="en-US">
              <a:solidFill>
                <a:srgbClr val="9E3611"/>
              </a:solidFill>
            </a:endParaRP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>
                <a:solidFill>
                  <a:srgbClr val="9E3611"/>
                </a:solidFill>
              </a:rPr>
              <a:t>Pre-made templates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F499-91B1-3EA7-D2D6-AE6F8761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10/6/23</a:t>
            </a:fld>
            <a:endParaRPr lang="en-US"/>
          </a:p>
        </p:txBody>
      </p:sp>
      <p:pic>
        <p:nvPicPr>
          <p:cNvPr id="3" name="Picture 2" descr="Logo Prometheus">
            <a:extLst>
              <a:ext uri="{FF2B5EF4-FFF2-40B4-BE49-F238E27FC236}">
                <a16:creationId xmlns:a16="http://schemas.microsoft.com/office/drawing/2014/main" id="{6A520C1A-AB95-DCD9-284B-AE61F63E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" y="96081"/>
            <a:ext cx="1586091" cy="15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BA70-71E5-FB48-4C82-7A8E040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36689"/>
            <a:ext cx="3200400" cy="1737360"/>
          </a:xfrm>
        </p:spPr>
        <p:txBody>
          <a:bodyPr/>
          <a:lstStyle/>
          <a:p>
            <a:r>
              <a:rPr lang="en-US"/>
              <a:t>Prometheus</a:t>
            </a:r>
          </a:p>
        </p:txBody>
      </p:sp>
      <p:pic>
        <p:nvPicPr>
          <p:cNvPr id="6" name="Content Placeholder 5" descr="A black and orange logo&#10;&#10;Description automatically generated">
            <a:extLst>
              <a:ext uri="{FF2B5EF4-FFF2-40B4-BE49-F238E27FC236}">
                <a16:creationId xmlns:a16="http://schemas.microsoft.com/office/drawing/2014/main" id="{CF37AC14-9315-2DFE-25FF-88C00F7A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82" y="192970"/>
            <a:ext cx="1595614" cy="1581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A4C2-78D3-33D4-B592-B2C5FB04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itchFamily="2" charset="2"/>
              <a:buChar char="•"/>
            </a:pPr>
            <a:r>
              <a:rPr lang="en-US" err="1"/>
              <a:t>PromQL</a:t>
            </a: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endParaRPr lang="en-US">
              <a:solidFill>
                <a:srgbClr val="9E3611"/>
              </a:solidFill>
              <a:ea typeface="+mn-lt"/>
              <a:cs typeface="+mn-lt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Information &amp; Reporting | Metrics 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vanuit</a:t>
            </a: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productie</a:t>
            </a: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inzicht</a:t>
            </a: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 in hardware 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rgbClr val="9E361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9E3611"/>
                </a:solidFill>
                <a:ea typeface="+mn-lt"/>
                <a:cs typeface="+mn-lt"/>
              </a:rPr>
              <a:t>softwaregebruik</a:t>
            </a:r>
            <a:endParaRPr lang="en-US">
              <a:solidFill>
                <a:srgbClr val="9E3611"/>
              </a:solidFill>
              <a:ea typeface="+mn-lt"/>
              <a:cs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C447-E8BA-8383-E4F2-513B549E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78C1D-B8C9-43D1-BED3-AB201E145563}" type="datetime1">
              <a:rPr lang="en-US" smtClean="0"/>
              <a:t>10/6/23</a:t>
            </a:fld>
            <a:endParaRPr lang="en-US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ED82A038-62B2-B907-D3B5-A3631C1E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4773464"/>
            <a:ext cx="8994422" cy="641295"/>
          </a:xfrm>
          <a:prstGeom prst="rect">
            <a:avLst/>
          </a:prstGeom>
        </p:spPr>
      </p:pic>
      <p:pic>
        <p:nvPicPr>
          <p:cNvPr id="9" name="Picture 8" descr="Display Fn runtime metrics using Prometheus and Grafana">
            <a:extLst>
              <a:ext uri="{FF2B5EF4-FFF2-40B4-BE49-F238E27FC236}">
                <a16:creationId xmlns:a16="http://schemas.microsoft.com/office/drawing/2014/main" id="{5D39724E-64BB-C314-3405-1049C6683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065" y="427920"/>
            <a:ext cx="6423911" cy="3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8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F1D7-88F8-AD4D-35C8-841A0A9E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751" y="-866422"/>
            <a:ext cx="3200400" cy="1737360"/>
          </a:xfrm>
        </p:spPr>
        <p:txBody>
          <a:bodyPr/>
          <a:lstStyle/>
          <a:p>
            <a:r>
              <a:rPr lang="en-US"/>
              <a:t>AlertManager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F9B44-CC2E-2684-3189-27EE228D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36751" y="613506"/>
            <a:ext cx="3200400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285750" indent="-285750">
              <a:buFont typeface="Arial" pitchFamily="2" charset="2"/>
              <a:buChar char="•"/>
            </a:pPr>
            <a:r>
              <a:rPr lang="en-US" err="1"/>
              <a:t>Analyseren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waarschuwen</a:t>
            </a:r>
            <a:r>
              <a:rPr lang="en-US"/>
              <a:t> op basis van </a:t>
            </a:r>
            <a:r>
              <a:rPr lang="en-US" err="1"/>
              <a:t>verzamelde</a:t>
            </a:r>
            <a:r>
              <a:rPr lang="en-US"/>
              <a:t> </a:t>
            </a:r>
            <a:r>
              <a:rPr lang="en-US" err="1"/>
              <a:t>gegevens</a:t>
            </a: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endParaRPr lang="en-US"/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 err="1"/>
              <a:t>SlackOps</a:t>
            </a:r>
            <a:r>
              <a:rPr lang="en-US"/>
              <a:t> | </a:t>
            </a:r>
            <a:r>
              <a:rPr lang="en-US" err="1"/>
              <a:t>Applicatie</a:t>
            </a:r>
            <a:r>
              <a:rPr lang="en-US"/>
              <a:t> </a:t>
            </a:r>
            <a:r>
              <a:rPr lang="en-US" err="1"/>
              <a:t>specifieke</a:t>
            </a:r>
            <a:r>
              <a:rPr lang="en-US"/>
              <a:t> reportages</a:t>
            </a:r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endParaRPr lang="en-US"/>
          </a:p>
          <a:p>
            <a:pPr marL="285750" indent="-285750">
              <a:buClr>
                <a:srgbClr val="9E3611"/>
              </a:buClr>
              <a:buFont typeface="Arial" pitchFamily="2" charset="2"/>
              <a:buChar char="•"/>
            </a:pPr>
            <a:r>
              <a:rPr lang="en-US"/>
              <a:t>alertmanager.config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9C57-2DD2-DCE6-AB09-670E7238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78C1D-B8C9-43D1-BED3-AB201E145563}" type="datetime1">
              <a:rPr lang="en-US" smtClean="0"/>
              <a:t>10/6/23</a:t>
            </a:fld>
            <a:endParaRPr lang="en-US"/>
          </a:p>
        </p:txBody>
      </p:sp>
      <p:pic>
        <p:nvPicPr>
          <p:cNvPr id="8" name="Content Placeholder 7" descr="Grafana vs Prometheus - Knoldus Blogs">
            <a:extLst>
              <a:ext uri="{FF2B5EF4-FFF2-40B4-BE49-F238E27FC236}">
                <a16:creationId xmlns:a16="http://schemas.microsoft.com/office/drawing/2014/main" id="{7EA6EC43-E210-E790-DD3A-32D51D831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9" y="1072748"/>
            <a:ext cx="5790476" cy="4866667"/>
          </a:xfrm>
        </p:spPr>
      </p:pic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0B7187C-1D1C-74D8-AA14-6BC6EC0C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56" y="5081880"/>
            <a:ext cx="5029200" cy="1082795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23CD20F-E3AF-AA6E-25DD-9CFFB737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956" y="3102192"/>
            <a:ext cx="4972755" cy="14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A89B1A1-2386-9B02-106D-50598EEB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Aanbevelingen verdere verdieping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DCA51A-CC7E-2454-F45A-829CE7D3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37" y="1825075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Loki | Log Monitoring</a:t>
            </a:r>
          </a:p>
          <a:p>
            <a:pPr>
              <a:buClr>
                <a:srgbClr val="262626"/>
              </a:buClr>
            </a:pPr>
            <a:r>
              <a:rPr lang="en-US"/>
              <a:t>Grafana Tempo | Tracing (reis van </a:t>
            </a:r>
            <a:r>
              <a:rPr lang="en-US" err="1"/>
              <a:t>een</a:t>
            </a:r>
            <a:r>
              <a:rPr lang="en-US"/>
              <a:t> request)</a:t>
            </a:r>
          </a:p>
          <a:p>
            <a:pPr>
              <a:buClr>
                <a:srgbClr val="262626"/>
              </a:buClr>
            </a:pP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4CD4-EEF5-CB90-6BF9-41F1A7FE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BA78C1D-B8C9-43D1-BED3-AB201E145563}" type="datetime1">
              <a:rPr lang="en-US" smtClean="0"/>
              <a:pPr rtl="0">
                <a:spcAft>
                  <a:spcPts val="600"/>
                </a:spcAft>
              </a:pPr>
              <a:t>10/6/23</a:t>
            </a:fld>
            <a:endParaRPr lang="en-US"/>
          </a:p>
        </p:txBody>
      </p:sp>
      <p:pic>
        <p:nvPicPr>
          <p:cNvPr id="2" name="Picture 1" descr="Trace example">
            <a:extLst>
              <a:ext uri="{FF2B5EF4-FFF2-40B4-BE49-F238E27FC236}">
                <a16:creationId xmlns:a16="http://schemas.microsoft.com/office/drawing/2014/main" id="{0F9C4873-47E3-52EC-6050-C2C6DE48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48" y="2726206"/>
            <a:ext cx="5283199" cy="3404407"/>
          </a:xfrm>
          <a:prstGeom prst="rect">
            <a:avLst/>
          </a:prstGeom>
        </p:spPr>
      </p:pic>
      <p:pic>
        <p:nvPicPr>
          <p:cNvPr id="3" name="Picture 2" descr="New in Grafana v6.3: Introducing Loki's Log Row Context Viewer | Grafana  Labs">
            <a:extLst>
              <a:ext uri="{FF2B5EF4-FFF2-40B4-BE49-F238E27FC236}">
                <a16:creationId xmlns:a16="http://schemas.microsoft.com/office/drawing/2014/main" id="{9BEC6B00-11A5-26E2-D04D-39B3BF12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" y="2879167"/>
            <a:ext cx="6172199" cy="31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5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D15C-8B57-976D-56D2-4C7C01C4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Kubernetes secret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4B9F-C77C-8C61-3793-6FAA39924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/>
              <a:t>Wat is het?</a:t>
            </a:r>
          </a:p>
          <a:p>
            <a:pPr lvl="1"/>
            <a:r>
              <a:rPr lang="en-NL"/>
              <a:t>base64</a:t>
            </a:r>
          </a:p>
          <a:p>
            <a:r>
              <a:rPr lang="en-NL"/>
              <a:t>Welke soorten secrets heb je?</a:t>
            </a:r>
          </a:p>
          <a:p>
            <a:pPr lvl="1"/>
            <a:r>
              <a:rPr lang="en-NL"/>
              <a:t>Generic/Opaque</a:t>
            </a:r>
          </a:p>
          <a:p>
            <a:pPr lvl="1"/>
            <a:r>
              <a:rPr lang="en-NL"/>
              <a:t>SSH</a:t>
            </a:r>
          </a:p>
          <a:p>
            <a:pPr lvl="1"/>
            <a:r>
              <a:rPr lang="en-NL"/>
              <a:t>TLS</a:t>
            </a:r>
          </a:p>
          <a:p>
            <a:pPr lvl="1"/>
            <a:r>
              <a:rPr lang="en-NL"/>
              <a:t>Service account tokens</a:t>
            </a:r>
          </a:p>
          <a:p>
            <a:pPr lvl="1"/>
            <a:r>
              <a:rPr lang="en-NL"/>
              <a:t>Docker Registry secrets</a:t>
            </a:r>
          </a:p>
          <a:p>
            <a:pPr lvl="1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47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CE70-14DB-51BD-3CD3-50561076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67064"/>
            <a:ext cx="10058400" cy="1609344"/>
          </a:xfrm>
        </p:spPr>
        <p:txBody>
          <a:bodyPr/>
          <a:lstStyle/>
          <a:p>
            <a:r>
              <a:rPr lang="en-NL"/>
              <a:t>Aanmaken van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D11C2-510B-77A9-D185-0EBA0C46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76" y="1356368"/>
            <a:ext cx="4754880" cy="640080"/>
          </a:xfrm>
        </p:spPr>
        <p:txBody>
          <a:bodyPr/>
          <a:lstStyle/>
          <a:p>
            <a:r>
              <a:rPr lang="en-NL"/>
              <a:t>Command 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37CA7-1960-F225-B3D7-D985B2C8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50" y="2026193"/>
            <a:ext cx="5340531" cy="251911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4325-2652-BABC-7C7A-40CD258C0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4728" y="1358755"/>
            <a:ext cx="4754880" cy="640080"/>
          </a:xfrm>
        </p:spPr>
        <p:txBody>
          <a:bodyPr/>
          <a:lstStyle/>
          <a:p>
            <a:r>
              <a:rPr lang="en-NL"/>
              <a:t>Yaml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9FF6DE-2075-E552-1F4F-D30DAAE9F2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24728" y="1959842"/>
            <a:ext cx="4754562" cy="436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D55DA-4A73-642A-3133-9AD7A836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09" y="2444750"/>
            <a:ext cx="2743200" cy="196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C1962-5877-E97E-A573-CA326555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48" y="4578709"/>
            <a:ext cx="6566452" cy="22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938-85EC-BF72-C224-F140FF8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Gebruiken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E2AB-01DA-A200-EED4-79400019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624187"/>
            <a:ext cx="4754880" cy="640080"/>
          </a:xfrm>
        </p:spPr>
        <p:txBody>
          <a:bodyPr/>
          <a:lstStyle/>
          <a:p>
            <a:r>
              <a:rPr lang="en-NL"/>
              <a:t>Environment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2628D-174E-16D1-5988-0240FBE45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52" y="2144394"/>
            <a:ext cx="2951657" cy="448762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B1582-A608-D50F-C2E6-1D7ABB76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624187"/>
            <a:ext cx="4754880" cy="640080"/>
          </a:xfrm>
        </p:spPr>
        <p:txBody>
          <a:bodyPr/>
          <a:lstStyle/>
          <a:p>
            <a:r>
              <a:rPr lang="en-NL"/>
              <a:t>Volume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E0342-8D5C-497B-178C-0567C72FB5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24" y="2144394"/>
            <a:ext cx="3373716" cy="45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478-1D95-C895-3E83-7480B4AB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EC59-3776-7D77-635B-70819A52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/>
              <a:t>Namespaces</a:t>
            </a:r>
          </a:p>
          <a:p>
            <a:r>
              <a:rPr lang="en-NL"/>
              <a:t>Beperk toegang</a:t>
            </a:r>
          </a:p>
          <a:p>
            <a:r>
              <a:rPr lang="en-NL"/>
              <a:t>Bescherm gelezen gegevens</a:t>
            </a:r>
          </a:p>
          <a:p>
            <a:r>
              <a:rPr lang="en-NL"/>
              <a:t>RBAC (</a:t>
            </a:r>
            <a:r>
              <a:rPr lang="en-GB"/>
              <a:t>Role-Based Access Control)</a:t>
            </a:r>
            <a:endParaRPr lang="en-NL"/>
          </a:p>
          <a:p>
            <a:r>
              <a:rPr lang="en-NL"/>
              <a:t>Rouleren</a:t>
            </a:r>
          </a:p>
          <a:p>
            <a:r>
              <a:rPr lang="en-NL"/>
              <a:t>Externe secret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4031248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681D-D80B-F6DA-F87B-73C22137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Externe secret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5FE5-2F4B-0C5C-062A-E92BD2D5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NL" err="1"/>
              <a:t>HashiCorp</a:t>
            </a:r>
            <a:r>
              <a:rPr lang="en-NL"/>
              <a:t> Vault</a:t>
            </a:r>
          </a:p>
          <a:p>
            <a:r>
              <a:rPr lang="en-GB" err="1"/>
              <a:t>Akeyless</a:t>
            </a:r>
            <a:endParaRPr lang="en-NL"/>
          </a:p>
          <a:p>
            <a:r>
              <a:rPr lang="en-GB"/>
              <a:t>CyberArk </a:t>
            </a:r>
            <a:r>
              <a:rPr lang="en-GB" err="1"/>
              <a:t>Conjur</a:t>
            </a:r>
            <a:endParaRPr lang="en-GB"/>
          </a:p>
          <a:p>
            <a:r>
              <a:rPr lang="en-GB"/>
              <a:t>AWS Secrets Manager</a:t>
            </a:r>
          </a:p>
          <a:p>
            <a:r>
              <a:rPr lang="en-GB"/>
              <a:t>Google Cloud Secrets Manager</a:t>
            </a:r>
          </a:p>
          <a:p>
            <a:r>
              <a:rPr lang="en-GB"/>
              <a:t>Azure Key Vault</a:t>
            </a:r>
          </a:p>
          <a:p>
            <a:pPr>
              <a:buClr>
                <a:srgbClr val="9E3611"/>
              </a:buClr>
            </a:pPr>
            <a:endParaRPr lang="en-GB"/>
          </a:p>
          <a:p>
            <a:pPr>
              <a:buClr>
                <a:srgbClr val="9E3611"/>
              </a:buClr>
            </a:pPr>
            <a:endParaRPr lang="en-GB">
              <a:latin typeface="Rockwell" panose="02060603020205020403"/>
              <a:cs typeface="Arial"/>
            </a:endParaRPr>
          </a:p>
          <a:p>
            <a:pPr>
              <a:buClr>
                <a:srgbClr val="9E3611"/>
              </a:buClr>
            </a:pPr>
            <a:endParaRPr lang="en-GB">
              <a:latin typeface="Rockwell" panose="02060603020205020403"/>
              <a:cs typeface="Arial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-GB" sz="1500">
                <a:latin typeface="Arial"/>
                <a:cs typeface="Arial"/>
                <a:hlinkClick r:id="rId2"/>
              </a:rPr>
              <a:t>🐒</a:t>
            </a:r>
            <a:r>
              <a:rPr lang="en-GB" sz="1500">
                <a:latin typeface="Arial"/>
                <a:cs typeface="Arial"/>
                <a:hlinkClick r:id="rId3"/>
              </a:rPr>
              <a:t>⚽</a:t>
            </a:r>
            <a:endParaRPr lang="en-GB">
              <a:latin typeface="Rockwell" panose="02060603020205020403"/>
              <a:cs typeface="Arial"/>
            </a:endParaRPr>
          </a:p>
          <a:p>
            <a:pPr>
              <a:buClr>
                <a:srgbClr val="9E3611"/>
              </a:buClr>
            </a:pPr>
            <a:endParaRPr lang="en-GB" sz="1500">
              <a:latin typeface="Arial"/>
              <a:cs typeface="Arial"/>
            </a:endParaRPr>
          </a:p>
          <a:p>
            <a:pPr>
              <a:buClr>
                <a:srgbClr val="9E3611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9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1FB-A9C2-3E42-4D84-DE2C6EE1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Introductie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85E6-1E54-8EB3-0B6E-D510F1F2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HashiCorp</a:t>
            </a:r>
            <a:endParaRPr lang="nl-NL"/>
          </a:p>
          <a:p>
            <a:r>
              <a:rPr lang="nl-NL"/>
              <a:t>Schaalbaarheid, versiebeheer en automatisering</a:t>
            </a:r>
          </a:p>
          <a:p>
            <a:r>
              <a:rPr lang="nl-NL"/>
              <a:t>Infrastructuurbronnen declaratief te definiëren, voorzien en beheren.</a:t>
            </a: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4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26A-9D99-6D3C-84A3-C346B96E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werkt </a:t>
            </a:r>
            <a:r>
              <a:rPr lang="nl-NL" err="1"/>
              <a:t>Terraform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D556-9ADF-3C53-605E-27D87E95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Infrastructuur as Code</a:t>
            </a:r>
          </a:p>
          <a:p>
            <a:r>
              <a:rPr lang="nl-NL"/>
              <a:t>Declaratieve Syntax (HCL)</a:t>
            </a:r>
            <a:endParaRPr lang="nl-NL">
              <a:ea typeface="Calibri"/>
              <a:cs typeface="Calibri"/>
            </a:endParaRPr>
          </a:p>
          <a:p>
            <a:r>
              <a:rPr lang="nl-NL"/>
              <a:t>Infrastructuurproviders</a:t>
            </a:r>
            <a:endParaRPr lang="nl-NL">
              <a:ea typeface="Calibri"/>
              <a:cs typeface="Calibri"/>
            </a:endParaRPr>
          </a:p>
          <a:p>
            <a:r>
              <a:rPr lang="nl-NL" err="1"/>
              <a:t>Terraform</a:t>
            </a:r>
            <a:r>
              <a:rPr lang="nl-NL"/>
              <a:t> State</a:t>
            </a: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DC45-3436-1141-CD1B-BF372A7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Terraform</a:t>
            </a:r>
            <a:r>
              <a:rPr lang="nl-NL"/>
              <a:t>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4F6E-D118-12C2-8119-DE606AC3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Terraform 시작하기">
            <a:extLst>
              <a:ext uri="{FF2B5EF4-FFF2-40B4-BE49-F238E27FC236}">
                <a16:creationId xmlns:a16="http://schemas.microsoft.com/office/drawing/2014/main" id="{DA0244F2-69C3-BDC6-017D-5D4E5064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65" y="1804987"/>
            <a:ext cx="8960069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16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31E1F-4412-5205-BAE8-B6059667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Gitness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8D49-6CC0-7664-22CF-DEDF9155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156" y="4687316"/>
            <a:ext cx="4064961" cy="1517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Maarten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https://github.com/m10rten/devops-gitness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2C05-E971-2AA8-B0A0-D4E0C24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6100" y="637800"/>
            <a:ext cx="2743200" cy="365125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</a:pPr>
            <a:fld id="{C0840E64-78EA-480E-9DFC-F5D183737F14}" type="datetime1">
              <a:rPr lang="en-US">
                <a:solidFill>
                  <a:schemeClr val="tx1"/>
                </a:solidFill>
              </a:rPr>
              <a:pPr algn="l" rtl="0">
                <a:spcAft>
                  <a:spcPts val="600"/>
                </a:spcAft>
              </a:pPr>
              <a:t>10/6/23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1A15AFC3-EB4D-0007-A04F-291DC19A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7F17-A5B5-C386-CCD1-54C6979B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Gitness</a:t>
            </a:r>
            <a:r>
              <a:rPr lang="en-US"/>
              <a:t>, wat is het?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9437-2C7B-CF3A-E6E1-D2AAC383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52057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Calibri" pitchFamily="2" charset="2"/>
              <a:buChar char="-"/>
            </a:pPr>
            <a:r>
              <a:rPr lang="en-US" err="1"/>
              <a:t>Gereleased</a:t>
            </a:r>
            <a:r>
              <a:rPr lang="en-US"/>
              <a:t> 21-09-23, harness.io</a:t>
            </a:r>
          </a:p>
          <a:p>
            <a:pPr marL="342900" indent="-342900">
              <a:buClr>
                <a:srgbClr val="9E3611"/>
              </a:buClr>
              <a:buFont typeface="Calibri" pitchFamily="2" charset="2"/>
              <a:buChar char="-"/>
            </a:pPr>
            <a:r>
              <a:rPr lang="en-US" err="1"/>
              <a:t>Versiebeheersysteem</a:t>
            </a:r>
            <a:r>
              <a:rPr lang="en-US"/>
              <a:t> + pipelines, </a:t>
            </a:r>
            <a:r>
              <a:rPr lang="en-US" err="1"/>
              <a:t>etc</a:t>
            </a:r>
            <a:endParaRPr lang="en-US"/>
          </a:p>
          <a:p>
            <a:pPr marL="342900" indent="-342900">
              <a:buClr>
                <a:srgbClr val="9E3611"/>
              </a:buClr>
              <a:buFont typeface="Calibri" pitchFamily="2" charset="2"/>
              <a:buChar char="-"/>
            </a:pPr>
            <a:r>
              <a:rPr lang="en-US"/>
              <a:t>CDMM: Build &amp; Deploy</a:t>
            </a:r>
          </a:p>
          <a:p>
            <a:pPr marL="342900" indent="-342900">
              <a:buClr>
                <a:srgbClr val="9E3611"/>
              </a:buClr>
              <a:buFont typeface="Calibri" pitchFamily="2" charset="2"/>
              <a:buChar char="-"/>
            </a:pPr>
            <a:r>
              <a:rPr lang="en-US"/>
              <a:t>Git is de backbone van DevOps, </a:t>
            </a:r>
            <a:r>
              <a:rPr lang="en-US" err="1"/>
              <a:t>onderdeel</a:t>
            </a:r>
            <a:r>
              <a:rPr lang="en-US"/>
              <a:t> </a:t>
            </a:r>
            <a:r>
              <a:rPr lang="en-US" err="1"/>
              <a:t>GitOps</a:t>
            </a:r>
            <a:r>
              <a:rPr lang="en-US"/>
              <a:t> &amp; Git flow</a:t>
            </a:r>
          </a:p>
          <a:p>
            <a:pPr marL="342900" indent="-342900">
              <a:buClr>
                <a:srgbClr val="9E3611"/>
              </a:buClr>
              <a:buFont typeface="Calibri" pitchFamily="2" charset="2"/>
              <a:buChar char="-"/>
            </a:pPr>
            <a:r>
              <a:rPr lang="en-US"/>
              <a:t>Git past in alle </a:t>
            </a:r>
            <a:r>
              <a:rPr lang="en-US" err="1"/>
              <a:t>opdrachten</a:t>
            </a:r>
            <a:r>
              <a:rPr lang="en-US"/>
              <a:t> (!) ~ </a:t>
            </a:r>
            <a:r>
              <a:rPr lang="en-US" err="1"/>
              <a:t>OVPay</a:t>
            </a:r>
            <a:r>
              <a:rPr lang="en-US"/>
              <a:t> / </a:t>
            </a:r>
            <a:r>
              <a:rPr lang="en-US" err="1"/>
              <a:t>PitStop</a:t>
            </a:r>
            <a:r>
              <a:rPr lang="en-US"/>
              <a:t> / ...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F3C56C59-EDE3-91BD-F978-7D8E635F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" y="144394"/>
            <a:ext cx="2743200" cy="2425185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C04DE97-A0C5-663F-EB46-55F4068E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496" y="-139874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CEFA0-0634-58B6-B215-1BB3F654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87" y="146806"/>
            <a:ext cx="3734843" cy="510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7A322-6FD9-94C1-8404-5BB13D17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14" y="744385"/>
            <a:ext cx="2413739" cy="358818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B8B62BFA-6C29-081C-3487-056C25008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825" y="502711"/>
            <a:ext cx="2743200" cy="1645920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C308FC5-2359-4CFE-D629-32B774C40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9984" y="1316291"/>
            <a:ext cx="1585355" cy="651530"/>
          </a:xfrm>
          <a:prstGeom prst="rect">
            <a:avLst/>
          </a:prstGeom>
        </p:spPr>
      </p:pic>
      <p:pic>
        <p:nvPicPr>
          <p:cNvPr id="12" name="Picture 11" descr="A blue square with black background&#10;&#10;Description automatically generated">
            <a:extLst>
              <a:ext uri="{FF2B5EF4-FFF2-40B4-BE49-F238E27FC236}">
                <a16:creationId xmlns:a16="http://schemas.microsoft.com/office/drawing/2014/main" id="{8EDDDA34-F689-8D9D-EA3D-A51E81106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410" y="4102056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03B17762-BF7C-301A-B9BD-4B03E46B9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3529" y="1796262"/>
            <a:ext cx="6096000" cy="18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DB56-2B6D-1442-B266-844D3FFC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 </a:t>
            </a:r>
            <a:r>
              <a:rPr lang="en-US" err="1"/>
              <a:t>werkt</a:t>
            </a:r>
            <a:r>
              <a:rPr lang="en-US"/>
              <a:t> het?</a:t>
            </a:r>
          </a:p>
        </p:txBody>
      </p:sp>
      <p:pic>
        <p:nvPicPr>
          <p:cNvPr id="5" name="Content Placeholder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3499529B-DDCE-790E-7E55-202E65788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792" y="275437"/>
            <a:ext cx="4667250" cy="1790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5CFE2-2133-A48A-F969-1C6E6F73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E8915-57E5-B48F-8064-A4B43307DD8B}"/>
              </a:ext>
            </a:extLst>
          </p:cNvPr>
          <p:cNvSpPr txBox="1"/>
          <p:nvPr/>
        </p:nvSpPr>
        <p:spPr>
          <a:xfrm>
            <a:off x="277661" y="434236"/>
            <a:ext cx="6845473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/>
              </a:rPr>
              <a:t>name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CE9178"/>
                </a:solidFill>
                <a:latin typeface="Consolas"/>
              </a:rPr>
              <a:t>gitness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services</a:t>
            </a:r>
            <a:r>
              <a:rPr lang="en-US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</a:t>
            </a:r>
            <a:r>
              <a:rPr lang="en-US">
                <a:solidFill>
                  <a:srgbClr val="569CD6"/>
                </a:solidFill>
                <a:latin typeface="Consolas"/>
              </a:rPr>
              <a:t>ship</a:t>
            </a:r>
            <a:r>
              <a:rPr lang="en-US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/>
              </a:rPr>
              <a:t>image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CE9178"/>
                </a:solidFill>
                <a:latin typeface="Consolas"/>
              </a:rPr>
              <a:t>harness/gitness:latest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/>
              </a:rPr>
              <a:t>ports</a:t>
            </a:r>
            <a:r>
              <a:rPr lang="en-US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  - </a:t>
            </a:r>
            <a:r>
              <a:rPr lang="en-US">
                <a:solidFill>
                  <a:srgbClr val="CE9178"/>
                </a:solidFill>
                <a:latin typeface="Consolas"/>
              </a:rPr>
              <a:t>3000:3000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/>
              </a:rPr>
              <a:t>volumes</a:t>
            </a:r>
            <a:r>
              <a:rPr lang="en-US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  - </a:t>
            </a:r>
            <a:r>
              <a:rPr lang="en-US">
                <a:solidFill>
                  <a:srgbClr val="CE9178"/>
                </a:solidFill>
                <a:latin typeface="Consolas"/>
              </a:rPr>
              <a:t>/var/run/docker.sock:/var/run/docker.sock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  - </a:t>
            </a:r>
            <a:r>
              <a:rPr lang="en-US">
                <a:solidFill>
                  <a:srgbClr val="CE9178"/>
                </a:solidFill>
                <a:latin typeface="Consolas"/>
              </a:rPr>
              <a:t>/tmp/gitness:/data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  - </a:t>
            </a:r>
            <a:r>
              <a:rPr lang="en-US">
                <a:solidFill>
                  <a:srgbClr val="CE9178"/>
                </a:solidFill>
                <a:latin typeface="Consolas"/>
              </a:rPr>
              <a:t>gitness:/app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/>
              </a:rPr>
              <a:t>restart</a:t>
            </a:r>
            <a:r>
              <a:rPr lang="en-US">
                <a:solidFill>
                  <a:srgbClr val="D4D4D4"/>
                </a:solidFill>
                <a:latin typeface="Consolas"/>
              </a:rPr>
              <a:t>: </a:t>
            </a:r>
            <a:r>
              <a:rPr lang="en-US">
                <a:solidFill>
                  <a:srgbClr val="CE9178"/>
                </a:solidFill>
                <a:latin typeface="Consolas"/>
              </a:rPr>
              <a:t>always</a:t>
            </a:r>
          </a:p>
          <a:p>
            <a:r>
              <a:rPr lang="en-US">
                <a:solidFill>
                  <a:srgbClr val="569CD6"/>
                </a:solidFill>
                <a:latin typeface="Consolas"/>
              </a:rPr>
              <a:t>volumes</a:t>
            </a:r>
            <a:r>
              <a:rPr lang="en-US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/>
              </a:rPr>
              <a:t>  </a:t>
            </a:r>
            <a:r>
              <a:rPr lang="en-US">
                <a:solidFill>
                  <a:srgbClr val="569CD6"/>
                </a:solidFill>
                <a:latin typeface="Consolas"/>
              </a:rPr>
              <a:t>gitness</a:t>
            </a:r>
            <a:r>
              <a:rPr lang="en-US">
                <a:solidFill>
                  <a:srgbClr val="D4D4D4"/>
                </a:solidFill>
                <a:latin typeface="Consolas"/>
              </a:rPr>
              <a:t>: {}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C5B9B-640E-332B-E969-38CAF30D5E0C}"/>
              </a:ext>
            </a:extLst>
          </p:cNvPr>
          <p:cNvSpPr txBox="1"/>
          <p:nvPr/>
        </p:nvSpPr>
        <p:spPr>
          <a:xfrm>
            <a:off x="277660" y="4536510"/>
            <a:ext cx="297284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E9178"/>
                </a:solidFill>
                <a:latin typeface="Consolas"/>
              </a:rPr>
              <a:t> docker-compose up -d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B512C39-A66E-6A68-0149-56435C99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87" y="275152"/>
            <a:ext cx="7356953" cy="534421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76C622-D96D-AC11-420D-0F138AD84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21" y="583205"/>
            <a:ext cx="5810589" cy="4326186"/>
          </a:xfrm>
          <a:prstGeom prst="rect">
            <a:avLst/>
          </a:prstGeom>
        </p:spPr>
      </p:pic>
      <p:pic>
        <p:nvPicPr>
          <p:cNvPr id="12" name="Picture 11" descr="A diagram of steps and steps&#10;&#10;Description automatically generated">
            <a:extLst>
              <a:ext uri="{FF2B5EF4-FFF2-40B4-BE49-F238E27FC236}">
                <a16:creationId xmlns:a16="http://schemas.microsoft.com/office/drawing/2014/main" id="{5ED591D1-4451-E74C-67D7-B676CC288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46" y="1484242"/>
            <a:ext cx="7813390" cy="4036968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EFEF2808-34AB-4E8B-3EF8-7C0CAA62A7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46" y="2617547"/>
            <a:ext cx="2743197" cy="81574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437664C-EB71-5FA8-6049-65D5B01DF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2778" y="1128695"/>
            <a:ext cx="5474898" cy="458623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096B4C3-718F-C8D2-D226-486D2524D5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351" y="2691435"/>
            <a:ext cx="3004255" cy="293018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FD23277-6D6E-FE3A-6331-27C17737F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2" y="-1999"/>
            <a:ext cx="4566510" cy="2661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D1FEEF-6B86-A0F3-4EBE-6F7587346098}"/>
              </a:ext>
            </a:extLst>
          </p:cNvPr>
          <p:cNvSpPr txBox="1"/>
          <p:nvPr/>
        </p:nvSpPr>
        <p:spPr>
          <a:xfrm>
            <a:off x="112761" y="76612"/>
            <a:ext cx="7354429" cy="6340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569CD6"/>
                </a:solidFill>
                <a:latin typeface="Consolas"/>
              </a:rPr>
              <a:t>kind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pipeline</a:t>
            </a:r>
          </a:p>
          <a:p>
            <a:r>
              <a:rPr lang="en-US" sz="120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stages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-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ci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alleen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runnen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als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een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pull request is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aangemaakt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,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mogelijk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op stage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step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niveau</a:t>
            </a:r>
            <a:endParaRPr lang="en-US" sz="1200">
              <a:solidFill>
                <a:srgbClr val="6A9955"/>
              </a:solidFill>
              <a:latin typeface="Consolas"/>
            </a:endParaRP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when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err="1">
                <a:solidFill>
                  <a:srgbClr val="CE9178"/>
                </a:solidFill>
                <a:latin typeface="Consolas"/>
              </a:rPr>
              <a:t>build.action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 == "</a:t>
            </a:r>
            <a:r>
              <a:rPr lang="en-US" sz="1200" err="1">
                <a:solidFill>
                  <a:srgbClr val="CE9178"/>
                </a:solidFill>
                <a:latin typeface="Consolas"/>
              </a:rPr>
              <a:t>pullreq_created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"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steps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-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database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type: background, run, plugin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background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docker image die in de container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draait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.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container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image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 err="1">
                <a:solidFill>
                  <a:srgbClr val="CE9178"/>
                </a:solidFill>
                <a:latin typeface="Consolas"/>
              </a:rPr>
              <a:t>postgres:latest</a:t>
            </a:r>
            <a:endParaRPr lang="en-US" sz="1200">
              <a:solidFill>
                <a:srgbClr val="CE9178"/>
              </a:solidFill>
              <a:latin typeface="Consolas"/>
            </a:endParaRP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pull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if-not-exists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geef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environment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variabelen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mee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aan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de container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env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POSTGRES_PASSWORD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password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-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test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run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maak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een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matrix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aan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met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verschillende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versies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van node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strategy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matrix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axis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    </a:t>
            </a:r>
            <a:r>
              <a:rPr lang="en-US" sz="1200" err="1">
                <a:solidFill>
                  <a:srgbClr val="569CD6"/>
                </a:solidFill>
                <a:latin typeface="Consolas"/>
              </a:rPr>
              <a:t>node_version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[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"18"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"20"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spec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569CD6"/>
                </a:solidFill>
                <a:latin typeface="Consolas"/>
              </a:rPr>
              <a:t>container</a:t>
            </a:r>
            <a:r>
              <a:rPr lang="en-US" sz="12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node:${{ </a:t>
            </a:r>
            <a:r>
              <a:rPr lang="en-US" sz="1200" err="1">
                <a:solidFill>
                  <a:srgbClr val="CE9178"/>
                </a:solidFill>
                <a:latin typeface="Consolas"/>
              </a:rPr>
              <a:t>matrix.node_version</a:t>
            </a:r>
            <a:r>
              <a:rPr lang="en-US" sz="1200">
                <a:solidFill>
                  <a:srgbClr val="CE9178"/>
                </a:solidFill>
                <a:latin typeface="Consolas"/>
              </a:rPr>
              <a:t> }}</a:t>
            </a:r>
          </a:p>
          <a:p>
            <a:r>
              <a:rPr lang="en-US" sz="1200">
                <a:solidFill>
                  <a:srgbClr val="D4D4D4"/>
                </a:solidFill>
                <a:latin typeface="Consolas"/>
              </a:rPr>
              <a:t>              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# shell commando wat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uitgevoerd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200" err="1">
                <a:solidFill>
                  <a:srgbClr val="6A9955"/>
                </a:solidFill>
                <a:latin typeface="Consolas"/>
              </a:rPr>
              <a:t>wordt</a:t>
            </a:r>
            <a:r>
              <a:rPr lang="en-US" sz="1200">
                <a:solidFill>
                  <a:srgbClr val="6A9955"/>
                </a:solidFill>
                <a:latin typeface="Consolas"/>
              </a:rPr>
              <a:t>.</a:t>
            </a:r>
          </a:p>
          <a:p>
            <a:r>
              <a:rPr lang="en-US" sz="1100">
                <a:solidFill>
                  <a:srgbClr val="D4D4D4"/>
                </a:solidFill>
                <a:latin typeface="Consolas"/>
              </a:rPr>
              <a:t>               </a:t>
            </a:r>
            <a:r>
              <a:rPr lang="en-US" sz="1100">
                <a:solidFill>
                  <a:srgbClr val="569CD6"/>
                </a:solidFill>
                <a:latin typeface="Consolas"/>
              </a:rPr>
              <a:t>script</a:t>
            </a:r>
            <a:r>
              <a:rPr lang="en-US" sz="110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100">
                <a:solidFill>
                  <a:srgbClr val="C586C0"/>
                </a:solidFill>
                <a:latin typeface="Consolas"/>
              </a:rPr>
              <a:t>|</a:t>
            </a:r>
            <a:r>
              <a:rPr lang="en-US" sz="1100">
                <a:solidFill>
                  <a:srgbClr val="569CD6"/>
                </a:solidFill>
                <a:latin typeface="Consolas"/>
              </a:rPr>
              <a:t>-</a:t>
            </a:r>
            <a:endParaRPr lang="en-US" sz="1100"/>
          </a:p>
          <a:p>
            <a:r>
              <a:rPr lang="en-US" sz="1100">
                <a:solidFill>
                  <a:srgbClr val="CE9178"/>
                </a:solidFill>
                <a:latin typeface="Consolas"/>
              </a:rPr>
              <a:t>                 node -e "console.log('Hello world with node ${{ </a:t>
            </a:r>
            <a:r>
              <a:rPr lang="en-US" sz="1100" err="1">
                <a:solidFill>
                  <a:srgbClr val="CE9178"/>
                </a:solidFill>
                <a:latin typeface="Consolas"/>
              </a:rPr>
              <a:t>matrix.node_version</a:t>
            </a:r>
            <a:r>
              <a:rPr lang="en-US" sz="1100">
                <a:solidFill>
                  <a:srgbClr val="CE9178"/>
                </a:solidFill>
                <a:latin typeface="Consolas"/>
              </a:rPr>
              <a:t> }} ')"</a:t>
            </a:r>
            <a:endParaRPr lang="en-US"/>
          </a:p>
          <a:p>
            <a:endParaRPr lang="en-US" sz="1200">
              <a:solidFill>
                <a:srgbClr val="D4D4D4"/>
              </a:solidFill>
              <a:latin typeface="Consolas"/>
            </a:endParaRPr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F00385A3-9203-AF40-515F-4B0D1A46C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" y="144672"/>
            <a:ext cx="8148916" cy="481570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BF7335-2E59-3AC3-464E-29240765EB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9" y="71626"/>
            <a:ext cx="8217722" cy="62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E45E-8CC3-E7E6-0C61-C71D1663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Condensed"/>
              </a:rPr>
              <a:t>En nu?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9FF7868-F01D-D7AD-2FA4-0B783EFD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82" y="325526"/>
            <a:ext cx="6711696" cy="3033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5527-005D-9278-B4A0-988C0550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C6E7D-5C9A-31CC-20B3-F6423755F2B1}"/>
              </a:ext>
            </a:extLst>
          </p:cNvPr>
          <p:cNvSpPr txBox="1"/>
          <p:nvPr/>
        </p:nvSpPr>
        <p:spPr>
          <a:xfrm>
            <a:off x="910441" y="3711038"/>
            <a:ext cx="69074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Geen all-in-one </a:t>
            </a:r>
            <a:r>
              <a:rPr lang="en-US" err="1"/>
              <a:t>oplossing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projecten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Wel super </a:t>
            </a:r>
            <a:r>
              <a:rPr lang="en-US" err="1"/>
              <a:t>makkelijk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Github</a:t>
            </a:r>
            <a:r>
              <a:rPr lang="en-US"/>
              <a:t> &gt; </a:t>
            </a:r>
            <a:r>
              <a:rPr lang="en-US" err="1"/>
              <a:t>Gitness</a:t>
            </a:r>
            <a:r>
              <a:rPr lang="en-US"/>
              <a:t> (personal preference)</a:t>
            </a:r>
          </a:p>
        </p:txBody>
      </p:sp>
    </p:spTree>
    <p:extLst>
      <p:ext uri="{BB962C8B-B14F-4D97-AF65-F5344CB8AC3E}">
        <p14:creationId xmlns:p14="http://schemas.microsoft.com/office/powerpoint/2010/main" val="29779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{5F24AB8D-80E0-4FAE-BE54-A97242F9D0AA}tf78438558_win32</Template>
  <TotalTime>0</TotalTime>
  <Words>737</Words>
  <Application>Microsoft Macintosh PowerPoint</Application>
  <PresentationFormat>Widescreen</PresentationFormat>
  <Paragraphs>188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Rockwell</vt:lpstr>
      <vt:lpstr>Rockwell Condensed</vt:lpstr>
      <vt:lpstr>Rockwell Extra Bold</vt:lpstr>
      <vt:lpstr>Wingdings</vt:lpstr>
      <vt:lpstr>Wood Type</vt:lpstr>
      <vt:lpstr>Office Theme</vt:lpstr>
      <vt:lpstr>PowerPoint Presentation</vt:lpstr>
      <vt:lpstr>PowerPoint Presentation</vt:lpstr>
      <vt:lpstr>Introductie Terraform</vt:lpstr>
      <vt:lpstr>Hoe werkt Terraform</vt:lpstr>
      <vt:lpstr>Terraform Workflow</vt:lpstr>
      <vt:lpstr>Gitness</vt:lpstr>
      <vt:lpstr>Gitness, wat is het?</vt:lpstr>
      <vt:lpstr>Hoe werkt het?</vt:lpstr>
      <vt:lpstr>En nu?</vt:lpstr>
      <vt:lpstr>ArgoCD &amp; gitops </vt:lpstr>
      <vt:lpstr>Wat is argocd?</vt:lpstr>
      <vt:lpstr>Voor- en nadelen</vt:lpstr>
      <vt:lpstr>Hoe ziet het eruit?</vt:lpstr>
      <vt:lpstr>Sonarqube, kwaliteit boven kwantiteit</vt:lpstr>
      <vt:lpstr>PowerPoint Presentation</vt:lpstr>
      <vt:lpstr>Integratie met CI/CD?</vt:lpstr>
      <vt:lpstr> Voor        &amp;    Nadelen</vt:lpstr>
      <vt:lpstr>Configuratie / Gebruik (in Pitstop)</vt:lpstr>
      <vt:lpstr>Ik wil mijn systeemprestaties inzichtelijk krijgen, hoe doe ik dat?</vt:lpstr>
      <vt:lpstr>Grafana</vt:lpstr>
      <vt:lpstr>Prometheus</vt:lpstr>
      <vt:lpstr>AlertManager</vt:lpstr>
      <vt:lpstr>Aanbevelingen verdere verdieping</vt:lpstr>
      <vt:lpstr>Kubernetes secret management</vt:lpstr>
      <vt:lpstr>Aanmaken van Secrets</vt:lpstr>
      <vt:lpstr>Gebruiken Secrets</vt:lpstr>
      <vt:lpstr>Good practices</vt:lpstr>
      <vt:lpstr>Externe secret management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Sonarqube, kwaliteit boven kwantiteit</dc:title>
  <dc:creator>Martijn Gerritsen (student)</dc:creator>
  <cp:lastModifiedBy>Marnix Wildeman (student)</cp:lastModifiedBy>
  <cp:revision>1</cp:revision>
  <dcterms:created xsi:type="dcterms:W3CDTF">2023-10-05T08:00:59Z</dcterms:created>
  <dcterms:modified xsi:type="dcterms:W3CDTF">2023-10-06T12:59:19Z</dcterms:modified>
</cp:coreProperties>
</file>