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5"/>
    <p:sldMasterId id="2147483843" r:id="rId6"/>
  </p:sldMasterIdLst>
  <p:notesMasterIdLst>
    <p:notesMasterId r:id="rId18"/>
  </p:notesMasterIdLst>
  <p:handoutMasterIdLst>
    <p:handoutMasterId r:id="rId19"/>
  </p:handoutMasterIdLst>
  <p:sldIdLst>
    <p:sldId id="281" r:id="rId7"/>
    <p:sldId id="396" r:id="rId8"/>
    <p:sldId id="402" r:id="rId9"/>
    <p:sldId id="397" r:id="rId10"/>
    <p:sldId id="372" r:id="rId11"/>
    <p:sldId id="403" r:id="rId12"/>
    <p:sldId id="398" r:id="rId13"/>
    <p:sldId id="373" r:id="rId14"/>
    <p:sldId id="383" r:id="rId15"/>
    <p:sldId id="404" r:id="rId16"/>
    <p:sldId id="399" r:id="rId1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11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99"/>
    <a:srgbClr val="0C2D83"/>
    <a:srgbClr val="FFFF00"/>
    <a:srgbClr val="000000"/>
    <a:srgbClr val="66CC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9" autoAdjust="0"/>
    <p:restoredTop sz="82614" autoAdjust="0"/>
  </p:normalViewPr>
  <p:slideViewPr>
    <p:cSldViewPr snapToGrid="0">
      <p:cViewPr varScale="1">
        <p:scale>
          <a:sx n="127" d="100"/>
          <a:sy n="127" d="100"/>
        </p:scale>
        <p:origin x="-348" y="-96"/>
      </p:cViewPr>
      <p:guideLst>
        <p:guide orient="horz" pos="2160"/>
        <p:guide pos="1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40" y="-10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317B3D9C-94A1-4664-B63B-7EA4177F1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0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76E1C08-9BBB-4EDF-AFE9-DEA473A51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1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defTabSz="930275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313B4965-944B-497A-922E-4B0D32BDC849}" type="slidenum">
              <a:rPr lang="en-US" sz="1200" smtClean="0"/>
              <a:pPr algn="r"/>
              <a:t>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95645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81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7E727DB-90DB-4221-972B-981A073CE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A7C4ACA-CBC0-47AF-8916-D4D30CE59287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CB3990E-BB26-4514-B2A5-817BD4C0C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52D264E-5C2D-472E-BE02-FAEB16892878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6D063ED-C55F-4A92-AD17-2F733D579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4B34AB6-3811-436E-86B5-CA4CB0B960B6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33081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30AC1E7-5379-4CBF-8CE9-B57638D8EB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AACDF95-E785-4789-9501-7F3F2A0A2C1C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7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452C5EA-EF99-4171-8101-F5A41F1F4A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4AE36E2-C386-4936-8EA6-F4795FC9DDAA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15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EB8B24C-064B-4EB4-A779-CA78649978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3B55C84-C654-4355-9B59-5D8D8BDFA993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B64175C-82A3-4CB6-B762-0DEB59AD60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C0CC2AC-FCE1-4994-88CC-9345D9D3F8CA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59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228209-6668-4BE3-856A-DB1CC21C96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51A653E-0A72-4693-B1A1-4ABD21CA4B97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9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918770F6-5C9F-493E-8934-FE28CF75BD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8E24302-7BBD-473F-98C4-936120D66D42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4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30AC1E7-5379-4CBF-8CE9-B57638D8E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AACDF95-E785-4789-9501-7F3F2A0A2C1C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0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4CB1055-1A03-4B51-ABA8-362E61D707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839DF73-C1D9-434C-9B8D-6D4E8A65C781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21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D56E01C-4006-4B94-8BA2-C2AB601D2E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6281022-3049-4044-BCBA-A98F99495E86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49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E727DB-90DB-4221-972B-981A073CE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A7C4ACA-CBC0-47AF-8916-D4D30CE59287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80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B3990E-BB26-4514-B2A5-817BD4C0C0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2D264E-5C2D-472E-BE02-FAEB16892878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59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6D063ED-C55F-4A92-AD17-2F733D5797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4B34AB6-3811-436E-86B5-CA4CB0B960B6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452C5EA-EF99-4171-8101-F5A41F1F4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4AE36E2-C386-4936-8EA6-F4795FC9DDAA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EB8B24C-064B-4EB4-A779-CA7864997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3B55C84-C654-4355-9B59-5D8D8BDFA993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B64175C-82A3-4CB6-B762-0DEB59AD6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C0CC2AC-FCE1-4994-88CC-9345D9D3F8CA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228209-6668-4BE3-856A-DB1CC21C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1A653E-0A72-4693-B1A1-4ABD21CA4B97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18770F6-5C9F-493E-8934-FE28CF75B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8E24302-7BBD-473F-98C4-936120D66D42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4CB1055-1A03-4B51-ABA8-362E61D7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839DF73-C1D9-434C-9B8D-6D4E8A65C781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D56E01C-4006-4B94-8BA2-C2AB601D2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6281022-3049-4044-BCBA-A98F99495E86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43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17F2303-9B20-42D2-8718-17FE686B7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8638361-A6D0-4D3D-A14F-38441735F6D4}" type="datetime3">
              <a:rPr lang="en-US"/>
              <a:pPr>
                <a:defRPr/>
              </a:pPr>
              <a:t>12 August 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17F2303-9B20-42D2-8718-17FE686B70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638361-A6D0-4D3D-A14F-38441735F6D4}" type="datetime3">
              <a:rPr lang="en-US">
                <a:solidFill>
                  <a:srgbClr val="000000"/>
                </a:solidFill>
              </a:rPr>
              <a:pPr>
                <a:defRPr/>
              </a:pPr>
              <a:t>12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0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google.com/url?url=http://www.cavhooah.com/info/sections/branch-insignia/&amp;rct=j&amp;frm=1&amp;q=&amp;esrc=s&amp;sa=U&amp;ei=2e39U8KFIInKsQTX1IDQCw&amp;ved=0CBYQ9QEwAA&amp;sig2=lmVTbCvl3VinplEoDvXVTQ&amp;usg=AFQjCNFqL1j_PZ7meaUjZPwSF1SjLuxRmQ" TargetMode="External"/><Relationship Id="rId7" Type="http://schemas.openxmlformats.org/officeDocument/2006/relationships/hyperlink" Target="file:///\\localhost\upload.wikimedia.org\wikipedia\commons\d\d2\153rd_Cav._Reg_coa.png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file:///\\localhost\upload.wikimedia.org\wikipedia\en\1\12\Florida_Gators_logo.svg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en.wikipedia.org/wiki/File:1st_Cavalry_Division_-_Shoulder_Sleeve_Insignia.svg" TargetMode="External"/><Relationship Id="rId7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4794425"/>
            <a:ext cx="4038600" cy="461665"/>
          </a:xfrm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dirty="0" smtClean="0"/>
              <a:t>Maj Kevin Walchko, PhD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33191" y="2250620"/>
            <a:ext cx="6081157" cy="1938992"/>
          </a:xfrm>
        </p:spPr>
        <p:txBody>
          <a:bodyPr wrap="square">
            <a:spAutoFit/>
          </a:bodyPr>
          <a:lstStyle/>
          <a:p>
            <a:r>
              <a:rPr lang="en-US" sz="4000" dirty="0" smtClean="0"/>
              <a:t>ECE 231</a:t>
            </a:r>
            <a:br>
              <a:rPr lang="en-US" sz="4000" dirty="0" smtClean="0"/>
            </a:br>
            <a:r>
              <a:rPr lang="en-US" sz="4000" dirty="0" smtClean="0"/>
              <a:t>Electrical Circuits and Systems</a:t>
            </a:r>
          </a:p>
        </p:txBody>
      </p:sp>
      <p:pic>
        <p:nvPicPr>
          <p:cNvPr id="3076" name="Picture 31" descr="usafasea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3600" b="1" i="1"/>
              <a:t>HQ U.S. Air Force Academy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Homework/Reading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next class: Block I skills review</a:t>
            </a:r>
          </a:p>
          <a:p>
            <a:r>
              <a:rPr lang="en-US" dirty="0" smtClean="0"/>
              <a:t>Read the Ethics Handout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D30AC1E7-5379-4CBF-8CE9-B57638D8EBA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8660"/>
            <a:ext cx="3790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Pre-AF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31" name="Picture 7" descr="https://encrypted-tbn3.gstatic.com/images?q=tbn:ANd9GcT1CFo0jZhrvBCw45UGKEUEB_NIRi46B5_EFQfuV1OgB7qg_bdxOGTXZZ-j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4544155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" y="525820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45" y="4203950"/>
            <a:ext cx="2677555" cy="20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ile:153rd Cav. Reg coa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755"/>
            <a:ext cx="1617838" cy="2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1524000"/>
            <a:ext cx="1617838" cy="9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File:Florida Gators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42860"/>
            <a:ext cx="2667000" cy="17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810088"/>
            <a:ext cx="2533650" cy="21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Carrier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1435910"/>
            <a:ext cx="6671732" cy="49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-Point Star 3"/>
          <p:cNvSpPr/>
          <p:nvPr/>
        </p:nvSpPr>
        <p:spPr bwMode="auto">
          <a:xfrm>
            <a:off x="6841067" y="3158065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1769533" y="3710423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3369733" y="3905156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3589863" y="3357032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93430" y="4197255"/>
            <a:ext cx="2226738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AFRL Space Vehicles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Kirtland 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1994" y="2702886"/>
            <a:ext cx="81280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CW/DF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USAFA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27095" y="3137816"/>
            <a:ext cx="1663705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Space Superiority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85466" y="2563187"/>
            <a:ext cx="1185333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Chantilly,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IMG_37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0148"/>
            <a:ext cx="3690963" cy="27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 descr="1st Cavalry Division - Shoulder Sleeve Insignia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964"/>
            <a:ext cx="762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419600" y="1528466"/>
            <a:ext cx="0" cy="464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 descr="C:\Users\Kevin.Walchko\Desktop\IMG_3464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4"/>
          <a:stretch/>
        </p:blipFill>
        <p:spPr bwMode="auto">
          <a:xfrm>
            <a:off x="520874" y="1618531"/>
            <a:ext cx="3703489" cy="20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evin.Walchko\Desktop\IMG_0539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0671" r="10479" b="24358"/>
          <a:stretch/>
        </p:blipFill>
        <p:spPr bwMode="auto">
          <a:xfrm>
            <a:off x="4523740" y="3386170"/>
            <a:ext cx="4114800" cy="2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evin.Walchko\Desktop\IMG_1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b="18012"/>
          <a:stretch/>
        </p:blipFill>
        <p:spPr bwMode="auto">
          <a:xfrm>
            <a:off x="4508500" y="1528466"/>
            <a:ext cx="4145280" cy="1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27" y="4898160"/>
            <a:ext cx="1263846" cy="11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801083"/>
            <a:ext cx="927100" cy="120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DCMA Southern Iraq: LOGCAP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3302" y="6039035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ISAF IJC CJ2: NRO LNO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281" y="1528466"/>
            <a:ext cx="26677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Afghanistan Sept 13 – Feb 14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55358" y="1618531"/>
            <a:ext cx="17184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Iraq Feb – Aug 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28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r>
              <a:rPr lang="en-US" dirty="0" smtClean="0"/>
              <a:t>Why did you join the military?</a:t>
            </a:r>
          </a:p>
          <a:p>
            <a:r>
              <a:rPr lang="en-US" dirty="0" smtClean="0"/>
              <a:t>What fills your time (outside of academics)?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fld id="{62D6D4B2-7611-498F-8780-1EDC26277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02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916" y="1509403"/>
            <a:ext cx="8131175" cy="4836805"/>
          </a:xfrm>
        </p:spPr>
        <p:txBody>
          <a:bodyPr>
            <a:normAutofit fontScale="92500"/>
          </a:bodyPr>
          <a:lstStyle/>
          <a:p>
            <a:r>
              <a:rPr lang="en-US" dirty="0"/>
              <a:t>SharePoint: https://</a:t>
            </a:r>
            <a:r>
              <a:rPr lang="en-US" dirty="0" smtClean="0"/>
              <a:t>sharepoint.usafa.edu/academics/eleccompengineering/ece231/default.aspx </a:t>
            </a:r>
            <a:endParaRPr lang="en-US" dirty="0"/>
          </a:p>
          <a:p>
            <a:r>
              <a:rPr lang="en-US" dirty="0" smtClean="0"/>
              <a:t>Textbook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Analysis and Design of Linear Circuits, 8</a:t>
            </a:r>
            <a:r>
              <a:rPr lang="en-US" baseline="30000" dirty="0" smtClean="0"/>
              <a:t>th</a:t>
            </a:r>
            <a:r>
              <a:rPr lang="en-US" dirty="0" smtClean="0"/>
              <a:t> Ed.</a:t>
            </a:r>
          </a:p>
          <a:p>
            <a:r>
              <a:rPr lang="en-US" dirty="0" smtClean="0"/>
              <a:t>Textbook homework</a:t>
            </a:r>
          </a:p>
          <a:p>
            <a:pPr lvl="1"/>
            <a:r>
              <a:rPr lang="en-US" dirty="0" smtClean="0"/>
              <a:t>self graded w/ coversheet</a:t>
            </a:r>
          </a:p>
          <a:p>
            <a:r>
              <a:rPr lang="en-US" dirty="0" smtClean="0"/>
              <a:t>Problem sets</a:t>
            </a:r>
          </a:p>
          <a:p>
            <a:pPr lvl="1"/>
            <a:r>
              <a:rPr lang="en-US" dirty="0" smtClean="0"/>
              <a:t>I will grade … be neat, messy = 0</a:t>
            </a:r>
          </a:p>
          <a:p>
            <a:r>
              <a:rPr lang="en-US" dirty="0" smtClean="0"/>
              <a:t>This class uses </a:t>
            </a:r>
            <a:r>
              <a:rPr lang="en-US" dirty="0" err="1" smtClean="0"/>
              <a:t>Matlab</a:t>
            </a:r>
            <a:r>
              <a:rPr lang="en-US" dirty="0" smtClean="0"/>
              <a:t> … see admin folder</a:t>
            </a:r>
          </a:p>
          <a:p>
            <a:r>
              <a:rPr lang="en-US" dirty="0" smtClean="0"/>
              <a:t>Supplemental readings (later in class) online</a:t>
            </a:r>
          </a:p>
          <a:p>
            <a:r>
              <a:rPr lang="en-US" dirty="0" smtClean="0"/>
              <a:t>The only way to do well in the class is to work problems!!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ight Brace 4"/>
          <p:cNvSpPr/>
          <p:nvPr/>
        </p:nvSpPr>
        <p:spPr bwMode="auto">
          <a:xfrm>
            <a:off x="6117763" y="3346626"/>
            <a:ext cx="551251" cy="166918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0396" y="3919606"/>
            <a:ext cx="197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done in groups …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2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962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Read and be familiar with course materials (e.g., syllabus, readings,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be successful, </a:t>
            </a:r>
            <a:r>
              <a:rPr lang="en-US" dirty="0" smtClean="0">
                <a:solidFill>
                  <a:srgbClr val="FF3300"/>
                </a:solidFill>
              </a:rPr>
              <a:t>you MUST work problems</a:t>
            </a: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the day’s materials before the class</a:t>
            </a:r>
          </a:p>
          <a:p>
            <a:pPr lvl="1"/>
            <a:r>
              <a:rPr lang="en-US" dirty="0" smtClean="0"/>
              <a:t>I will not cover every detail </a:t>
            </a:r>
          </a:p>
          <a:p>
            <a:r>
              <a:rPr lang="en-US" dirty="0" smtClean="0"/>
              <a:t>No surfing the internet/texting/</a:t>
            </a:r>
            <a:r>
              <a:rPr lang="en-US" dirty="0" err="1" smtClean="0"/>
              <a:t>etc</a:t>
            </a:r>
            <a:r>
              <a:rPr lang="en-US" dirty="0" smtClean="0"/>
              <a:t> during class</a:t>
            </a:r>
          </a:p>
          <a:p>
            <a:r>
              <a:rPr lang="en-US" dirty="0" smtClean="0"/>
              <a:t>Be on time</a:t>
            </a:r>
          </a:p>
          <a:p>
            <a:r>
              <a:rPr lang="en-US" dirty="0" smtClean="0"/>
              <a:t>Be professional</a:t>
            </a:r>
          </a:p>
          <a:p>
            <a:r>
              <a:rPr lang="en-US" dirty="0" smtClean="0"/>
              <a:t>Ask questions during class and </a:t>
            </a:r>
            <a:r>
              <a:rPr lang="en-US" dirty="0" smtClean="0">
                <a:solidFill>
                  <a:srgbClr val="FF0000"/>
                </a:solidFill>
              </a:rPr>
              <a:t>stay engaged</a:t>
            </a:r>
          </a:p>
          <a:p>
            <a:r>
              <a:rPr lang="en-US" dirty="0" smtClean="0"/>
              <a:t>If you need to miss class due to an SCA, please let me know as soon as you do (ASAP)!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933" y="5490361"/>
            <a:ext cx="7924800" cy="838200"/>
          </a:xfrm>
          <a:prstGeom prst="rect">
            <a:avLst/>
          </a:prstGeom>
          <a:solidFill>
            <a:srgbClr val="003399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Remember: This class is for you to learn, not for me to teach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06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Classroom ROEs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70" y="1536700"/>
            <a:ext cx="8131175" cy="4324350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2000" dirty="0" smtClean="0"/>
              <a:t>Coffee/water is ok (in approved containers); </a:t>
            </a:r>
            <a:r>
              <a:rPr lang="en-US" sz="2000" dirty="0" smtClean="0"/>
              <a:t>no </a:t>
            </a:r>
            <a:r>
              <a:rPr lang="en-US" sz="2000" dirty="0" smtClean="0"/>
              <a:t>food </a:t>
            </a:r>
            <a:endParaRPr lang="en-US" sz="2000" dirty="0" smtClean="0"/>
          </a:p>
          <a:p>
            <a:r>
              <a:rPr lang="en-US" sz="2000" dirty="0" smtClean="0"/>
              <a:t>UOD </a:t>
            </a:r>
            <a:r>
              <a:rPr lang="en-US" sz="2000" dirty="0" smtClean="0"/>
              <a:t>and honor rules</a:t>
            </a:r>
          </a:p>
          <a:p>
            <a:r>
              <a:rPr lang="en-US" sz="2000" dirty="0" smtClean="0"/>
              <a:t>Attendance (it is your duty)</a:t>
            </a:r>
          </a:p>
          <a:p>
            <a:r>
              <a:rPr lang="en-US" sz="2000" i="1" dirty="0" smtClean="0">
                <a:solidFill>
                  <a:schemeClr val="accent2"/>
                </a:solidFill>
              </a:rPr>
              <a:t>Participate…</a:t>
            </a:r>
            <a:r>
              <a:rPr lang="en-US" sz="2000" dirty="0" smtClean="0"/>
              <a:t> makes class more fun for us all</a:t>
            </a:r>
          </a:p>
          <a:p>
            <a:r>
              <a:rPr lang="en-US" sz="2000" dirty="0" smtClean="0"/>
              <a:t>Bathroom Breaks… if you need to go, quickly and quietly excuse yourself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smtClean="0"/>
          </a:p>
          <a:p>
            <a:fld id="{62D6D4B2-7611-498F-8780-1EDC262774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85742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Office: 2F48</a:t>
            </a:r>
            <a:endParaRPr lang="en-US" sz="2400" dirty="0"/>
          </a:p>
          <a:p>
            <a:pPr algn="ctr"/>
            <a:r>
              <a:rPr lang="en-US" sz="2400" dirty="0" smtClean="0"/>
              <a:t>kevin.walchko@usafa.edu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My schedule is dynamic, so feel free to send me a meeting invite or email for EI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Sometimes 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Always Unavailable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65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A7958C78596449B155522FBC447D5" ma:contentTypeVersion="0" ma:contentTypeDescription="Create a new document." ma:contentTypeScope="" ma:versionID="9c6db95d7f3101c6148d16e15cdf7199">
  <xsd:schema xmlns:xsd="http://www.w3.org/2001/XMLSchema" xmlns:xs="http://www.w3.org/2001/XMLSchema" xmlns:p="http://schemas.microsoft.com/office/2006/metadata/properties" xmlns:ns2="5e3a169e-af0f-4f4e-a104-3480f9231ac9" targetNamespace="http://schemas.microsoft.com/office/2006/metadata/properties" ma:root="true" ma:fieldsID="fb4f9eef9889e89cfd1b2f71fcf7648d" ns2:_="">
    <xsd:import namespace="5e3a169e-af0f-4f4e-a104-3480f9231ac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a169e-af0f-4f4e-a104-3480f9231ac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3a169e-af0f-4f4e-a104-3480f9231ac9">NCD6ZMS2A4ZC-352-4</_dlc_DocId>
    <_dlc_DocIdUrl xmlns="5e3a169e-af0f-4f4e-a104-3480f9231ac9">
      <Url>https://sharepoint.usafa.edu/academics/eleccompengineering/ECE315/_layouts/15/DocIdRedir.aspx?ID=NCD6ZMS2A4ZC-352-4</Url>
      <Description>NCD6ZMS2A4ZC-352-4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AD2D91-82C2-432B-9C35-B84FAF01482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2F50298-4948-414F-85B8-FDA24B4331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3a169e-af0f-4f4e-a104-3480f9231a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D90777-FE4D-4603-B6EF-8FACF6204C06}">
  <ds:schemaRefs>
    <ds:schemaRef ds:uri="http://schemas.microsoft.com/office/2006/metadata/properties"/>
    <ds:schemaRef ds:uri="http://schemas.microsoft.com/office/infopath/2007/PartnerControls"/>
    <ds:schemaRef ds:uri="5e3a169e-af0f-4f4e-a104-3480f9231ac9"/>
  </ds:schemaRefs>
</ds:datastoreItem>
</file>

<file path=customXml/itemProps4.xml><?xml version="1.0" encoding="utf-8"?>
<ds:datastoreItem xmlns:ds="http://schemas.openxmlformats.org/officeDocument/2006/customXml" ds:itemID="{CF4D17FC-79DF-4C7E-A848-7460E729B9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8413</TotalTime>
  <Words>386</Words>
  <Application>Microsoft Office PowerPoint</Application>
  <PresentationFormat>On-screen Show (4:3)</PresentationFormat>
  <Paragraphs>106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Blank Presentation</vt:lpstr>
      <vt:lpstr>1_Blank Presentation</vt:lpstr>
      <vt:lpstr>ECE 231 Electrical Circuits and Systems</vt:lpstr>
      <vt:lpstr>Background – Pre-AF</vt:lpstr>
      <vt:lpstr>AF Carrier So Far</vt:lpstr>
      <vt:lpstr>Deployments</vt:lpstr>
      <vt:lpstr>Roll call &amp; Who are you?</vt:lpstr>
      <vt:lpstr>Course</vt:lpstr>
      <vt:lpstr>Expectations</vt:lpstr>
      <vt:lpstr>Classroom ROEs</vt:lpstr>
      <vt:lpstr>Extra Instruction (EI)</vt:lpstr>
      <vt:lpstr>Homework/Reading</vt:lpstr>
      <vt:lpstr>backups</vt:lpstr>
    </vt:vector>
  </TitlesOfParts>
  <Company>HQ USAF/______, Pentagon, DC 20330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Crippen, Shane M Lt Col USAF USAFA USAFA/DFEC</dc:creator>
  <cp:lastModifiedBy>Test</cp:lastModifiedBy>
  <cp:revision>410</cp:revision>
  <dcterms:created xsi:type="dcterms:W3CDTF">2000-04-26T18:38:01Z</dcterms:created>
  <dcterms:modified xsi:type="dcterms:W3CDTF">2016-08-12T14:15:58Z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0x01010034DA7958C78596449B155522FBC447D5</vt:lpwstr>
  </property>
  <property fmtid="{D5CDD505-2E9C-101B-9397-08002B2CF9AE}" pid="3" name="_dlc_DocIdItemGuid">
    <vt:lpwstr>5e689fce-77ba-4086-a4dd-a52d83ebf4c2</vt:lpwstr>
  </property>
</Properties>
</file>