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35" r:id="rId7"/>
    <p:sldId id="340" r:id="rId8"/>
    <p:sldId id="337" r:id="rId9"/>
    <p:sldId id="338" r:id="rId10"/>
    <p:sldId id="339" r:id="rId11"/>
    <p:sldId id="31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Dependent Sources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Devices – need external power</a:t>
            </a:r>
          </a:p>
          <a:p>
            <a:r>
              <a:rPr lang="en-US" dirty="0" smtClean="0"/>
              <a:t>Gain – ratio of output/input</a:t>
            </a:r>
          </a:p>
          <a:p>
            <a:r>
              <a:rPr lang="en-US" dirty="0" smtClean="0"/>
              <a:t>Dependent Source</a:t>
            </a:r>
          </a:p>
          <a:p>
            <a:pPr lvl="1"/>
            <a:r>
              <a:rPr lang="en-US" dirty="0" smtClean="0"/>
              <a:t>Voltage/current source controlled by another voltage/current source</a:t>
            </a:r>
          </a:p>
          <a:p>
            <a:pPr lvl="2"/>
            <a:r>
              <a:rPr lang="en-US" dirty="0" smtClean="0"/>
              <a:t>Cannot turn off dependent </a:t>
            </a:r>
            <a:r>
              <a:rPr lang="en-US" dirty="0" err="1" smtClean="0"/>
              <a:t>src</a:t>
            </a:r>
            <a:r>
              <a:rPr lang="en-US" dirty="0" smtClean="0"/>
              <a:t> unless you turn off the controlling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This is to prepare you for op 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410200"/>
            <a:ext cx="716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Active circuits behave differently than passive circuits, but with a little modification, we can use the tools we already have!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200" y="1732002"/>
            <a:ext cx="1143000" cy="2209800"/>
            <a:chOff x="838200" y="2743200"/>
            <a:chExt cx="1143000" cy="2209800"/>
          </a:xfrm>
        </p:grpSpPr>
        <p:sp>
          <p:nvSpPr>
            <p:cNvPr id="6" name="Diamond 5"/>
            <p:cNvSpPr/>
            <p:nvPr/>
          </p:nvSpPr>
          <p:spPr>
            <a:xfrm>
              <a:off x="838200" y="3200400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9659" y="33850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2101" y="391846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 flipV="1">
              <a:off x="1409700" y="2743200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>
              <a:off x="1409700" y="44196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743200" y="1676400"/>
            <a:ext cx="1143000" cy="2209800"/>
            <a:chOff x="2743200" y="2687598"/>
            <a:chExt cx="1143000" cy="2209800"/>
          </a:xfrm>
        </p:grpSpPr>
        <p:sp>
          <p:nvSpPr>
            <p:cNvPr id="13" name="Diamond 12"/>
            <p:cNvSpPr/>
            <p:nvPr/>
          </p:nvSpPr>
          <p:spPr>
            <a:xfrm>
              <a:off x="2743200" y="3144798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4659" y="33294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7101" y="386286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3314700" y="2687598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2"/>
            </p:cNvCxnSpPr>
            <p:nvPr/>
          </p:nvCxnSpPr>
          <p:spPr>
            <a:xfrm>
              <a:off x="3314700" y="4363998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86300" y="1676400"/>
            <a:ext cx="1143000" cy="2209800"/>
            <a:chOff x="4686300" y="2687598"/>
            <a:chExt cx="1143000" cy="2209800"/>
          </a:xfrm>
        </p:grpSpPr>
        <p:sp>
          <p:nvSpPr>
            <p:cNvPr id="18" name="Diamond 17"/>
            <p:cNvSpPr/>
            <p:nvPr/>
          </p:nvSpPr>
          <p:spPr>
            <a:xfrm>
              <a:off x="4686300" y="3144798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</p:cNvCxnSpPr>
            <p:nvPr/>
          </p:nvCxnSpPr>
          <p:spPr>
            <a:xfrm flipV="1">
              <a:off x="5257800" y="2687598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2"/>
            </p:cNvCxnSpPr>
            <p:nvPr/>
          </p:nvCxnSpPr>
          <p:spPr>
            <a:xfrm>
              <a:off x="5257800" y="4363998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257800" y="3385066"/>
              <a:ext cx="0" cy="718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29400" y="1693902"/>
            <a:ext cx="1143000" cy="2209800"/>
            <a:chOff x="6553200" y="2747559"/>
            <a:chExt cx="1143000" cy="2209800"/>
          </a:xfrm>
        </p:grpSpPr>
        <p:sp>
          <p:nvSpPr>
            <p:cNvPr id="25" name="Diamond 24"/>
            <p:cNvSpPr/>
            <p:nvPr/>
          </p:nvSpPr>
          <p:spPr>
            <a:xfrm>
              <a:off x="6553200" y="3204759"/>
              <a:ext cx="1143000" cy="12192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flipV="1">
              <a:off x="7124700" y="2747559"/>
              <a:ext cx="0" cy="457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2"/>
            </p:cNvCxnSpPr>
            <p:nvPr/>
          </p:nvCxnSpPr>
          <p:spPr>
            <a:xfrm>
              <a:off x="7124700" y="4423959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124700" y="3445027"/>
              <a:ext cx="0" cy="7180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141838" y="2667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6004" y="25760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87780" y="2558534"/>
            <a:ext cx="52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14641" y="25874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4475202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VCVS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6004" y="4475202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CCVS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4439" y="4494976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VCCS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44949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CCCS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6701" y="5225534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scalar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78152" y="5225534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resistance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52845" y="5225534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scalar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5168467"/>
                <a:ext cx="217963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 = conductance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168467"/>
                <a:ext cx="2179636" cy="483466"/>
              </a:xfrm>
              <a:prstGeom prst="rect">
                <a:avLst/>
              </a:prstGeom>
              <a:blipFill rotWithShape="1">
                <a:blip r:embed="rId2"/>
                <a:stretch>
                  <a:fillRect r="-224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 in terms of Vs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60530" cy="519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3733800"/>
            <a:ext cx="6553200" cy="268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 in terms of </a:t>
            </a:r>
            <a:r>
              <a:rPr lang="en-US" dirty="0" err="1" smtClean="0"/>
              <a:t>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2399" y="3124200"/>
            <a:ext cx="8610075" cy="2438400"/>
            <a:chOff x="152399" y="3124200"/>
            <a:chExt cx="8610075" cy="2438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" y="3124200"/>
              <a:ext cx="8610075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09800" y="41662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1508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3950" y="476833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17250" y="4166229"/>
              <a:ext cx="428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8958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400" y="476833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28600" y="29718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93943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391400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334000" y="2895600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352800" y="5867400"/>
            <a:ext cx="838200" cy="381000"/>
          </a:xfrm>
          <a:prstGeom prst="wedgeRectCallout">
            <a:avLst>
              <a:gd name="adj1" fmla="val 29242"/>
              <a:gd name="adj2" fmla="val -147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812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nodal analysis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9200" y="2971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3800" y="2895600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2895600"/>
            <a:ext cx="840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77200" y="39624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962400"/>
            <a:ext cx="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9" y="3276600"/>
            <a:ext cx="727359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Vo in terms of </a:t>
            </a:r>
            <a:r>
              <a:rPr lang="en-US" dirty="0" err="1" smtClean="0"/>
              <a:t>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8419" y="4182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0127" y="3673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2569" y="478436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7902" y="4285938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9610" y="3777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2052" y="488804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9809" y="307526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87241" y="300427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035161" y="300427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81600" y="3075269"/>
            <a:ext cx="762000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693394" y="5676900"/>
            <a:ext cx="838200" cy="381000"/>
          </a:xfrm>
          <a:prstGeom prst="wedgeRectCallout">
            <a:avLst>
              <a:gd name="adj1" fmla="val 29242"/>
              <a:gd name="adj2" fmla="val -147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3200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200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0" y="3195403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96200" y="3941988"/>
            <a:ext cx="0" cy="11107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20574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nodal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153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Dependent Sources</vt:lpstr>
      <vt:lpstr>Definitions</vt:lpstr>
      <vt:lpstr>Dependent Sources</vt:lpstr>
      <vt:lpstr>Find Vo in terms of Vs</vt:lpstr>
      <vt:lpstr>Find Vo in terms of Rf</vt:lpstr>
      <vt:lpstr>Find Vo in terms of Rf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497</cp:revision>
  <cp:lastPrinted>2014-12-08T18:37:58Z</cp:lastPrinted>
  <dcterms:created xsi:type="dcterms:W3CDTF">2012-07-23T15:58:59Z</dcterms:created>
  <dcterms:modified xsi:type="dcterms:W3CDTF">2016-09-19T14:23:55Z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