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320" r:id="rId6"/>
    <p:sldId id="327" r:id="rId7"/>
    <p:sldId id="328" r:id="rId8"/>
    <p:sldId id="329" r:id="rId9"/>
    <p:sldId id="330" r:id="rId10"/>
    <p:sldId id="331" r:id="rId11"/>
    <p:sldId id="315" r:id="rId12"/>
    <p:sldId id="321" r:id="rId13"/>
    <p:sldId id="322" r:id="rId14"/>
    <p:sldId id="326" r:id="rId15"/>
    <p:sldId id="324" r:id="rId16"/>
    <p:sldId id="325" r:id="rId17"/>
    <p:sldId id="323" r:id="rId18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Op </a:t>
            </a:r>
            <a:r>
              <a:rPr lang="en-US" smtClean="0"/>
              <a:t>Amps III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 inverting summer that implements:</a:t>
            </a:r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= -(5V</a:t>
            </a:r>
            <a:r>
              <a:rPr lang="en-US" baseline="-25000" dirty="0" smtClean="0"/>
              <a:t>A</a:t>
            </a:r>
            <a:r>
              <a:rPr lang="en-US" dirty="0" smtClean="0"/>
              <a:t> + 13V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the above gains, 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if V</a:t>
            </a:r>
            <a:r>
              <a:rPr lang="en-US" baseline="-25000" dirty="0" smtClean="0"/>
              <a:t>A</a:t>
            </a:r>
            <a:r>
              <a:rPr lang="en-US" dirty="0" smtClean="0"/>
              <a:t> = 2V and V</a:t>
            </a:r>
            <a:r>
              <a:rPr lang="en-US" baseline="-25000" dirty="0" smtClean="0"/>
              <a:t>B</a:t>
            </a:r>
            <a:r>
              <a:rPr lang="en-US" dirty="0" smtClean="0"/>
              <a:t> = -.5V</a:t>
            </a:r>
          </a:p>
          <a:p>
            <a:r>
              <a:rPr lang="en-US" dirty="0" smtClean="0"/>
              <a:t>Using the above and V</a:t>
            </a:r>
            <a:r>
              <a:rPr lang="en-US" baseline="-25000" dirty="0" smtClean="0"/>
              <a:t>A</a:t>
            </a:r>
            <a:r>
              <a:rPr lang="en-US" dirty="0" smtClean="0"/>
              <a:t> = 500 mV,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cc</a:t>
            </a:r>
            <a:r>
              <a:rPr lang="en-US" dirty="0" smtClean="0"/>
              <a:t> = 15V, what is the maximum value of V</a:t>
            </a:r>
            <a:r>
              <a:rPr lang="en-US" baseline="-25000" dirty="0" smtClean="0"/>
              <a:t>B</a:t>
            </a:r>
            <a:r>
              <a:rPr lang="en-US" dirty="0" smtClean="0"/>
              <a:t> and still have it be linear?</a:t>
            </a:r>
          </a:p>
          <a:p>
            <a:r>
              <a:rPr lang="en-US" dirty="0" smtClean="0"/>
              <a:t>Design a circuit that implements:</a:t>
            </a:r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= 8V</a:t>
            </a:r>
            <a:r>
              <a:rPr lang="en-US" baseline="-25000" dirty="0" smtClean="0"/>
              <a:t>2</a:t>
            </a:r>
            <a:r>
              <a:rPr lang="en-US" dirty="0" smtClean="0"/>
              <a:t> – 4 V</a:t>
            </a:r>
            <a:r>
              <a:rPr lang="en-US" baseline="-25000" dirty="0" smtClean="0"/>
              <a:t>1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(use a differential amp)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239000" cy="30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8907" y="36576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B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12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1042" y="426295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551520" y="3754849"/>
            <a:ext cx="228600" cy="3045640"/>
          </a:xfrm>
          <a:prstGeom prst="rightBrace">
            <a:avLst>
              <a:gd name="adj1" fmla="val 41120"/>
              <a:gd name="adj2" fmla="val 489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942420" y="3409589"/>
            <a:ext cx="228600" cy="3736160"/>
          </a:xfrm>
          <a:prstGeom prst="rightBrace">
            <a:avLst>
              <a:gd name="adj1" fmla="val 41120"/>
              <a:gd name="adj2" fmla="val 489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5638800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Non-inverting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5638800"/>
            <a:ext cx="106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57425" y="1264115"/>
            <a:ext cx="4995011" cy="4021467"/>
            <a:chOff x="3920389" y="2066569"/>
            <a:chExt cx="4995011" cy="40214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944" y="2420911"/>
              <a:ext cx="3781607" cy="366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581529" y="206656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Short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0389" y="2954683"/>
              <a:ext cx="7615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Open</a:t>
              </a:r>
            </a:p>
            <a:p>
              <a:r>
                <a:rPr lang="en-US" dirty="0" smtClean="0"/>
                <a:t>circuit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95771" y="3907604"/>
              <a:ext cx="51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94302" y="34163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39186" y="447977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43"/>
          <a:stretch/>
        </p:blipFill>
        <p:spPr bwMode="auto">
          <a:xfrm>
            <a:off x="152400" y="2274095"/>
            <a:ext cx="3527971" cy="301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81758" y="4029528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80289" y="3538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5173" y="46016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6710" y="5498068"/>
            <a:ext cx="360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Looking at the non-inverting op amp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05419" y="5405734"/>
            <a:ext cx="465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Buffers help circuits with different impedances work correctly without overloading one another or effecting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378" y="2514600"/>
            <a:ext cx="7620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Find the transfer characteristics of a differential amplifier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R1 = 10k </a:t>
            </a:r>
            <a:r>
              <a:rPr lang="el-GR" dirty="0" smtClean="0"/>
              <a:t>Ω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R2 = 40k </a:t>
            </a:r>
            <a:r>
              <a:rPr lang="el-GR" dirty="0" smtClean="0"/>
              <a:t>Ω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R3 = 10k </a:t>
            </a:r>
            <a:r>
              <a:rPr lang="el-GR" dirty="0" smtClean="0"/>
              <a:t>Ω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R4 = 15k </a:t>
            </a:r>
            <a:r>
              <a:rPr lang="el-GR" dirty="0" smtClean="0"/>
              <a:t>Ω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(b) If </a:t>
            </a:r>
            <a:r>
              <a:rPr lang="en-US" dirty="0" err="1" smtClean="0"/>
              <a:t>Vcc</a:t>
            </a:r>
            <a:r>
              <a:rPr lang="en-US" dirty="0" smtClean="0"/>
              <a:t> is ± 15 V and V1 = 3V, what is the allowable range of V2 for linear ops?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6823" y="4724400"/>
            <a:ext cx="2018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Vo = -4V1 + 3V2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-1 V ≤ V2 </a:t>
            </a:r>
            <a:r>
              <a:rPr lang="en-US" dirty="0"/>
              <a:t>≤ </a:t>
            </a:r>
            <a:r>
              <a:rPr lang="en-US" dirty="0" smtClean="0"/>
              <a:t>9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315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143000" y="154420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209800" y="15442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60" y="13358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35705" y="1359534"/>
            <a:ext cx="100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</a:t>
            </a:r>
            <a:r>
              <a:rPr lang="en-US" dirty="0" err="1" smtClean="0"/>
              <a:t>KV</a:t>
            </a:r>
            <a:r>
              <a:rPr lang="en-US" baseline="-25000" dirty="0" err="1" smtClean="0"/>
              <a:t>in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48899" y="1399934"/>
            <a:ext cx="229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Non-inverting Op Amp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76400" y="2001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1143000" y="223000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2209800" y="22300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160" y="2021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35705" y="2045334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=-</a:t>
            </a:r>
            <a:r>
              <a:rPr lang="en-US" dirty="0" err="1" smtClean="0"/>
              <a:t>KV</a:t>
            </a:r>
            <a:r>
              <a:rPr lang="en-US" baseline="-25000" dirty="0" err="1" smtClean="0"/>
              <a:t>in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819614" y="2035767"/>
            <a:ext cx="18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nverting Op Amp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82646" y="268324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88892" y="3305332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88892" y="397864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 smtClean="0"/>
              <a:t>Kn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55492" y="2924332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43000" y="4203492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55492" y="4197247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7718" y="273966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in1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723964" y="334926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723964" y="40225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inn</a:t>
            </a:r>
            <a:endParaRPr lang="en-US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2860868" y="3321983"/>
            <a:ext cx="381000" cy="39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6" idx="3"/>
            <a:endCxn id="35" idx="1"/>
          </p:cNvCxnSpPr>
          <p:nvPr/>
        </p:nvCxnSpPr>
        <p:spPr>
          <a:xfrm>
            <a:off x="2216046" y="2911840"/>
            <a:ext cx="700618" cy="4677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3"/>
            <a:endCxn id="35" idx="2"/>
          </p:cNvCxnSpPr>
          <p:nvPr/>
        </p:nvCxnSpPr>
        <p:spPr>
          <a:xfrm flipV="1">
            <a:off x="2222292" y="3518729"/>
            <a:ext cx="638576" cy="152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3"/>
            <a:endCxn id="35" idx="3"/>
          </p:cNvCxnSpPr>
          <p:nvPr/>
        </p:nvCxnSpPr>
        <p:spPr>
          <a:xfrm flipV="1">
            <a:off x="2222292" y="3657849"/>
            <a:ext cx="694372" cy="5493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</p:cNvCxnSpPr>
          <p:nvPr/>
        </p:nvCxnSpPr>
        <p:spPr>
          <a:xfrm>
            <a:off x="3241868" y="3518729"/>
            <a:ext cx="650578" cy="152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4062" y="3334063"/>
            <a:ext cx="307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=-K1*V</a:t>
            </a:r>
            <a:r>
              <a:rPr lang="en-US" baseline="-25000" dirty="0" smtClean="0"/>
              <a:t>in1</a:t>
            </a:r>
            <a:r>
              <a:rPr lang="en-US" dirty="0" smtClean="0"/>
              <a:t>-K2*V</a:t>
            </a:r>
            <a:r>
              <a:rPr lang="en-US" baseline="-25000" dirty="0" smtClean="0"/>
              <a:t>in2</a:t>
            </a:r>
            <a:r>
              <a:rPr lang="en-US" dirty="0" smtClean="0"/>
              <a:t>-…-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inn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7001533" y="336530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Summing Op Amp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737882" y="4839413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19144" y="56184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-K2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49" idx="1"/>
          </p:cNvCxnSpPr>
          <p:nvPr/>
        </p:nvCxnSpPr>
        <p:spPr>
          <a:xfrm>
            <a:off x="1094629" y="5064478"/>
            <a:ext cx="643253" cy="35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1149555" y="5847076"/>
            <a:ext cx="5695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8320" y="485836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in1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639479" y="566241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58" name="Oval 57"/>
          <p:cNvSpPr/>
          <p:nvPr/>
        </p:nvSpPr>
        <p:spPr>
          <a:xfrm>
            <a:off x="2685705" y="5237064"/>
            <a:ext cx="381000" cy="39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9" idx="3"/>
            <a:endCxn id="58" idx="1"/>
          </p:cNvCxnSpPr>
          <p:nvPr/>
        </p:nvCxnSpPr>
        <p:spPr>
          <a:xfrm>
            <a:off x="2271282" y="5068013"/>
            <a:ext cx="470219" cy="2266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58" idx="3"/>
          </p:cNvCxnSpPr>
          <p:nvPr/>
        </p:nvCxnSpPr>
        <p:spPr>
          <a:xfrm flipV="1">
            <a:off x="2252544" y="5572930"/>
            <a:ext cx="488957" cy="274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6"/>
          </p:cNvCxnSpPr>
          <p:nvPr/>
        </p:nvCxnSpPr>
        <p:spPr>
          <a:xfrm>
            <a:off x="3066705" y="5433810"/>
            <a:ext cx="650578" cy="152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48899" y="5249144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=K1*V</a:t>
            </a:r>
            <a:r>
              <a:rPr lang="en-US" baseline="-25000" dirty="0" smtClean="0"/>
              <a:t>in1</a:t>
            </a:r>
            <a:r>
              <a:rPr lang="en-US" dirty="0" smtClean="0"/>
              <a:t>-K2*V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6213957" y="5256745"/>
            <a:ext cx="20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Op Amp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828800" y="36270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503945" y="4153313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>
            <a:off x="4970545" y="4381913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3"/>
          </p:cNvCxnSpPr>
          <p:nvPr/>
        </p:nvCxnSpPr>
        <p:spPr>
          <a:xfrm>
            <a:off x="6037345" y="4381913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63994" y="41972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6563250" y="4197247"/>
            <a:ext cx="8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7467643" y="420724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832919" y="5847076"/>
            <a:ext cx="6158682" cy="477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than one way to draw these, Fig 4-48, </a:t>
            </a:r>
            <a:r>
              <a:rPr lang="en-US" dirty="0" err="1" smtClean="0"/>
              <a:t>pg</a:t>
            </a:r>
            <a:r>
              <a:rPr lang="en-US" dirty="0" smtClean="0"/>
              <a:t> 188 is different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33" idx="3"/>
            <a:endCxn id="27" idx="1"/>
          </p:cNvCxnSpPr>
          <p:nvPr/>
        </p:nvCxnSpPr>
        <p:spPr>
          <a:xfrm>
            <a:off x="1234040" y="3533932"/>
            <a:ext cx="45485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9" grpId="0"/>
      <p:bldP spid="20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32" grpId="0"/>
      <p:bldP spid="33" grpId="0"/>
      <p:bldP spid="34" grpId="0"/>
      <p:bldP spid="35" grpId="0" animBg="1"/>
      <p:bldP spid="44" grpId="0"/>
      <p:bldP spid="48" grpId="0"/>
      <p:bldP spid="49" grpId="0" animBg="1"/>
      <p:bldP spid="50" grpId="0" animBg="1"/>
      <p:bldP spid="55" grpId="0"/>
      <p:bldP spid="56" grpId="0"/>
      <p:bldP spid="58" grpId="0" animBg="1"/>
      <p:bldP spid="63" grpId="0"/>
      <p:bldP spid="67" grpId="0"/>
      <p:bldP spid="74" grpId="0"/>
      <p:bldP spid="76" grpId="0" animBg="1"/>
      <p:bldP spid="79" grpId="0"/>
      <p:bldP spid="80" grpId="0"/>
      <p:bldP spid="81" grpId="0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the following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1295400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= 6V</a:t>
            </a:r>
            <a:r>
              <a:rPr lang="en-US" baseline="-25000" dirty="0" smtClean="0"/>
              <a:t>1</a:t>
            </a:r>
            <a:r>
              <a:rPr lang="en-US" dirty="0" smtClean="0"/>
              <a:t>-18V</a:t>
            </a:r>
            <a:r>
              <a:rPr lang="en-US" baseline="-25000" dirty="0" smtClean="0"/>
              <a:t>2</a:t>
            </a:r>
            <a:r>
              <a:rPr lang="en-US" dirty="0" smtClean="0"/>
              <a:t>+3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531" y="1752600"/>
            <a:ext cx="246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2, 2 input summers: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64430" y="2182012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0676" y="2804104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37276" y="2423104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9502" y="223843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in1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835558" y="346054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3442652" y="2820755"/>
            <a:ext cx="381000" cy="39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11" idx="1"/>
          </p:cNvCxnSpPr>
          <p:nvPr/>
        </p:nvCxnSpPr>
        <p:spPr>
          <a:xfrm>
            <a:off x="2797830" y="2410612"/>
            <a:ext cx="700618" cy="4677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11" idx="2"/>
          </p:cNvCxnSpPr>
          <p:nvPr/>
        </p:nvCxnSpPr>
        <p:spPr>
          <a:xfrm flipV="1">
            <a:off x="2804076" y="3017501"/>
            <a:ext cx="638576" cy="152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33884" y="2094135"/>
            <a:ext cx="1948995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stage1</a:t>
            </a:r>
            <a:r>
              <a:rPr lang="en-US" dirty="0" smtClean="0"/>
              <a:t>=-6*V</a:t>
            </a:r>
            <a:r>
              <a:rPr lang="en-US" baseline="-25000" dirty="0" smtClean="0"/>
              <a:t>in1</a:t>
            </a:r>
            <a:r>
              <a:rPr lang="en-US" dirty="0" smtClean="0"/>
              <a:t>-1*3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31030" y="3032704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44980" y="3335299"/>
            <a:ext cx="381000" cy="39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0" idx="6"/>
          </p:cNvCxnSpPr>
          <p:nvPr/>
        </p:nvCxnSpPr>
        <p:spPr>
          <a:xfrm>
            <a:off x="6125980" y="3532045"/>
            <a:ext cx="88105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284803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3V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38385" y="337268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-18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38385" y="2796502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8" idx="1"/>
          </p:cNvCxnSpPr>
          <p:nvPr/>
        </p:nvCxnSpPr>
        <p:spPr>
          <a:xfrm>
            <a:off x="4338648" y="3601281"/>
            <a:ext cx="39973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6"/>
            <a:endCxn id="29" idx="1"/>
          </p:cNvCxnSpPr>
          <p:nvPr/>
        </p:nvCxnSpPr>
        <p:spPr>
          <a:xfrm>
            <a:off x="3823652" y="3017501"/>
            <a:ext cx="914733" cy="76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3"/>
            <a:endCxn id="20" idx="0"/>
          </p:cNvCxnSpPr>
          <p:nvPr/>
        </p:nvCxnSpPr>
        <p:spPr>
          <a:xfrm>
            <a:off x="5271785" y="3025102"/>
            <a:ext cx="663695" cy="31019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3"/>
            <a:endCxn id="20" idx="2"/>
          </p:cNvCxnSpPr>
          <p:nvPr/>
        </p:nvCxnSpPr>
        <p:spPr>
          <a:xfrm flipV="1">
            <a:off x="5271785" y="3532045"/>
            <a:ext cx="473195" cy="692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24600" y="3052960"/>
            <a:ext cx="224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=6*V</a:t>
            </a:r>
            <a:r>
              <a:rPr lang="en-US" baseline="-25000" dirty="0" smtClean="0"/>
              <a:t>in1</a:t>
            </a:r>
            <a:r>
              <a:rPr lang="en-US" dirty="0" smtClean="0"/>
              <a:t>+3-18*V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cxnSp>
        <p:nvCxnSpPr>
          <p:cNvPr id="43" name="Straight Arrow Connector 42"/>
          <p:cNvCxnSpPr>
            <a:stCxn id="15" idx="1"/>
          </p:cNvCxnSpPr>
          <p:nvPr/>
        </p:nvCxnSpPr>
        <p:spPr>
          <a:xfrm flipH="1">
            <a:off x="4281018" y="2278801"/>
            <a:ext cx="252866" cy="7425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6531" y="3962400"/>
            <a:ext cx="419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an inverter and a summer w/ 3 inputs: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809654" y="445186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840348" y="572706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69" idx="3"/>
            <a:endCxn id="48" idx="1"/>
          </p:cNvCxnSpPr>
          <p:nvPr/>
        </p:nvCxnSpPr>
        <p:spPr>
          <a:xfrm>
            <a:off x="3618839" y="4679629"/>
            <a:ext cx="1190815" cy="8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44748" y="449496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in1</a:t>
            </a:r>
            <a:endParaRPr lang="en-US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5721176" y="5122051"/>
            <a:ext cx="381000" cy="39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8" idx="3"/>
            <a:endCxn id="52" idx="1"/>
          </p:cNvCxnSpPr>
          <p:nvPr/>
        </p:nvCxnSpPr>
        <p:spPr>
          <a:xfrm>
            <a:off x="5343054" y="4680466"/>
            <a:ext cx="433918" cy="4992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52" idx="3"/>
          </p:cNvCxnSpPr>
          <p:nvPr/>
        </p:nvCxnSpPr>
        <p:spPr>
          <a:xfrm flipV="1">
            <a:off x="5373748" y="5457917"/>
            <a:ext cx="403224" cy="4977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9" idx="1"/>
          </p:cNvCxnSpPr>
          <p:nvPr/>
        </p:nvCxnSpPr>
        <p:spPr>
          <a:xfrm>
            <a:off x="4373517" y="5955666"/>
            <a:ext cx="46683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82797" y="57710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-3V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838385" y="5090197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-18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085439" y="4451029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9" idx="1"/>
          </p:cNvCxnSpPr>
          <p:nvPr/>
        </p:nvCxnSpPr>
        <p:spPr>
          <a:xfrm>
            <a:off x="2454824" y="4679629"/>
            <a:ext cx="63061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7" idx="1"/>
          </p:cNvCxnSpPr>
          <p:nvPr/>
        </p:nvCxnSpPr>
        <p:spPr>
          <a:xfrm>
            <a:off x="4315929" y="5318797"/>
            <a:ext cx="5224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36176" y="514621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cxnSp>
        <p:nvCxnSpPr>
          <p:cNvPr id="77" name="Straight Arrow Connector 76"/>
          <p:cNvCxnSpPr>
            <a:stCxn id="67" idx="3"/>
            <a:endCxn id="52" idx="2"/>
          </p:cNvCxnSpPr>
          <p:nvPr/>
        </p:nvCxnSpPr>
        <p:spPr>
          <a:xfrm>
            <a:off x="5371785" y="5318797"/>
            <a:ext cx="3493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2" idx="6"/>
          </p:cNvCxnSpPr>
          <p:nvPr/>
        </p:nvCxnSpPr>
        <p:spPr>
          <a:xfrm>
            <a:off x="6102176" y="5318797"/>
            <a:ext cx="4907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97945" y="5179677"/>
            <a:ext cx="224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=6*V</a:t>
            </a:r>
            <a:r>
              <a:rPr lang="en-US" baseline="-25000" dirty="0" smtClean="0"/>
              <a:t>in1</a:t>
            </a:r>
            <a:r>
              <a:rPr lang="en-US" dirty="0" smtClean="0"/>
              <a:t>+3-18*V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1566611" y="5330358"/>
            <a:ext cx="145847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stage1</a:t>
            </a:r>
            <a:r>
              <a:rPr lang="en-US" dirty="0" smtClean="0"/>
              <a:t>=-6*V</a:t>
            </a:r>
            <a:r>
              <a:rPr lang="en-US" baseline="-25000" dirty="0" smtClean="0"/>
              <a:t>in1</a:t>
            </a:r>
            <a:endParaRPr lang="en-US" baseline="-25000" dirty="0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V="1">
            <a:off x="3025087" y="4680466"/>
            <a:ext cx="1013513" cy="83455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 animBg="1"/>
      <p:bldP spid="27" grpId="0"/>
      <p:bldP spid="41" grpId="0"/>
      <p:bldP spid="51" grpId="0"/>
      <p:bldP spid="58" grpId="0"/>
      <p:bldP spid="75" grpId="0"/>
      <p:bldP spid="80" grpId="0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Loading with </a:t>
            </a:r>
            <a:r>
              <a:rPr lang="en-US" dirty="0" err="1" smtClean="0"/>
              <a:t>Thevenin</a:t>
            </a:r>
            <a:r>
              <a:rPr lang="en-US" dirty="0" smtClean="0"/>
              <a:t> 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1026" name="Picture 2" descr="V:\Faculty\Phillips\ECE 231\Notetakers\Block 2\Lesson 16\InvertingAmplifi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489"/>
            <a:ext cx="5264012" cy="245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10200" y="1295400"/>
                <a:ext cx="3438185" cy="944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Inverting: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w/ </a:t>
                </a:r>
                <a:r>
                  <a:rPr lang="en-US" dirty="0" err="1" smtClean="0"/>
                  <a:t>Thevenin</a:t>
                </a:r>
                <a:r>
                  <a:rPr lang="en-US" dirty="0" smtClean="0"/>
                  <a:t> source: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295400"/>
                <a:ext cx="3438185" cy="944618"/>
              </a:xfrm>
              <a:prstGeom prst="rect">
                <a:avLst/>
              </a:prstGeom>
              <a:blipFill rotWithShape="1">
                <a:blip r:embed="rId3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16030"/>
              </p:ext>
            </p:extLst>
          </p:nvPr>
        </p:nvGraphicFramePr>
        <p:xfrm>
          <a:off x="228600" y="3846517"/>
          <a:ext cx="3429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 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Loading Issues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Non-inverting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Inverting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76200" y="1143000"/>
            <a:ext cx="2438400" cy="762000"/>
          </a:xfrm>
          <a:prstGeom prst="wedgeRectCallout">
            <a:avLst>
              <a:gd name="adj1" fmla="val -8494"/>
              <a:gd name="adj2" fmla="val 92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Vin is not the voltage across R1</a:t>
            </a:r>
            <a:endParaRPr lang="en-US" dirty="0"/>
          </a:p>
        </p:txBody>
      </p:sp>
      <p:pic>
        <p:nvPicPr>
          <p:cNvPr id="1027" name="Picture 3" descr="V:\Faculty\Phillips\ECE 231\Notetakers\Block 2\Lesson 16\Buff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97443"/>
            <a:ext cx="4401005" cy="14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62399" y="5593830"/>
            <a:ext cx="487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where buffering comes in, no current flow across R</a:t>
            </a:r>
            <a:r>
              <a:rPr lang="en-US" baseline="-25000" dirty="0" smtClean="0"/>
              <a:t>T</a:t>
            </a:r>
            <a:r>
              <a:rPr lang="en-US" dirty="0" smtClean="0"/>
              <a:t>, thus V</a:t>
            </a:r>
            <a:r>
              <a:rPr lang="en-US" baseline="-25000" dirty="0" smtClean="0"/>
              <a:t>T</a:t>
            </a:r>
            <a:r>
              <a:rPr lang="en-US" dirty="0" smtClean="0"/>
              <a:t> is what the op amp sees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this equation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050" name="Picture 2" descr="V:\Faculty\Phillips\ECE 231\Notetakers\Block 2\Lesson 16\Exampl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4643691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2299741"/>
            <a:ext cx="242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=-50*V</a:t>
            </a:r>
            <a:r>
              <a:rPr lang="en-US" baseline="-25000" dirty="0" smtClean="0"/>
              <a:t>in1</a:t>
            </a:r>
            <a:r>
              <a:rPr lang="en-US" dirty="0" smtClean="0"/>
              <a:t>-20*V</a:t>
            </a:r>
            <a:r>
              <a:rPr lang="en-US" baseline="-25000" dirty="0" smtClean="0"/>
              <a:t>in2</a:t>
            </a:r>
            <a:r>
              <a:rPr lang="en-US" dirty="0" smtClean="0"/>
              <a:t>+5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1905000"/>
            <a:ext cx="226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equation?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" y="3826222"/>
            <a:ext cx="8757325" cy="2422178"/>
            <a:chOff x="228600" y="3826222"/>
            <a:chExt cx="8757325" cy="242217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902422"/>
              <a:ext cx="7749294" cy="234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28600" y="382622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" y="4555956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48701" y="5546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58894" y="5197822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11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03" y="1319211"/>
            <a:ext cx="6761897" cy="50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917" y="131921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0917" y="273777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917" y="44958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28697" y="4788932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1026" name="Picture 2" descr="V:\Faculty\Phillips\ECE 231\Notetakers\Block 2\Lesson 15\SummerBlock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9684"/>
            <a:ext cx="4376737" cy="148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:\Faculty\Phillips\ECE 231\Notetakers\Block 2\Lesson 15\InvertingOpA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78" y="1214436"/>
            <a:ext cx="3504643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:\Faculty\Phillips\ECE 231\Notetakers\Block 2\Lesson 15\InvertingSumm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83534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3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Amp (</a:t>
            </a:r>
            <a:r>
              <a:rPr lang="en-US" dirty="0" err="1" smtClean="0"/>
              <a:t>Subtractor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2050" name="Picture 2" descr="V:\Faculty\Phillips\ECE 231\Notetakers\Block 2\Lesson 15\DifferentialAmplifi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905375" cy="166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Faculty\Phillips\ECE 231\Notetakers\Block 2\Lesson 15\DifferentialAmplifierCircu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97958"/>
            <a:ext cx="5880100" cy="30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434</Words>
  <Application>Microsoft Office PowerPoint</Application>
  <PresentationFormat>On-screen Show (4:3)</PresentationFormat>
  <Paragraphs>138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ECE231 Op Amps III</vt:lpstr>
      <vt:lpstr>Summary</vt:lpstr>
      <vt:lpstr>Implement the following</vt:lpstr>
      <vt:lpstr>Loading with Thevenin Sources</vt:lpstr>
      <vt:lpstr>Implement this equation</vt:lpstr>
      <vt:lpstr>Can We Do Better?</vt:lpstr>
      <vt:lpstr>Backups</vt:lpstr>
      <vt:lpstr>Summer</vt:lpstr>
      <vt:lpstr>Differential Amp (Subtractor)</vt:lpstr>
      <vt:lpstr>Examples</vt:lpstr>
      <vt:lpstr>Find Vout</vt:lpstr>
      <vt:lpstr>Buffer</vt:lpstr>
      <vt:lpstr>Example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518</cp:revision>
  <cp:lastPrinted>2014-12-08T18:37:58Z</cp:lastPrinted>
  <dcterms:created xsi:type="dcterms:W3CDTF">2012-07-23T15:58:59Z</dcterms:created>
  <dcterms:modified xsi:type="dcterms:W3CDTF">2016-09-27T14:15:32Z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