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0"/>
  </p:notesMasterIdLst>
  <p:handoutMasterIdLst>
    <p:handoutMasterId r:id="rId21"/>
  </p:handoutMasterIdLst>
  <p:sldIdLst>
    <p:sldId id="320" r:id="rId6"/>
    <p:sldId id="341" r:id="rId7"/>
    <p:sldId id="330" r:id="rId8"/>
    <p:sldId id="343" r:id="rId9"/>
    <p:sldId id="331" r:id="rId10"/>
    <p:sldId id="333" r:id="rId11"/>
    <p:sldId id="338" r:id="rId12"/>
    <p:sldId id="335" r:id="rId13"/>
    <p:sldId id="337" r:id="rId14"/>
    <p:sldId id="340" r:id="rId15"/>
    <p:sldId id="334" r:id="rId16"/>
    <p:sldId id="336" r:id="rId17"/>
    <p:sldId id="315" r:id="rId18"/>
    <p:sldId id="327" r:id="rId19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24" d="100"/>
          <a:sy n="124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8.jpe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Time Varying Signals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38200" y="1447800"/>
            <a:ext cx="0" cy="1828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38200" y="3276600"/>
            <a:ext cx="2057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0800000">
            <a:off x="838200" y="838200"/>
            <a:ext cx="2743200" cy="2438400"/>
          </a:xfrm>
          <a:prstGeom prst="arc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9569" y="1903511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4V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59569" y="281940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V</a:t>
            </a:r>
            <a:endParaRPr lang="en-US" sz="1400" dirty="0"/>
          </a:p>
        </p:txBody>
      </p:sp>
      <p:cxnSp>
        <p:nvCxnSpPr>
          <p:cNvPr id="12" name="Straight Connector 11"/>
          <p:cNvCxnSpPr>
            <a:stCxn id="10" idx="3"/>
          </p:cNvCxnSpPr>
          <p:nvPr/>
        </p:nvCxnSpPr>
        <p:spPr>
          <a:xfrm flipV="1">
            <a:off x="838199" y="2973288"/>
            <a:ext cx="457201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5400" y="2973289"/>
            <a:ext cx="0" cy="3033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9517" y="3279577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 </a:t>
            </a:r>
            <a:r>
              <a:rPr lang="en-US" sz="1400" dirty="0" err="1" smtClean="0"/>
              <a:t>ms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667000" y="1371600"/>
            <a:ext cx="413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equation for this exponential?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76600" y="205740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v(0)=A=4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19739" y="2634734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v(10ms) = 4e</a:t>
            </a:r>
            <a:r>
              <a:rPr lang="en-US" baseline="30000" dirty="0" smtClean="0">
                <a:solidFill>
                  <a:srgbClr val="00B0F0"/>
                </a:solidFill>
              </a:rPr>
              <a:t>-10ms/</a:t>
            </a:r>
            <a:r>
              <a:rPr lang="el-GR" baseline="30000" dirty="0" smtClean="0">
                <a:solidFill>
                  <a:srgbClr val="00B0F0"/>
                </a:solidFill>
              </a:rPr>
              <a:t>τ</a:t>
            </a:r>
            <a:r>
              <a:rPr lang="en-US" baseline="30000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= 2V → </a:t>
            </a:r>
            <a:r>
              <a:rPr lang="el-GR" dirty="0" smtClean="0">
                <a:solidFill>
                  <a:srgbClr val="00B0F0"/>
                </a:solidFill>
              </a:rPr>
              <a:t>τ</a:t>
            </a:r>
            <a:r>
              <a:rPr lang="en-US" dirty="0" smtClean="0">
                <a:solidFill>
                  <a:srgbClr val="00B0F0"/>
                </a:solidFill>
              </a:rPr>
              <a:t> = 14.4 </a:t>
            </a:r>
            <a:r>
              <a:rPr lang="en-US" dirty="0" err="1" smtClean="0">
                <a:solidFill>
                  <a:srgbClr val="00B0F0"/>
                </a:solidFill>
              </a:rPr>
              <a:t>ms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6600" y="313730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v(t) = 4e</a:t>
            </a:r>
            <a:r>
              <a:rPr lang="en-US" baseline="30000" dirty="0" smtClean="0">
                <a:solidFill>
                  <a:srgbClr val="00B0F0"/>
                </a:solidFill>
              </a:rPr>
              <a:t>-t/14.4ms </a:t>
            </a:r>
            <a:r>
              <a:rPr lang="en-US" dirty="0" smtClean="0">
                <a:solidFill>
                  <a:srgbClr val="00B0F0"/>
                </a:solidFill>
              </a:rPr>
              <a:t>u(t)V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79553" y="4267200"/>
            <a:ext cx="2226040" cy="1741821"/>
          </a:xfrm>
          <a:custGeom>
            <a:avLst/>
            <a:gdLst>
              <a:gd name="connsiteX0" fmla="*/ 0 w 2226040"/>
              <a:gd name="connsiteY0" fmla="*/ 967940 h 1741821"/>
              <a:gd name="connsiteX1" fmla="*/ 449705 w 2226040"/>
              <a:gd name="connsiteY1" fmla="*/ 16065 h 1741821"/>
              <a:gd name="connsiteX2" fmla="*/ 831955 w 2226040"/>
              <a:gd name="connsiteY2" fmla="*/ 1664983 h 1741821"/>
              <a:gd name="connsiteX3" fmla="*/ 1439056 w 2226040"/>
              <a:gd name="connsiteY3" fmla="*/ 1075 h 1741821"/>
              <a:gd name="connsiteX4" fmla="*/ 1843791 w 2226040"/>
              <a:gd name="connsiteY4" fmla="*/ 1724943 h 1741821"/>
              <a:gd name="connsiteX5" fmla="*/ 2226040 w 2226040"/>
              <a:gd name="connsiteY5" fmla="*/ 855514 h 174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40" h="1741821">
                <a:moveTo>
                  <a:pt x="0" y="967940"/>
                </a:moveTo>
                <a:cubicBezTo>
                  <a:pt x="155523" y="433915"/>
                  <a:pt x="311046" y="-100109"/>
                  <a:pt x="449705" y="16065"/>
                </a:cubicBezTo>
                <a:cubicBezTo>
                  <a:pt x="588364" y="132239"/>
                  <a:pt x="667063" y="1667481"/>
                  <a:pt x="831955" y="1664983"/>
                </a:cubicBezTo>
                <a:cubicBezTo>
                  <a:pt x="996847" y="1662485"/>
                  <a:pt x="1270417" y="-8918"/>
                  <a:pt x="1439056" y="1075"/>
                </a:cubicBezTo>
                <a:cubicBezTo>
                  <a:pt x="1607695" y="11068"/>
                  <a:pt x="1712627" y="1582537"/>
                  <a:pt x="1843791" y="1724943"/>
                </a:cubicBezTo>
                <a:cubicBezTo>
                  <a:pt x="1974955" y="1867349"/>
                  <a:pt x="2054902" y="1067875"/>
                  <a:pt x="2226040" y="85551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3922" y="5682290"/>
            <a:ext cx="269887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06389" y="3733800"/>
            <a:ext cx="25631" cy="19484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0254" y="4113311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  <a:r>
              <a:rPr lang="en-US" sz="1400" dirty="0" smtClean="0"/>
              <a:t>V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54486" y="49935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V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33339" y="585513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-3V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581400" y="4343400"/>
            <a:ext cx="329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equation of this line?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78637" y="609600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10 sec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132350" y="4097701"/>
            <a:ext cx="0" cy="2065208"/>
          </a:xfrm>
          <a:prstGeom prst="line">
            <a:avLst/>
          </a:prstGeom>
          <a:ln w="254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89285" y="4114800"/>
            <a:ext cx="0" cy="2065208"/>
          </a:xfrm>
          <a:prstGeom prst="line">
            <a:avLst/>
          </a:prstGeom>
          <a:ln w="254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038600" y="5105400"/>
                <a:ext cx="3761351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+5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∗0.1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105400"/>
                <a:ext cx="3761351" cy="5629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 flipH="1">
            <a:off x="666471" y="5147404"/>
            <a:ext cx="2790625" cy="0"/>
          </a:xfrm>
          <a:prstGeom prst="line">
            <a:avLst/>
          </a:prstGeom>
          <a:ln w="254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3869" y="3506636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 sec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00180" y="3276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237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 and Impulse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2518122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5421" y="1428534"/>
                <a:ext cx="168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21" y="1428534"/>
                <a:ext cx="168167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71599"/>
            <a:ext cx="1752600" cy="4815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91000" y="1447800"/>
                <a:ext cx="2208104" cy="635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0  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447800"/>
                <a:ext cx="2208104" cy="635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1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Damped Sinusoid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12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859213" cy="42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2677404"/>
                <a:ext cx="274812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677404"/>
                <a:ext cx="2748124" cy="7146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3422067"/>
                <a:ext cx="3836756" cy="128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𝑎𝑡𝑡𝑒𝑛𝑢𝑎𝑡𝑖𝑜𝑛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𝑐𝑜𝑛𝑠𝑡𝑎𝑛𝑡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2067"/>
                <a:ext cx="3836756" cy="12821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17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1315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1143000" y="1544200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209800" y="154420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2160" y="13358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35705" y="1359534"/>
            <a:ext cx="100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</a:t>
            </a:r>
            <a:r>
              <a:rPr lang="en-US" dirty="0" err="1" smtClean="0"/>
              <a:t>KV</a:t>
            </a:r>
            <a:r>
              <a:rPr lang="en-US" baseline="-25000" dirty="0" err="1" smtClean="0"/>
              <a:t>in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748899" y="1399934"/>
            <a:ext cx="229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Non-inverting Op Amp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76400" y="2001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-K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1143000" y="2230000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3"/>
          </p:cNvCxnSpPr>
          <p:nvPr/>
        </p:nvCxnSpPr>
        <p:spPr>
          <a:xfrm>
            <a:off x="2209800" y="223000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160" y="2021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2735705" y="2045334"/>
            <a:ext cx="107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=-</a:t>
            </a:r>
            <a:r>
              <a:rPr lang="en-US" dirty="0" err="1" smtClean="0"/>
              <a:t>KV</a:t>
            </a:r>
            <a:r>
              <a:rPr lang="en-US" baseline="-25000" dirty="0" err="1" smtClean="0"/>
              <a:t>in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3819614" y="2035767"/>
            <a:ext cx="183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nverting Op Amp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682646" y="268324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-K1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688892" y="3305332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-K2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688892" y="397864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r>
              <a:rPr lang="en-US" dirty="0" err="1" smtClean="0"/>
              <a:t>Kn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55492" y="2924332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43000" y="4203492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55492" y="4197247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7718" y="273966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in1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723964" y="334926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in2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723964" y="402257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inn</a:t>
            </a:r>
            <a:endParaRPr lang="en-US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2860868" y="3321983"/>
            <a:ext cx="381000" cy="393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6" idx="3"/>
            <a:endCxn id="35" idx="1"/>
          </p:cNvCxnSpPr>
          <p:nvPr/>
        </p:nvCxnSpPr>
        <p:spPr>
          <a:xfrm>
            <a:off x="2216046" y="2911840"/>
            <a:ext cx="700618" cy="4677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3"/>
            <a:endCxn id="35" idx="2"/>
          </p:cNvCxnSpPr>
          <p:nvPr/>
        </p:nvCxnSpPr>
        <p:spPr>
          <a:xfrm flipV="1">
            <a:off x="2222292" y="3518729"/>
            <a:ext cx="638576" cy="152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3"/>
            <a:endCxn id="35" idx="3"/>
          </p:cNvCxnSpPr>
          <p:nvPr/>
        </p:nvCxnSpPr>
        <p:spPr>
          <a:xfrm flipV="1">
            <a:off x="2222292" y="3657849"/>
            <a:ext cx="694372" cy="5493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6"/>
          </p:cNvCxnSpPr>
          <p:nvPr/>
        </p:nvCxnSpPr>
        <p:spPr>
          <a:xfrm>
            <a:off x="3241868" y="3518729"/>
            <a:ext cx="650578" cy="152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24062" y="3334063"/>
            <a:ext cx="307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=-K1*V</a:t>
            </a:r>
            <a:r>
              <a:rPr lang="en-US" baseline="-25000" dirty="0" smtClean="0"/>
              <a:t>in1</a:t>
            </a:r>
            <a:r>
              <a:rPr lang="en-US" dirty="0" smtClean="0"/>
              <a:t>-K2*V</a:t>
            </a:r>
            <a:r>
              <a:rPr lang="en-US" baseline="-25000" dirty="0" smtClean="0"/>
              <a:t>in2</a:t>
            </a:r>
            <a:r>
              <a:rPr lang="en-US" dirty="0" smtClean="0"/>
              <a:t>-…-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*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inn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7001533" y="3365307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Summing Op Amp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737882" y="4839413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719144" y="5618476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-K2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49" idx="1"/>
          </p:cNvCxnSpPr>
          <p:nvPr/>
        </p:nvCxnSpPr>
        <p:spPr>
          <a:xfrm>
            <a:off x="1094629" y="5064478"/>
            <a:ext cx="643253" cy="35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1"/>
          </p:cNvCxnSpPr>
          <p:nvPr/>
        </p:nvCxnSpPr>
        <p:spPr>
          <a:xfrm>
            <a:off x="1149555" y="5847076"/>
            <a:ext cx="56958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8320" y="485836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in1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639479" y="566241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in2</a:t>
            </a:r>
            <a:endParaRPr lang="en-US" baseline="-25000" dirty="0"/>
          </a:p>
        </p:txBody>
      </p:sp>
      <p:sp>
        <p:nvSpPr>
          <p:cNvPr id="58" name="Oval 57"/>
          <p:cNvSpPr/>
          <p:nvPr/>
        </p:nvSpPr>
        <p:spPr>
          <a:xfrm>
            <a:off x="2685705" y="5237064"/>
            <a:ext cx="381000" cy="393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49" idx="3"/>
            <a:endCxn id="58" idx="1"/>
          </p:cNvCxnSpPr>
          <p:nvPr/>
        </p:nvCxnSpPr>
        <p:spPr>
          <a:xfrm>
            <a:off x="2271282" y="5068013"/>
            <a:ext cx="470219" cy="2266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3"/>
            <a:endCxn id="58" idx="3"/>
          </p:cNvCxnSpPr>
          <p:nvPr/>
        </p:nvCxnSpPr>
        <p:spPr>
          <a:xfrm flipV="1">
            <a:off x="2252544" y="5572930"/>
            <a:ext cx="488957" cy="2741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6"/>
          </p:cNvCxnSpPr>
          <p:nvPr/>
        </p:nvCxnSpPr>
        <p:spPr>
          <a:xfrm>
            <a:off x="3066705" y="5433810"/>
            <a:ext cx="650578" cy="152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48899" y="5249144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=K1*V</a:t>
            </a:r>
            <a:r>
              <a:rPr lang="en-US" baseline="-25000" dirty="0" smtClean="0"/>
              <a:t>in1</a:t>
            </a:r>
            <a:r>
              <a:rPr lang="en-US" dirty="0" smtClean="0"/>
              <a:t>-K2*V</a:t>
            </a:r>
            <a:r>
              <a:rPr lang="en-US" baseline="-25000" dirty="0" smtClean="0"/>
              <a:t>in2</a:t>
            </a:r>
            <a:endParaRPr lang="en-US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6213957" y="5256745"/>
            <a:ext cx="20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Differential Op Amp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828800" y="36270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503945" y="4153313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7" name="Straight Arrow Connector 76"/>
          <p:cNvCxnSpPr>
            <a:endCxn id="76" idx="1"/>
          </p:cNvCxnSpPr>
          <p:nvPr/>
        </p:nvCxnSpPr>
        <p:spPr>
          <a:xfrm>
            <a:off x="4970545" y="4381913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6" idx="3"/>
          </p:cNvCxnSpPr>
          <p:nvPr/>
        </p:nvCxnSpPr>
        <p:spPr>
          <a:xfrm>
            <a:off x="6037345" y="4381913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63994" y="419724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6563250" y="4197247"/>
            <a:ext cx="881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7467643" y="420724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2832919" y="5847076"/>
            <a:ext cx="6158682" cy="477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than one way to draw these, Fig 4-48, </a:t>
            </a:r>
            <a:r>
              <a:rPr lang="en-US" dirty="0" err="1" smtClean="0"/>
              <a:t>pg</a:t>
            </a:r>
            <a:r>
              <a:rPr lang="en-US" dirty="0" smtClean="0"/>
              <a:t> 188 is different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33" idx="3"/>
            <a:endCxn id="27" idx="1"/>
          </p:cNvCxnSpPr>
          <p:nvPr/>
        </p:nvCxnSpPr>
        <p:spPr>
          <a:xfrm>
            <a:off x="1234040" y="3533932"/>
            <a:ext cx="45485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0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9" grpId="0"/>
      <p:bldP spid="20" grpId="0" animBg="1"/>
      <p:bldP spid="23" grpId="0"/>
      <p:bldP spid="24" grpId="0"/>
      <p:bldP spid="25" grpId="0"/>
      <p:bldP spid="26" grpId="0" animBg="1"/>
      <p:bldP spid="27" grpId="0" animBg="1"/>
      <p:bldP spid="28" grpId="0" animBg="1"/>
      <p:bldP spid="32" grpId="0"/>
      <p:bldP spid="33" grpId="0"/>
      <p:bldP spid="34" grpId="0"/>
      <p:bldP spid="35" grpId="0" animBg="1"/>
      <p:bldP spid="44" grpId="0"/>
      <p:bldP spid="48" grpId="0"/>
      <p:bldP spid="49" grpId="0" animBg="1"/>
      <p:bldP spid="50" grpId="0" animBg="1"/>
      <p:bldP spid="55" grpId="0"/>
      <p:bldP spid="56" grpId="0"/>
      <p:bldP spid="58" grpId="0" animBg="1"/>
      <p:bldP spid="63" grpId="0"/>
      <p:bldP spid="67" grpId="0"/>
      <p:bldP spid="74" grpId="0"/>
      <p:bldP spid="76" grpId="0" animBg="1"/>
      <p:bldP spid="79" grpId="0"/>
      <p:bldP spid="80" grpId="0"/>
      <p:bldP spid="81" grpId="0"/>
      <p:bldP spid="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to now, we have done DC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6019800" cy="3975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25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304800" y="1524000"/>
            <a:ext cx="5125276" cy="435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56"/>
          <a:stretch/>
        </p:blipFill>
        <p:spPr bwMode="auto">
          <a:xfrm>
            <a:off x="5582481" y="1600200"/>
            <a:ext cx="2915481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600" y="339548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1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learning this?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3152775" cy="229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41747"/>
            <a:ext cx="391418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4495800"/>
            <a:ext cx="153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pass filter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4495800"/>
            <a:ext cx="157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pass filter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5562600"/>
            <a:ext cx="269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other dynamic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2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21672"/>
            <a:ext cx="6400800" cy="207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8711" y="1786498"/>
                <a:ext cx="1914498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11" y="1786498"/>
                <a:ext cx="1914498" cy="6242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56111" y="1913937"/>
            <a:ext cx="340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Representative of flipping a switch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705600" y="5531472"/>
            <a:ext cx="533400" cy="363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2040535" y="5401270"/>
            <a:ext cx="533400" cy="363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90849" y="540127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move the step function left or right by adjusting the argument</a:t>
            </a:r>
            <a:endParaRPr lang="en-US" dirty="0"/>
          </a:p>
        </p:txBody>
      </p:sp>
      <p:pic>
        <p:nvPicPr>
          <p:cNvPr id="10" name="Picture 2" descr="fig_05_0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37"/>
          <a:stretch/>
        </p:blipFill>
        <p:spPr bwMode="auto">
          <a:xfrm>
            <a:off x="6172200" y="1285776"/>
            <a:ext cx="2732738" cy="174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7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Complex Waveforms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4818"/>
            <a:ext cx="2475572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271878"/>
            <a:ext cx="249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Combining 2 wave forms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049168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v(t) = 3u(t-1)-3u(t-3)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352800" y="1600200"/>
            <a:ext cx="5653118" cy="3998913"/>
            <a:chOff x="3352800" y="1600200"/>
            <a:chExt cx="5653118" cy="3998913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1981200"/>
              <a:ext cx="5653118" cy="3617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114800" y="1600200"/>
              <a:ext cx="3202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How would you create this one?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38600" y="5864502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v(t)=-2u(t+1)+5u(t-1)-6u(t-3)+3u(t-4.5)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667000"/>
            <a:ext cx="5724084" cy="347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369381"/>
                <a:ext cx="2248244" cy="526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9381"/>
                <a:ext cx="2248244" cy="5261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84291" y="1447800"/>
            <a:ext cx="598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function decreases to essentially 0 at 5 time constants (T</a:t>
            </a:r>
            <a:r>
              <a:rPr lang="en-US" baseline="-25000" dirty="0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588585"/>
              </p:ext>
            </p:extLst>
          </p:nvPr>
        </p:nvGraphicFramePr>
        <p:xfrm>
          <a:off x="838200" y="3200400"/>
          <a:ext cx="2057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30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Sinusoid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26957" y="1603073"/>
                <a:ext cx="7327327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𝐵𝑖𝑎𝑠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𝐵𝑖𝑎𝑠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𝐴𝑐𝑜𝑠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𝜙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57" y="1603073"/>
                <a:ext cx="7327327" cy="462947"/>
              </a:xfrm>
              <a:prstGeom prst="rect">
                <a:avLst/>
              </a:prstGeom>
              <a:blipFill rotWithShape="1"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7086600" cy="2596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2163581"/>
                <a:ext cx="6725495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𝑤h𝑒𝑟𝑒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𝜙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163581"/>
                <a:ext cx="6725495" cy="7146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5638800" y="55626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2057400" y="55626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76600" y="5568434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Shift signal (phase)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49401" y="556301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5568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216358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shift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73095" y="269359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 flipV="1">
            <a:off x="6858000" y="2743200"/>
            <a:ext cx="615095" cy="1350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>
            <a:off x="7010400" y="2348247"/>
            <a:ext cx="304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13021" y="1189432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 </a:t>
            </a:r>
            <a:r>
              <a:rPr lang="en-US" dirty="0" err="1" smtClean="0"/>
              <a:t>freq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>
            <a:off x="5867400" y="1374098"/>
            <a:ext cx="645621" cy="3785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09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7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" y="1295400"/>
            <a:ext cx="436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an equation for the plot shown below:</a:t>
            </a:r>
            <a:endParaRPr lang="en-US" dirty="0"/>
          </a:p>
        </p:txBody>
      </p:sp>
      <p:pic>
        <p:nvPicPr>
          <p:cNvPr id="1026" name="Picture 2" descr="V:\Faculty\Phillips\ECE 231\Notetakers\Block 2\Lesson 19\Exampl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1" y="1658486"/>
            <a:ext cx="8343900" cy="112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4394191"/>
                <a:ext cx="5487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Determine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−1000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effectively zero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94191"/>
                <a:ext cx="548791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000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62300" y="4927591"/>
                <a:ext cx="5575052" cy="485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1000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=1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𝑚𝑠𝑒𝑐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→5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𝑚𝑠𝑒𝑐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   remember, 5 time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const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00" y="4927591"/>
                <a:ext cx="5575052" cy="485197"/>
              </a:xfrm>
              <a:prstGeom prst="rect">
                <a:avLst/>
              </a:prstGeom>
              <a:blipFill rotWithShape="1">
                <a:blip r:embed="rId4"/>
                <a:stretch>
                  <a:fillRect r="-219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66726" y="3657600"/>
                <a:ext cx="3859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−2)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26" y="3657600"/>
                <a:ext cx="3859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10" idx="0"/>
          </p:cNvCxnSpPr>
          <p:nvPr/>
        </p:nvCxnSpPr>
        <p:spPr>
          <a:xfrm flipH="1" flipV="1">
            <a:off x="3429000" y="2286000"/>
            <a:ext cx="7620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9323" y="2971800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sec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905995" y="3048000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 sec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3781077" y="2514600"/>
            <a:ext cx="400795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41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e1f6cb1f-7c95-4a72-8369-b6b5464bd6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13398</TotalTime>
  <Words>556</Words>
  <Application>Microsoft Office PowerPoint</Application>
  <PresentationFormat>On-screen Show (4:3)</PresentationFormat>
  <Paragraphs>120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ECE231 Time Varying Signals</vt:lpstr>
      <vt:lpstr>Up to now, we have done DC</vt:lpstr>
      <vt:lpstr>Signals</vt:lpstr>
      <vt:lpstr>Why are we learning this?</vt:lpstr>
      <vt:lpstr>Step</vt:lpstr>
      <vt:lpstr>Making Complex Waveforms</vt:lpstr>
      <vt:lpstr>Exponential Function</vt:lpstr>
      <vt:lpstr>Sinusoid</vt:lpstr>
      <vt:lpstr>Problems</vt:lpstr>
      <vt:lpstr>Problems</vt:lpstr>
      <vt:lpstr>Ramp and Impulse</vt:lpstr>
      <vt:lpstr>Damped Sinusoid</vt:lpstr>
      <vt:lpstr>Backups</vt:lpstr>
      <vt:lpstr>Summary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545</cp:revision>
  <cp:lastPrinted>2014-12-08T18:37:58Z</cp:lastPrinted>
  <dcterms:created xsi:type="dcterms:W3CDTF">2012-07-23T15:58:59Z</dcterms:created>
  <dcterms:modified xsi:type="dcterms:W3CDTF">2016-10-05T15:19:23Z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