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320" r:id="rId6"/>
    <p:sldId id="326" r:id="rId7"/>
    <p:sldId id="335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15" r:id="rId17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3"/>
    <p:restoredTop sz="95701" autoAdjust="0"/>
  </p:normalViewPr>
  <p:slideViewPr>
    <p:cSldViewPr>
      <p:cViewPr varScale="1">
        <p:scale>
          <a:sx n="118" d="100"/>
          <a:sy n="118" d="100"/>
        </p:scale>
        <p:origin x="-1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gif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Loops?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94037"/>
            <a:ext cx="3657600" cy="256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37"/>
          <a:stretch/>
        </p:blipFill>
        <p:spPr bwMode="auto">
          <a:xfrm>
            <a:off x="632723" y="3858910"/>
            <a:ext cx="3735793" cy="233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17880"/>
            <a:ext cx="3871546" cy="214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" y="1447800"/>
            <a:ext cx="4707373" cy="202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98934" y="1447800"/>
            <a:ext cx="3016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95946" y="2391807"/>
            <a:ext cx="3016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94260" y="4891880"/>
            <a:ext cx="3016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5076546"/>
            <a:ext cx="3016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036" y="17415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88371" y="170926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7385" y="396611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28977" y="395365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6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11</a:t>
            </a:fld>
            <a:endParaRPr lang="en-US" dirty="0"/>
          </a:p>
        </p:txBody>
      </p:sp>
      <p:pic>
        <p:nvPicPr>
          <p:cNvPr id="3075" name="Picture 3" descr="C:\Users\Kevin.Walchko\Downloads\partsim-pro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3535363" cy="205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91000" y="1827787"/>
            <a:ext cx="39437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KCL:</a:t>
            </a:r>
          </a:p>
          <a:p>
            <a:r>
              <a:rPr lang="en-US" b="1" dirty="0" smtClean="0"/>
              <a:t>J1</a:t>
            </a:r>
            <a:r>
              <a:rPr lang="en-US" dirty="0" smtClean="0"/>
              <a:t>: I</a:t>
            </a:r>
            <a:r>
              <a:rPr lang="en-US" baseline="-25000" dirty="0"/>
              <a:t>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I</a:t>
            </a:r>
            <a:r>
              <a:rPr lang="en-US" baseline="-25000" dirty="0" smtClean="0"/>
              <a:t>1</a:t>
            </a:r>
            <a:r>
              <a:rPr lang="en-US" dirty="0" smtClean="0"/>
              <a:t>      </a:t>
            </a:r>
            <a:r>
              <a:rPr lang="en-US" b="1" dirty="0" smtClean="0"/>
              <a:t>J2</a:t>
            </a:r>
            <a:r>
              <a:rPr lang="en-US" dirty="0" smtClean="0"/>
              <a:t>: I</a:t>
            </a:r>
            <a:r>
              <a:rPr lang="en-US" baseline="-25000" dirty="0" smtClean="0"/>
              <a:t>1</a:t>
            </a:r>
            <a:r>
              <a:rPr lang="en-US" dirty="0" smtClean="0"/>
              <a:t> = I</a:t>
            </a:r>
            <a:r>
              <a:rPr lang="en-US" baseline="-25000" dirty="0"/>
              <a:t>2</a:t>
            </a:r>
            <a:r>
              <a:rPr lang="en-US" dirty="0" smtClean="0"/>
              <a:t> + I</a:t>
            </a:r>
            <a:r>
              <a:rPr lang="en-US" baseline="-25000" dirty="0"/>
              <a:t>3</a:t>
            </a:r>
            <a:r>
              <a:rPr lang="en-US" dirty="0" smtClean="0"/>
              <a:t>      </a:t>
            </a:r>
            <a:r>
              <a:rPr lang="en-US" b="1" dirty="0" smtClean="0"/>
              <a:t>J3</a:t>
            </a:r>
            <a:r>
              <a:rPr lang="en-US" dirty="0" smtClean="0"/>
              <a:t>: </a:t>
            </a:r>
            <a:r>
              <a:rPr lang="en-US" baseline="-25000" dirty="0" smtClean="0"/>
              <a:t> </a:t>
            </a:r>
            <a:r>
              <a:rPr lang="en-US" dirty="0" smtClean="0"/>
              <a:t> I</a:t>
            </a:r>
            <a:r>
              <a:rPr lang="en-US" baseline="-25000" dirty="0" smtClean="0"/>
              <a:t>2</a:t>
            </a:r>
            <a:r>
              <a:rPr lang="en-US" dirty="0" smtClean="0"/>
              <a:t> + I</a:t>
            </a:r>
            <a:r>
              <a:rPr lang="en-US" baseline="-25000" dirty="0" smtClean="0"/>
              <a:t>3</a:t>
            </a:r>
            <a:r>
              <a:rPr lang="en-US" dirty="0" smtClean="0"/>
              <a:t>= I</a:t>
            </a:r>
            <a:r>
              <a:rPr lang="en-US" baseline="-25000" dirty="0"/>
              <a:t>s</a:t>
            </a:r>
          </a:p>
        </p:txBody>
      </p:sp>
      <p:sp>
        <p:nvSpPr>
          <p:cNvPr id="4" name="Oval 3"/>
          <p:cNvSpPr/>
          <p:nvPr/>
        </p:nvSpPr>
        <p:spPr>
          <a:xfrm>
            <a:off x="2438400" y="1676400"/>
            <a:ext cx="1630363" cy="381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9600" y="1676400"/>
            <a:ext cx="457200" cy="47455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9600" y="3200400"/>
            <a:ext cx="3459163" cy="381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989" y="2502849"/>
            <a:ext cx="3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2675792"/>
            <a:ext cx="4263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KVL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Loop A</a:t>
            </a:r>
            <a:r>
              <a:rPr lang="en-US" dirty="0" smtClean="0"/>
              <a:t>: V</a:t>
            </a:r>
            <a:r>
              <a:rPr lang="en-US" baseline="-25000" dirty="0" smtClean="0"/>
              <a:t>S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 smtClean="0"/>
              <a:t>-V</a:t>
            </a:r>
            <a:r>
              <a:rPr lang="en-US" baseline="-25000" dirty="0" smtClean="0"/>
              <a:t>2</a:t>
            </a:r>
            <a:r>
              <a:rPr lang="en-US" dirty="0" smtClean="0"/>
              <a:t>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/>
              <a:t>5</a:t>
            </a:r>
            <a:r>
              <a:rPr lang="en-US" dirty="0" smtClean="0"/>
              <a:t>V </a:t>
            </a:r>
            <a:r>
              <a:rPr lang="en-US" dirty="0"/>
              <a:t>-</a:t>
            </a:r>
            <a:r>
              <a:rPr lang="en-US" dirty="0" smtClean="0"/>
              <a:t> I</a:t>
            </a:r>
            <a:r>
              <a:rPr lang="en-US" baseline="-25000" dirty="0" smtClean="0"/>
              <a:t>1 </a:t>
            </a:r>
            <a:r>
              <a:rPr lang="en-US" dirty="0">
                <a:latin typeface="Cambria Math"/>
                <a:ea typeface="Cambria Math"/>
              </a:rPr>
              <a:t>∗ </a:t>
            </a:r>
            <a:r>
              <a:rPr lang="en-US" dirty="0" smtClean="0"/>
              <a:t>1000 </a:t>
            </a:r>
            <a:r>
              <a:rPr lang="el-GR" dirty="0" smtClean="0"/>
              <a:t>Ω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I</a:t>
            </a:r>
            <a:r>
              <a:rPr lang="en-US" baseline="-25000" dirty="0" smtClean="0"/>
              <a:t>2 </a:t>
            </a:r>
            <a:r>
              <a:rPr lang="en-US" dirty="0">
                <a:latin typeface="Cambria Math"/>
                <a:ea typeface="Cambria Math"/>
              </a:rPr>
              <a:t>∗ </a:t>
            </a:r>
            <a:r>
              <a:rPr lang="en-US" dirty="0"/>
              <a:t>1000 </a:t>
            </a:r>
            <a:r>
              <a:rPr lang="el-GR" dirty="0"/>
              <a:t>Ω</a:t>
            </a:r>
            <a:r>
              <a:rPr lang="en-US" dirty="0"/>
              <a:t> = </a:t>
            </a:r>
            <a:r>
              <a:rPr lang="en-US" dirty="0" smtClean="0"/>
              <a:t>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smtClean="0">
                <a:solidFill>
                  <a:srgbClr val="FF0000"/>
                </a:solidFill>
              </a:rPr>
              <a:t>5V =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1 </a:t>
            </a:r>
            <a:r>
              <a:rPr lang="en-US" dirty="0">
                <a:solidFill>
                  <a:srgbClr val="FF0000"/>
                </a:solidFill>
                <a:latin typeface="Cambria Math"/>
                <a:ea typeface="Cambria Math"/>
              </a:rPr>
              <a:t>∗ </a:t>
            </a:r>
            <a:r>
              <a:rPr lang="en-US" dirty="0">
                <a:solidFill>
                  <a:srgbClr val="FF0000"/>
                </a:solidFill>
              </a:rPr>
              <a:t>1000 </a:t>
            </a:r>
            <a:r>
              <a:rPr lang="el-GR" dirty="0">
                <a:solidFill>
                  <a:srgbClr val="FF0000"/>
                </a:solidFill>
              </a:rPr>
              <a:t>Ω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+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2 </a:t>
            </a:r>
            <a:r>
              <a:rPr lang="en-US" dirty="0">
                <a:solidFill>
                  <a:srgbClr val="FF0000"/>
                </a:solidFill>
                <a:latin typeface="Cambria Math"/>
                <a:ea typeface="Cambria Math"/>
              </a:rPr>
              <a:t>∗ </a:t>
            </a:r>
            <a:r>
              <a:rPr lang="en-US" dirty="0">
                <a:solidFill>
                  <a:srgbClr val="FF0000"/>
                </a:solidFill>
              </a:rPr>
              <a:t>1000 </a:t>
            </a:r>
            <a:r>
              <a:rPr lang="el-GR" dirty="0">
                <a:solidFill>
                  <a:srgbClr val="FF0000"/>
                </a:solidFill>
              </a:rPr>
              <a:t>Ω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Loop B</a:t>
            </a:r>
            <a:r>
              <a:rPr lang="en-US" dirty="0" smtClean="0"/>
              <a:t>: V</a:t>
            </a:r>
            <a:r>
              <a:rPr lang="en-US" baseline="-25000" dirty="0"/>
              <a:t>2</a:t>
            </a:r>
            <a:r>
              <a:rPr lang="en-US" dirty="0" smtClean="0"/>
              <a:t> – V</a:t>
            </a:r>
            <a:r>
              <a:rPr lang="en-US" baseline="-25000" dirty="0" smtClean="0"/>
              <a:t>3</a:t>
            </a:r>
            <a:r>
              <a:rPr lang="en-US" dirty="0" smtClean="0"/>
              <a:t>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∗</a:t>
            </a:r>
            <a:r>
              <a:rPr lang="en-US" dirty="0" smtClean="0">
                <a:solidFill>
                  <a:srgbClr val="FF0000"/>
                </a:solidFill>
              </a:rPr>
              <a:t>1000 </a:t>
            </a:r>
            <a:r>
              <a:rPr lang="el-GR" dirty="0" smtClean="0">
                <a:solidFill>
                  <a:srgbClr val="FF0000"/>
                </a:solidFill>
              </a:rPr>
              <a:t>Ω</a:t>
            </a:r>
            <a:r>
              <a:rPr lang="en-US" dirty="0" smtClean="0">
                <a:solidFill>
                  <a:srgbClr val="FF0000"/>
                </a:solidFill>
              </a:rPr>
              <a:t> – I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∗</a:t>
            </a:r>
            <a:r>
              <a:rPr lang="en-US" dirty="0">
                <a:solidFill>
                  <a:srgbClr val="FF0000"/>
                </a:solidFill>
              </a:rPr>
              <a:t>1000 </a:t>
            </a:r>
            <a:r>
              <a:rPr lang="el-GR" dirty="0" smtClean="0">
                <a:solidFill>
                  <a:srgbClr val="FF0000"/>
                </a:solidFill>
              </a:rPr>
              <a:t>Ω</a:t>
            </a:r>
            <a:r>
              <a:rPr lang="en-US" dirty="0" smtClean="0">
                <a:solidFill>
                  <a:srgbClr val="FF0000"/>
                </a:solidFill>
              </a:rPr>
              <a:t>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3886200"/>
            <a:ext cx="3393878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Put into terms for 2 &amp; 3:</a:t>
            </a:r>
          </a:p>
          <a:p>
            <a:r>
              <a:rPr lang="en-US" dirty="0" smtClean="0"/>
              <a:t>5V </a:t>
            </a:r>
            <a:r>
              <a:rPr lang="en-US" dirty="0"/>
              <a:t>= I</a:t>
            </a:r>
            <a:r>
              <a:rPr lang="en-US" baseline="-25000" dirty="0"/>
              <a:t>1 </a:t>
            </a:r>
            <a:r>
              <a:rPr lang="en-US" dirty="0">
                <a:latin typeface="Cambria Math"/>
                <a:ea typeface="Cambria Math"/>
              </a:rPr>
              <a:t>∗ </a:t>
            </a:r>
            <a:r>
              <a:rPr lang="en-US" dirty="0"/>
              <a:t>1000 </a:t>
            </a:r>
            <a:r>
              <a:rPr lang="el-GR" dirty="0"/>
              <a:t>Ω</a:t>
            </a:r>
            <a:r>
              <a:rPr lang="en-US" dirty="0"/>
              <a:t> + I</a:t>
            </a:r>
            <a:r>
              <a:rPr lang="en-US" baseline="-25000" dirty="0"/>
              <a:t>2 </a:t>
            </a:r>
            <a:r>
              <a:rPr lang="en-US" dirty="0">
                <a:latin typeface="Cambria Math"/>
                <a:ea typeface="Cambria Math"/>
              </a:rPr>
              <a:t>∗ </a:t>
            </a:r>
            <a:r>
              <a:rPr lang="en-US" dirty="0"/>
              <a:t>1000 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smtClean="0"/>
              <a:t>5V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/>
              <a:t>I</a:t>
            </a:r>
            <a:r>
              <a:rPr lang="en-US" baseline="-25000" dirty="0"/>
              <a:t>2</a:t>
            </a:r>
            <a:r>
              <a:rPr lang="en-US" dirty="0"/>
              <a:t> + I</a:t>
            </a:r>
            <a:r>
              <a:rPr lang="en-US" baseline="-25000" dirty="0"/>
              <a:t>3</a:t>
            </a:r>
            <a:r>
              <a:rPr lang="en-US" dirty="0" smtClean="0"/>
              <a:t>)</a:t>
            </a:r>
            <a:r>
              <a:rPr lang="en-US" baseline="-25000" dirty="0" smtClean="0"/>
              <a:t> </a:t>
            </a:r>
            <a:r>
              <a:rPr lang="en-US" dirty="0">
                <a:latin typeface="Cambria Math"/>
                <a:ea typeface="Cambria Math"/>
              </a:rPr>
              <a:t>∗ </a:t>
            </a:r>
            <a:r>
              <a:rPr lang="en-US" dirty="0"/>
              <a:t>1000 </a:t>
            </a:r>
            <a:r>
              <a:rPr lang="el-GR" dirty="0"/>
              <a:t>Ω</a:t>
            </a:r>
            <a:r>
              <a:rPr lang="en-US" dirty="0"/>
              <a:t> + I</a:t>
            </a:r>
            <a:r>
              <a:rPr lang="en-US" baseline="-25000" dirty="0"/>
              <a:t>2 </a:t>
            </a:r>
            <a:r>
              <a:rPr lang="en-US" dirty="0">
                <a:latin typeface="Cambria Math"/>
                <a:ea typeface="Cambria Math"/>
              </a:rPr>
              <a:t>∗ </a:t>
            </a:r>
            <a:r>
              <a:rPr lang="en-US" dirty="0"/>
              <a:t>1000 </a:t>
            </a:r>
            <a:r>
              <a:rPr lang="el-GR" dirty="0"/>
              <a:t>Ω</a:t>
            </a:r>
            <a:endParaRPr lang="en-US" dirty="0"/>
          </a:p>
          <a:p>
            <a:r>
              <a:rPr lang="en-US" dirty="0"/>
              <a:t>5V = </a:t>
            </a:r>
            <a:r>
              <a:rPr lang="en-US" dirty="0" smtClean="0"/>
              <a:t>I</a:t>
            </a:r>
            <a:r>
              <a:rPr lang="en-US" baseline="-25000" dirty="0" smtClean="0"/>
              <a:t>2 </a:t>
            </a:r>
            <a:r>
              <a:rPr lang="en-US" dirty="0">
                <a:latin typeface="Cambria Math"/>
                <a:ea typeface="Cambria Math"/>
              </a:rPr>
              <a:t>∗ </a:t>
            </a:r>
            <a:r>
              <a:rPr lang="en-US" dirty="0" smtClean="0"/>
              <a:t>2000 </a:t>
            </a:r>
            <a:r>
              <a:rPr lang="el-GR" dirty="0"/>
              <a:t>Ω</a:t>
            </a:r>
            <a:r>
              <a:rPr lang="en-US" dirty="0"/>
              <a:t> + </a:t>
            </a:r>
            <a:r>
              <a:rPr lang="en-US" dirty="0" smtClean="0"/>
              <a:t>I</a:t>
            </a:r>
            <a:r>
              <a:rPr lang="en-US" baseline="-25000" dirty="0" smtClean="0"/>
              <a:t>3 </a:t>
            </a:r>
            <a:r>
              <a:rPr lang="en-US" dirty="0">
                <a:latin typeface="Cambria Math"/>
                <a:ea typeface="Cambria Math"/>
              </a:rPr>
              <a:t>∗ </a:t>
            </a:r>
            <a:r>
              <a:rPr lang="en-US" dirty="0"/>
              <a:t>1000 </a:t>
            </a:r>
            <a:r>
              <a:rPr lang="el-GR" dirty="0" smtClean="0"/>
              <a:t>Ω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Add </a:t>
            </a:r>
            <a:r>
              <a:rPr lang="en-US" b="1" dirty="0" err="1" smtClean="0"/>
              <a:t>Eqns</a:t>
            </a:r>
            <a:r>
              <a:rPr lang="en-US" b="1" dirty="0" smtClean="0"/>
              <a:t>:</a:t>
            </a:r>
          </a:p>
          <a:p>
            <a:r>
              <a:rPr lang="en-US" dirty="0"/>
              <a:t>5V = I</a:t>
            </a:r>
            <a:r>
              <a:rPr lang="en-US" baseline="-25000" dirty="0"/>
              <a:t>2 </a:t>
            </a:r>
            <a:r>
              <a:rPr lang="en-US" dirty="0">
                <a:latin typeface="Cambria Math"/>
                <a:ea typeface="Cambria Math"/>
              </a:rPr>
              <a:t>∗ </a:t>
            </a:r>
            <a:r>
              <a:rPr lang="en-US" dirty="0"/>
              <a:t>2000 </a:t>
            </a:r>
            <a:r>
              <a:rPr lang="el-GR" dirty="0"/>
              <a:t>Ω</a:t>
            </a:r>
            <a:r>
              <a:rPr lang="en-US" dirty="0"/>
              <a:t> + I</a:t>
            </a:r>
            <a:r>
              <a:rPr lang="en-US" baseline="-25000" dirty="0"/>
              <a:t>3 </a:t>
            </a:r>
            <a:r>
              <a:rPr lang="en-US" dirty="0">
                <a:latin typeface="Cambria Math"/>
                <a:ea typeface="Cambria Math"/>
              </a:rPr>
              <a:t>∗ </a:t>
            </a:r>
            <a:r>
              <a:rPr lang="en-US" dirty="0"/>
              <a:t>1000 </a:t>
            </a:r>
            <a:r>
              <a:rPr lang="el-GR" dirty="0" smtClean="0"/>
              <a:t>Ω</a:t>
            </a:r>
            <a:endParaRPr lang="en-US" dirty="0"/>
          </a:p>
          <a:p>
            <a:r>
              <a:rPr lang="en-US" dirty="0" smtClean="0"/>
              <a:t>  0 = </a:t>
            </a:r>
            <a:r>
              <a:rPr lang="en-US" dirty="0"/>
              <a:t>I</a:t>
            </a:r>
            <a:r>
              <a:rPr lang="en-US" baseline="-25000" dirty="0"/>
              <a:t>2</a:t>
            </a:r>
            <a:r>
              <a:rPr lang="en-US" dirty="0">
                <a:latin typeface="Cambria Math"/>
                <a:ea typeface="Cambria Math"/>
              </a:rPr>
              <a:t>∗</a:t>
            </a:r>
            <a:r>
              <a:rPr lang="en-US" dirty="0"/>
              <a:t>1000 </a:t>
            </a:r>
            <a:r>
              <a:rPr lang="el-GR" dirty="0"/>
              <a:t>Ω</a:t>
            </a:r>
            <a:r>
              <a:rPr lang="en-US" dirty="0"/>
              <a:t> – I</a:t>
            </a:r>
            <a:r>
              <a:rPr lang="en-US" baseline="-25000" dirty="0"/>
              <a:t>3</a:t>
            </a:r>
            <a:r>
              <a:rPr lang="en-US" dirty="0">
                <a:latin typeface="Cambria Math"/>
                <a:ea typeface="Cambria Math"/>
              </a:rPr>
              <a:t>∗</a:t>
            </a:r>
            <a:r>
              <a:rPr lang="en-US" dirty="0"/>
              <a:t>1000 </a:t>
            </a:r>
            <a:r>
              <a:rPr lang="el-GR" dirty="0"/>
              <a:t>Ω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5V = I</a:t>
            </a:r>
            <a:r>
              <a:rPr lang="en-US" baseline="-25000" dirty="0"/>
              <a:t>2 </a:t>
            </a:r>
            <a:r>
              <a:rPr lang="en-US" dirty="0">
                <a:latin typeface="Cambria Math"/>
                <a:ea typeface="Cambria Math"/>
              </a:rPr>
              <a:t>∗ </a:t>
            </a:r>
            <a:r>
              <a:rPr lang="en-US" dirty="0" smtClean="0"/>
              <a:t>3000 </a:t>
            </a:r>
            <a:r>
              <a:rPr lang="el-GR" dirty="0"/>
              <a:t>Ω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05863" y="6157544"/>
            <a:ext cx="34803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00600" y="4800600"/>
            <a:ext cx="1678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2</a:t>
            </a:r>
            <a:r>
              <a:rPr lang="en-US" dirty="0" smtClean="0"/>
              <a:t> = 1.67 mA</a:t>
            </a:r>
          </a:p>
          <a:p>
            <a:r>
              <a:rPr lang="en-US" dirty="0" smtClean="0"/>
              <a:t>I</a:t>
            </a:r>
            <a:r>
              <a:rPr lang="en-US" baseline="-25000" dirty="0" smtClean="0"/>
              <a:t>3</a:t>
            </a:r>
            <a:r>
              <a:rPr lang="en-US" dirty="0" smtClean="0"/>
              <a:t> = I</a:t>
            </a:r>
            <a:r>
              <a:rPr lang="en-US" baseline="-25000" dirty="0" smtClean="0"/>
              <a:t>2</a:t>
            </a:r>
            <a:r>
              <a:rPr lang="en-US" dirty="0" smtClean="0"/>
              <a:t> = 1.67 mA</a:t>
            </a:r>
          </a:p>
          <a:p>
            <a:r>
              <a:rPr lang="en-US" dirty="0" smtClean="0"/>
              <a:t>I</a:t>
            </a:r>
            <a:r>
              <a:rPr lang="en-US" baseline="-25000" dirty="0" smtClean="0"/>
              <a:t>s</a:t>
            </a:r>
            <a:r>
              <a:rPr lang="en-US" dirty="0" smtClean="0"/>
              <a:t> = 3.33 mA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82434" y="1840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01180" y="182778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43200" y="2362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43200" y="273153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29637" y="23181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52079" y="283106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91176" y="23651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00400" y="2362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0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5" grpId="0" animBg="1"/>
      <p:bldP spid="7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Charge &amp; Voltage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b="1" dirty="0" smtClean="0">
                    <a:solidFill>
                      <a:srgbClr val="0096FF"/>
                    </a:solidFill>
                  </a:rPr>
                  <a:t>Voltage</a:t>
                </a:r>
                <a:r>
                  <a:rPr lang="en-US" dirty="0"/>
                  <a:t> is the difference in charge between two points</a:t>
                </a:r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𝑐h𝑎𝑛𝑔𝑒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𝑒𝑛𝑒𝑟𝑔𝑦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𝑐h𝑎𝑛𝑔𝑒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𝑐h𝑎𝑟𝑔𝑒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𝑣𝑜𝑙𝑡𝑠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𝐽𝑜𝑢𝑙𝑒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𝑐𝑜𝑢𝑙𝑜𝑚𝑏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0096FF"/>
                    </a:solidFill>
                  </a:rPr>
                  <a:t>Current</a:t>
                </a:r>
                <a:r>
                  <a:rPr lang="en-US" dirty="0"/>
                  <a:t> is the rate at which charge is flowing</a:t>
                </a:r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𝑐h𝑎𝑛𝑔𝑒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𝑐h𝑎𝑟𝑔𝑒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𝑐h𝑎𝑛𝑔𝑒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𝑡𝑖𝑚𝑒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𝑎𝑚𝑝𝑠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𝑐𝑜𝑢𝑙𝑜𝑚𝑏𝑠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𝑠𝑒𝑐𝑜𝑛𝑑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0096FF"/>
                    </a:solidFill>
                  </a:rPr>
                  <a:t>Resistance</a:t>
                </a:r>
                <a:r>
                  <a:rPr lang="en-US" dirty="0"/>
                  <a:t> is a material’s tendency to resist the flow of charge (current</a:t>
                </a:r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𝑟𝑒𝑠𝑖𝑠𝑡𝑖𝑣𝑖𝑡𝑦</m:t>
                        </m:r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  <m:r>
                          <a:rPr lang="en-US" b="0" i="1" smtClean="0">
                            <a:latin typeface="Cambria Math"/>
                          </a:rPr>
                          <m:t>𝑙𝑒𝑛𝑔𝑡h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𝑎𝑟𝑒𝑎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Ohms Law: </a:t>
                </a:r>
                <a:r>
                  <a:rPr lang="en-US" dirty="0" smtClean="0"/>
                  <a:t>v=</a:t>
                </a:r>
                <a:r>
                  <a:rPr lang="en-US" dirty="0" err="1" smtClean="0"/>
                  <a:t>iR</a:t>
                </a:r>
                <a:endParaRPr lang="en-US" dirty="0" smtClean="0"/>
              </a:p>
              <a:p>
                <a:r>
                  <a:rPr lang="en-US" dirty="0" smtClean="0"/>
                  <a:t>Power: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𝑖𝑣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4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Electricity … the lie!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091601" y="1469104"/>
            <a:ext cx="4080370" cy="4284211"/>
            <a:chOff x="1091601" y="1469104"/>
            <a:chExt cx="4080370" cy="4284211"/>
          </a:xfrm>
        </p:grpSpPr>
        <p:sp>
          <p:nvSpPr>
            <p:cNvPr id="6" name="Rounded Rectangle 5"/>
            <p:cNvSpPr/>
            <p:nvPr/>
          </p:nvSpPr>
          <p:spPr>
            <a:xfrm>
              <a:off x="1091601" y="2536782"/>
              <a:ext cx="1066800" cy="2362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Battery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5775" y="45073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97402" y="2570550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2463201" y="2155782"/>
              <a:ext cx="1981200" cy="3276600"/>
            </a:xfrm>
            <a:prstGeom prst="curvedLef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Circuit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952093" y="1469104"/>
              <a:ext cx="651370" cy="641866"/>
              <a:chOff x="5334000" y="1644134"/>
              <a:chExt cx="651370" cy="641866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486400" y="1981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334000" y="1828800"/>
                <a:ext cx="457200" cy="457200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38800" y="1644134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r>
                  <a:rPr lang="en-US" baseline="30000" dirty="0" smtClean="0"/>
                  <a:t>-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822027" y="1754399"/>
              <a:ext cx="651370" cy="641866"/>
              <a:chOff x="5334000" y="1644134"/>
              <a:chExt cx="651370" cy="641866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486400" y="1981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334000" y="1828800"/>
                <a:ext cx="457200" cy="457200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638800" y="1644134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r>
                  <a:rPr lang="en-US" baseline="30000" dirty="0" smtClean="0"/>
                  <a:t>-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520601" y="2793398"/>
              <a:ext cx="651370" cy="641866"/>
              <a:chOff x="5334000" y="1644134"/>
              <a:chExt cx="651370" cy="64186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86400" y="1981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334000" y="1828800"/>
                <a:ext cx="457200" cy="457200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638800" y="1644134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r>
                  <a:rPr lang="en-US" baseline="30000" dirty="0" smtClean="0"/>
                  <a:t>-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147057" y="4507346"/>
              <a:ext cx="651370" cy="641866"/>
              <a:chOff x="5334000" y="1644134"/>
              <a:chExt cx="651370" cy="641866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486400" y="1981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334000" y="1828800"/>
                <a:ext cx="457200" cy="457200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638800" y="1644134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r>
                  <a:rPr lang="en-US" baseline="30000" dirty="0" smtClean="0"/>
                  <a:t>-</a:t>
                </a:r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158401" y="5111449"/>
              <a:ext cx="651370" cy="641866"/>
              <a:chOff x="5334000" y="1644134"/>
              <a:chExt cx="651370" cy="641866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486400" y="1981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334000" y="1828800"/>
                <a:ext cx="457200" cy="457200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638800" y="1644134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r>
                  <a:rPr lang="en-US" baseline="30000" dirty="0" smtClean="0"/>
                  <a:t>-</a:t>
                </a:r>
                <a:endParaRPr lang="en-US" dirty="0"/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5943600" y="1681041"/>
            <a:ext cx="2609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1827: Ohms Law</a:t>
            </a:r>
          </a:p>
          <a:p>
            <a:r>
              <a:rPr lang="en-US" dirty="0" smtClean="0"/>
              <a:t>1897: Electron discovered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19800" y="26087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42242" y="328286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Left-Right Arrow 32"/>
          <p:cNvSpPr/>
          <p:nvPr/>
        </p:nvSpPr>
        <p:spPr>
          <a:xfrm>
            <a:off x="6410241" y="2612656"/>
            <a:ext cx="1066800" cy="3752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43800" y="26236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8684" y="328570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6" name="Left-Right Arrow 35"/>
          <p:cNvSpPr/>
          <p:nvPr/>
        </p:nvSpPr>
        <p:spPr>
          <a:xfrm>
            <a:off x="6410241" y="3275794"/>
            <a:ext cx="1066800" cy="3752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repel</a:t>
            </a:r>
            <a:endParaRPr lang="en-US" dirty="0"/>
          </a:p>
        </p:txBody>
      </p:sp>
      <p:sp>
        <p:nvSpPr>
          <p:cNvPr id="37" name="Right Arrow 36"/>
          <p:cNvSpPr/>
          <p:nvPr/>
        </p:nvSpPr>
        <p:spPr>
          <a:xfrm>
            <a:off x="6476999" y="3886200"/>
            <a:ext cx="100004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attract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37333" y="3886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88684" y="388586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7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Common Circuit Symbols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6146" name="Picture 2" descr="C:\Users\Kevin.Walchko\Desktop\circuit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295400"/>
            <a:ext cx="3968483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3346" y="6129468"/>
            <a:ext cx="1840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https://xkcd.com/730/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510" y="2266133"/>
            <a:ext cx="1524000" cy="4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403" y="2266133"/>
            <a:ext cx="1607820" cy="56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828" y="4168140"/>
            <a:ext cx="1893570" cy="89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35" y="4316730"/>
            <a:ext cx="1703070" cy="60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597" y="5234940"/>
            <a:ext cx="1821180" cy="63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970" y="3084467"/>
            <a:ext cx="127254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653" y="3084467"/>
            <a:ext cx="1417320" cy="51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18597" y="173518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6261" y="3689560"/>
            <a:ext cx="147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Sources/Sinks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366510" y="3874226"/>
            <a:ext cx="2165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4510" y="1919849"/>
            <a:ext cx="2927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175046" y="5209675"/>
            <a:ext cx="548640" cy="822960"/>
            <a:chOff x="6786880" y="5394960"/>
            <a:chExt cx="548640" cy="82296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7051040" y="5394960"/>
              <a:ext cx="0" cy="822960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Diamond 18"/>
            <p:cNvSpPr/>
            <p:nvPr/>
          </p:nvSpPr>
          <p:spPr bwMode="auto">
            <a:xfrm>
              <a:off x="6786880" y="5547360"/>
              <a:ext cx="548640" cy="548640"/>
            </a:xfrm>
            <a:prstGeom prst="diamond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14926" y="5537200"/>
              <a:ext cx="2943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  <a:p>
              <a:r>
                <a:rPr lang="en-US" dirty="0" smtClean="0"/>
                <a:t>-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257903" y="5258677"/>
            <a:ext cx="548640" cy="822960"/>
            <a:chOff x="5892800" y="5486400"/>
            <a:chExt cx="548640" cy="822960"/>
          </a:xfrm>
        </p:grpSpPr>
        <p:cxnSp>
          <p:nvCxnSpPr>
            <p:cNvPr id="22" name="Straight Connector 21"/>
            <p:cNvCxnSpPr/>
            <p:nvPr/>
          </p:nvCxnSpPr>
          <p:spPr bwMode="auto">
            <a:xfrm>
              <a:off x="6167120" y="5486400"/>
              <a:ext cx="0" cy="822960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Diamond 22"/>
            <p:cNvSpPr/>
            <p:nvPr/>
          </p:nvSpPr>
          <p:spPr bwMode="auto">
            <a:xfrm>
              <a:off x="5892800" y="5618480"/>
              <a:ext cx="548640" cy="548640"/>
            </a:xfrm>
            <a:prstGeom prst="diamond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V="1">
              <a:off x="6167120" y="5730240"/>
              <a:ext cx="0" cy="335280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768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DC Circuit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4098" name="Picture 2" descr="C:\Users\Kevin.Walchko\Desktop\511bc192ce395f394100000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167" y="1219200"/>
            <a:ext cx="3058434" cy="305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Kevin.Walchko\Desktop\5113d8dace395f297d0000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69" y="1338610"/>
            <a:ext cx="3892550" cy="323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Kevin.Walchko\Desktop\5113d140ce395f777e00000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5181482"/>
            <a:ext cx="1209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Kevin.Walchko\Desktop\5112d242ce395f2526000004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570610"/>
            <a:ext cx="147637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Kevin.Walchko\Desktop\5112d271ce395f4b27000000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775398"/>
            <a:ext cx="1200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Kevin.Walchko\Desktop\5112d1fece395fc327000000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5568832"/>
            <a:ext cx="8572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90166" y="3561568"/>
            <a:ext cx="3820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Electrons (negative) really flow from (-) to (+), but due to convention (Ben Franklin) we say current (positive) flows from (+) to (-).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4883126"/>
            <a:ext cx="4423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LED power consumption?</a:t>
            </a:r>
          </a:p>
          <a:p>
            <a:r>
              <a:rPr lang="en-US" dirty="0" smtClean="0"/>
              <a:t>P = IV            or      P = I(IR) = I</a:t>
            </a:r>
            <a:r>
              <a:rPr lang="en-US" baseline="30000" dirty="0" smtClean="0"/>
              <a:t>2</a:t>
            </a:r>
            <a:r>
              <a:rPr lang="en-US" dirty="0" smtClean="0"/>
              <a:t>R</a:t>
            </a:r>
          </a:p>
          <a:p>
            <a:r>
              <a:rPr lang="en-US" dirty="0" smtClean="0"/>
              <a:t>P = (0.018 A)(9V)  P = (0.018)*(0.018)*(500</a:t>
            </a:r>
            <a:r>
              <a:rPr lang="el-GR" dirty="0" smtClean="0"/>
              <a:t>Ω</a:t>
            </a:r>
            <a:r>
              <a:rPr lang="en-US" dirty="0" smtClean="0"/>
              <a:t>)</a:t>
            </a:r>
          </a:p>
          <a:p>
            <a:r>
              <a:rPr lang="en-US" dirty="0" smtClean="0"/>
              <a:t>P = 0.162 W           P = 0.162 W</a:t>
            </a:r>
          </a:p>
          <a:p>
            <a:r>
              <a:rPr lang="en-US" dirty="0" smtClean="0"/>
              <a:t>P = 162 </a:t>
            </a:r>
            <a:r>
              <a:rPr lang="en-US" dirty="0" err="1" smtClean="0"/>
              <a:t>mW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879" y="4572000"/>
            <a:ext cx="377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resistor value if I = 18 mA?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25146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(+) hot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1752600"/>
            <a:ext cx="11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(-) 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Kirchhoff's </a:t>
            </a:r>
            <a:r>
              <a:rPr lang="en-US" dirty="0" smtClean="0"/>
              <a:t>Current Law </a:t>
            </a:r>
            <a:r>
              <a:rPr lang="en-US" dirty="0"/>
              <a:t>(KCL)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1027" name="Picture 3" descr="C:\Users\Kevin.Walchko\Desktop\220px-KCL_-_Kirchhoff's_circuit_law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550" y="1233650"/>
            <a:ext cx="20955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1397675"/>
            <a:ext cx="5562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principle of </a:t>
            </a:r>
            <a:r>
              <a:rPr lang="en-US" dirty="0">
                <a:solidFill>
                  <a:srgbClr val="00B0F0"/>
                </a:solidFill>
              </a:rPr>
              <a:t>conservation of electric charge </a:t>
            </a:r>
            <a:r>
              <a:rPr lang="en-US" dirty="0" smtClean="0"/>
              <a:t>implies:</a:t>
            </a:r>
            <a:endParaRPr lang="en-US" dirty="0"/>
          </a:p>
          <a:p>
            <a:endParaRPr lang="en-US" dirty="0"/>
          </a:p>
          <a:p>
            <a:r>
              <a:rPr lang="en-US" dirty="0"/>
              <a:t>At any node (junction) in an electrical circuit, the sum of currents flowing into that node is equal to the sum of currents flowing out of that node</a:t>
            </a:r>
          </a:p>
        </p:txBody>
      </p:sp>
      <p:pic>
        <p:nvPicPr>
          <p:cNvPr id="1029" name="Picture 5" descr="C:\Users\Kevin.Walchko\Desktop\17bbbd9b6e69b94dab881bacae54019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07" y="3033190"/>
            <a:ext cx="1028700" cy="61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evin.Walchko\Desktop\currentmethod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86200"/>
            <a:ext cx="3969208" cy="245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3810000" y="4113455"/>
            <a:ext cx="457200" cy="1066800"/>
          </a:xfrm>
          <a:prstGeom prst="ellipse">
            <a:avLst/>
          </a:prstGeom>
          <a:solidFill>
            <a:srgbClr val="4F81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65604" y="4623519"/>
            <a:ext cx="609600" cy="556736"/>
          </a:xfrm>
          <a:prstGeom prst="ellipse">
            <a:avLst/>
          </a:prstGeom>
          <a:solidFill>
            <a:srgbClr val="4F81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66800" y="5942255"/>
            <a:ext cx="3200400" cy="438249"/>
          </a:xfrm>
          <a:prstGeom prst="ellipse">
            <a:avLst/>
          </a:prstGeom>
          <a:solidFill>
            <a:srgbClr val="4F81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14400" y="4113455"/>
            <a:ext cx="457200" cy="1066800"/>
          </a:xfrm>
          <a:prstGeom prst="ellipse">
            <a:avLst/>
          </a:prstGeom>
          <a:solidFill>
            <a:srgbClr val="4F81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75355" y="44733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17058" y="44733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58449" y="462351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46739" y="604868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89080" y="3067520"/>
            <a:ext cx="254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nodes below?</a:t>
            </a:r>
            <a:endParaRPr lang="en-US" dirty="0"/>
          </a:p>
        </p:txBody>
      </p:sp>
      <p:grpSp>
        <p:nvGrpSpPr>
          <p:cNvPr id="1037" name="Group 1036"/>
          <p:cNvGrpSpPr/>
          <p:nvPr/>
        </p:nvGrpSpPr>
        <p:grpSpPr>
          <a:xfrm>
            <a:off x="4628338" y="3647901"/>
            <a:ext cx="3969208" cy="2459038"/>
            <a:chOff x="4628338" y="3928789"/>
            <a:chExt cx="3969208" cy="2459038"/>
          </a:xfrm>
        </p:grpSpPr>
        <p:pic>
          <p:nvPicPr>
            <p:cNvPr id="43" name="Picture 9" descr="C:\Users\Kevin.Walchko\Desktop\currentmethod1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8338" y="3928789"/>
              <a:ext cx="3969208" cy="2459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5" name="Rectangle 1034"/>
            <p:cNvSpPr/>
            <p:nvPr/>
          </p:nvSpPr>
          <p:spPr>
            <a:xfrm>
              <a:off x="7620000" y="5257323"/>
              <a:ext cx="838200" cy="684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24246" y="5276927"/>
              <a:ext cx="762000" cy="684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4626257"/>
              <a:ext cx="762000" cy="684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465885" y="4626257"/>
              <a:ext cx="762000" cy="684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703885" y="5276927"/>
              <a:ext cx="762000" cy="684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096000" y="3961923"/>
              <a:ext cx="762000" cy="684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6" name="TextBox 1035"/>
          <p:cNvSpPr txBox="1"/>
          <p:nvPr/>
        </p:nvSpPr>
        <p:spPr>
          <a:xfrm>
            <a:off x="4674541" y="5868991"/>
            <a:ext cx="4059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When you cut out the components, everything left is a node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439508" y="3103417"/>
            <a:ext cx="358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current entering any junction is equal to the current leaving that junction. i</a:t>
            </a:r>
            <a:r>
              <a:rPr lang="en-US" sz="1600" baseline="-25000" dirty="0"/>
              <a:t>2</a:t>
            </a:r>
            <a:r>
              <a:rPr lang="en-US" sz="1600" dirty="0"/>
              <a:t> + i</a:t>
            </a:r>
            <a:r>
              <a:rPr lang="en-US" sz="1600" baseline="-25000" dirty="0"/>
              <a:t>3</a:t>
            </a:r>
            <a:r>
              <a:rPr lang="en-US" sz="1600" dirty="0"/>
              <a:t> = i</a:t>
            </a:r>
            <a:r>
              <a:rPr lang="en-US" sz="1600" baseline="-25000" dirty="0"/>
              <a:t>1</a:t>
            </a:r>
            <a:r>
              <a:rPr lang="en-US" sz="1600" dirty="0"/>
              <a:t> + i</a:t>
            </a:r>
            <a:r>
              <a:rPr lang="en-US" sz="1600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513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9" grpId="0" animBg="1"/>
      <p:bldP spid="11" grpId="0"/>
      <p:bldP spid="21" grpId="0"/>
      <p:bldP spid="22" grpId="0"/>
      <p:bldP spid="23" grpId="0"/>
      <p:bldP spid="6" grpId="0"/>
      <p:bldP spid="10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Nodes?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94037"/>
            <a:ext cx="3657600" cy="256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37"/>
          <a:stretch/>
        </p:blipFill>
        <p:spPr bwMode="auto">
          <a:xfrm>
            <a:off x="682869" y="3962400"/>
            <a:ext cx="3735793" cy="233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17880"/>
            <a:ext cx="3871546" cy="214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" y="1447800"/>
            <a:ext cx="4707373" cy="202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533400" y="2971800"/>
            <a:ext cx="3962400" cy="50545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4076" y="1926196"/>
            <a:ext cx="773723" cy="50545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94272" y="1926196"/>
            <a:ext cx="1306127" cy="50545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1" y="1926196"/>
            <a:ext cx="532462" cy="50545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4736" y="3886648"/>
            <a:ext cx="805464" cy="83775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98934" y="4495800"/>
            <a:ext cx="631332" cy="65649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469" y="3965331"/>
            <a:ext cx="805464" cy="83775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47135" y="5879647"/>
            <a:ext cx="3341797" cy="41887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84736" y="5206661"/>
            <a:ext cx="152401" cy="1524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79123" y="5208276"/>
            <a:ext cx="152401" cy="1524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24600" y="2386326"/>
            <a:ext cx="335573" cy="35687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6200" y="2361563"/>
            <a:ext cx="304800" cy="381635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562600" y="3298817"/>
            <a:ext cx="1097573" cy="35687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665427" y="3343117"/>
            <a:ext cx="335573" cy="35687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696200" y="1447800"/>
            <a:ext cx="335573" cy="35687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496782" y="4797668"/>
            <a:ext cx="335573" cy="35687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566263" y="1447800"/>
            <a:ext cx="1097573" cy="35687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30690" y="5701210"/>
            <a:ext cx="3075110" cy="35687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984755" y="3933315"/>
            <a:ext cx="1244845" cy="35687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230690" y="3966117"/>
            <a:ext cx="884359" cy="35687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98934" y="1447800"/>
            <a:ext cx="3016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61314" y="1796617"/>
            <a:ext cx="3016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1714" y="5023610"/>
            <a:ext cx="3016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10471" y="4838944"/>
            <a:ext cx="3016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036" y="17415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88371" y="170926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7385" y="396611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28977" y="395365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5" grpId="0" animBg="1"/>
      <p:bldP spid="30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KCL</a:t>
            </a:r>
            <a:r>
              <a:rPr lang="en-US" dirty="0"/>
              <a:t> </a:t>
            </a:r>
            <a:r>
              <a:rPr lang="en-US" dirty="0" err="1" smtClean="0"/>
              <a:t>Eqns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1033" name="Picture 9" descr="C:\Users\Kevin.Walchko\Desktop\currentmethod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60" y="2199524"/>
            <a:ext cx="3969208" cy="245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3579060" y="2426779"/>
            <a:ext cx="457200" cy="1066800"/>
          </a:xfrm>
          <a:prstGeom prst="ellipse">
            <a:avLst/>
          </a:prstGeom>
          <a:solidFill>
            <a:srgbClr val="4F81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34664" y="2936843"/>
            <a:ext cx="609600" cy="556736"/>
          </a:xfrm>
          <a:prstGeom prst="ellipse">
            <a:avLst/>
          </a:prstGeom>
          <a:solidFill>
            <a:srgbClr val="4F81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5860" y="4255579"/>
            <a:ext cx="3200400" cy="438249"/>
          </a:xfrm>
          <a:prstGeom prst="ellipse">
            <a:avLst/>
          </a:prstGeom>
          <a:solidFill>
            <a:srgbClr val="4F81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77092" y="2458957"/>
            <a:ext cx="457200" cy="463034"/>
          </a:xfrm>
          <a:prstGeom prst="ellipse">
            <a:avLst/>
          </a:prstGeom>
          <a:solidFill>
            <a:srgbClr val="4F81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4415" y="27867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86118" y="27867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27509" y="293684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15799" y="436200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4582" y="22421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89066" y="224211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81940" y="2939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70201" y="2939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65758" y="38862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10642" y="349357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74260" y="296212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08925" y="296017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84623" y="2199524"/>
            <a:ext cx="6320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4860" y="3584543"/>
            <a:ext cx="0" cy="486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/>
          <p:nvPr/>
        </p:nvCxnSpPr>
        <p:spPr>
          <a:xfrm flipV="1">
            <a:off x="2115432" y="3593377"/>
            <a:ext cx="0" cy="483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Arrow Connector 1025"/>
          <p:cNvCxnSpPr/>
          <p:nvPr/>
        </p:nvCxnSpPr>
        <p:spPr>
          <a:xfrm>
            <a:off x="2920242" y="2883979"/>
            <a:ext cx="4816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/>
          <p:nvPr/>
        </p:nvCxnSpPr>
        <p:spPr>
          <a:xfrm flipH="1">
            <a:off x="1436524" y="2883979"/>
            <a:ext cx="4954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/>
          <p:nvPr/>
        </p:nvCxnSpPr>
        <p:spPr>
          <a:xfrm flipV="1">
            <a:off x="3401859" y="3678245"/>
            <a:ext cx="0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85800" y="2438640"/>
            <a:ext cx="457200" cy="1066800"/>
          </a:xfrm>
          <a:prstGeom prst="ellipse">
            <a:avLst/>
          </a:prstGeom>
          <a:solidFill>
            <a:srgbClr val="4F81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17190" y="25223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834292" y="2558918"/>
            <a:ext cx="6320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845436" y="2834988"/>
            <a:ext cx="4954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598884" y="2936755"/>
            <a:ext cx="0" cy="486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37173" y="299527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v1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6356512" y="268958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/>
              <a:t>R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5916293" y="20887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R4</a:t>
            </a:r>
            <a:endParaRPr lang="en-US" baseline="-25000" dirty="0"/>
          </a:p>
        </p:txBody>
      </p:sp>
      <p:sp>
        <p:nvSpPr>
          <p:cNvPr id="41" name="Oval 40"/>
          <p:cNvSpPr/>
          <p:nvPr/>
        </p:nvSpPr>
        <p:spPr>
          <a:xfrm>
            <a:off x="7492088" y="2522376"/>
            <a:ext cx="457200" cy="463034"/>
          </a:xfrm>
          <a:prstGeom prst="ellipse">
            <a:avLst/>
          </a:prstGeom>
          <a:solidFill>
            <a:srgbClr val="4F81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32186" y="25857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947841" y="2763651"/>
            <a:ext cx="6320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959551" y="2763651"/>
            <a:ext cx="4954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701560" y="2992533"/>
            <a:ext cx="0" cy="427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52169" y="30586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R2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6990929" y="243864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/>
              <a:t>R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8037250" y="233771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R3</a:t>
            </a:r>
            <a:endParaRPr lang="en-US" baseline="-25000" dirty="0"/>
          </a:p>
        </p:txBody>
      </p:sp>
      <p:sp>
        <p:nvSpPr>
          <p:cNvPr id="49" name="Oval 48"/>
          <p:cNvSpPr/>
          <p:nvPr/>
        </p:nvSpPr>
        <p:spPr>
          <a:xfrm>
            <a:off x="5955313" y="4639345"/>
            <a:ext cx="457200" cy="463034"/>
          </a:xfrm>
          <a:prstGeom prst="ellipse">
            <a:avLst/>
          </a:prstGeom>
          <a:solidFill>
            <a:srgbClr val="4F81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95411" y="470276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353146" y="4739306"/>
            <a:ext cx="6320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306845" y="4960207"/>
            <a:ext cx="6871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183932" y="5118192"/>
            <a:ext cx="20951" cy="426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92667" y="519190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v2</a:t>
            </a:r>
            <a:endParaRPr 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5203001" y="489918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R</a:t>
            </a:r>
            <a:r>
              <a:rPr lang="en-US" baseline="-25000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07111" y="44624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R4</a:t>
            </a:r>
            <a:endParaRPr lang="en-US" baseline="-25000" dirty="0"/>
          </a:p>
        </p:txBody>
      </p:sp>
      <p:sp>
        <p:nvSpPr>
          <p:cNvPr id="57" name="Oval 56"/>
          <p:cNvSpPr/>
          <p:nvPr/>
        </p:nvSpPr>
        <p:spPr>
          <a:xfrm>
            <a:off x="7523369" y="5129495"/>
            <a:ext cx="457200" cy="463034"/>
          </a:xfrm>
          <a:prstGeom prst="ellipse">
            <a:avLst/>
          </a:prstGeom>
          <a:solidFill>
            <a:srgbClr val="4F81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56121" y="517634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7965382" y="4656597"/>
            <a:ext cx="126103" cy="597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740824" y="4543549"/>
            <a:ext cx="0" cy="576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339158" y="4656597"/>
            <a:ext cx="193781" cy="519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038728" y="441472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v2</a:t>
            </a:r>
            <a:endParaRPr lang="en-US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7556121" y="420883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R</a:t>
            </a:r>
            <a:r>
              <a:rPr lang="en-US" baseline="-25000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989325" y="459417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v1</a:t>
            </a:r>
            <a:endParaRPr lang="en-US" baseline="-25000" dirty="0"/>
          </a:p>
        </p:txBody>
      </p:sp>
      <p:sp>
        <p:nvSpPr>
          <p:cNvPr id="68" name="Rectangle 67"/>
          <p:cNvSpPr/>
          <p:nvPr/>
        </p:nvSpPr>
        <p:spPr>
          <a:xfrm>
            <a:off x="454860" y="1371600"/>
            <a:ext cx="8125023" cy="717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Remember, we define current flows from positive (+) to negative (-)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983868" y="3584543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#1: i</a:t>
            </a:r>
            <a:r>
              <a:rPr lang="en-US" baseline="-25000" dirty="0"/>
              <a:t>v1</a:t>
            </a:r>
            <a:r>
              <a:rPr lang="en-US" dirty="0"/>
              <a:t>+i</a:t>
            </a:r>
            <a:r>
              <a:rPr lang="en-US" baseline="-25000" dirty="0"/>
              <a:t>R4</a:t>
            </a:r>
            <a:r>
              <a:rPr lang="en-US" dirty="0"/>
              <a:t>= i</a:t>
            </a:r>
            <a:r>
              <a:rPr lang="en-US" baseline="-25000" dirty="0"/>
              <a:t>R1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7032740" y="3650430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#2: i</a:t>
            </a:r>
            <a:r>
              <a:rPr lang="en-US" baseline="-25000" dirty="0" smtClean="0"/>
              <a:t>R1</a:t>
            </a:r>
            <a:r>
              <a:rPr lang="en-US" dirty="0" smtClean="0"/>
              <a:t>+i</a:t>
            </a:r>
            <a:r>
              <a:rPr lang="en-US" baseline="-25000" dirty="0" smtClean="0"/>
              <a:t>R3</a:t>
            </a:r>
            <a:r>
              <a:rPr lang="en-US" dirty="0" smtClean="0"/>
              <a:t>= i</a:t>
            </a:r>
            <a:r>
              <a:rPr lang="en-US" baseline="-25000" dirty="0" smtClean="0"/>
              <a:t>R2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5069552" y="5691801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#3: </a:t>
            </a:r>
            <a:r>
              <a:rPr lang="en-US" dirty="0"/>
              <a:t>0</a:t>
            </a:r>
            <a:r>
              <a:rPr lang="en-US" dirty="0" smtClean="0"/>
              <a:t>= i</a:t>
            </a:r>
            <a:r>
              <a:rPr lang="en-US" baseline="-25000" dirty="0" smtClean="0"/>
              <a:t>R4</a:t>
            </a:r>
            <a:r>
              <a:rPr lang="en-US" dirty="0" smtClean="0"/>
              <a:t>+i</a:t>
            </a:r>
            <a:r>
              <a:rPr lang="en-US" baseline="-25000" dirty="0" smtClean="0"/>
              <a:t>R3</a:t>
            </a:r>
            <a:r>
              <a:rPr lang="en-US" dirty="0" smtClean="0"/>
              <a:t>+i</a:t>
            </a:r>
            <a:r>
              <a:rPr lang="en-US" baseline="-25000" dirty="0" smtClean="0"/>
              <a:t>v2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6977540" y="5691801"/>
            <a:ext cx="1431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#4: i</a:t>
            </a:r>
            <a:r>
              <a:rPr lang="en-US" baseline="-25000" dirty="0" smtClean="0"/>
              <a:t>v2</a:t>
            </a:r>
            <a:r>
              <a:rPr lang="en-US" dirty="0" smtClean="0"/>
              <a:t>+i</a:t>
            </a:r>
            <a:r>
              <a:rPr lang="en-US" baseline="-25000" dirty="0" smtClean="0"/>
              <a:t>R2</a:t>
            </a:r>
            <a:r>
              <a:rPr lang="en-US" dirty="0" smtClean="0"/>
              <a:t>= i</a:t>
            </a:r>
            <a:r>
              <a:rPr lang="en-US" baseline="-25000" dirty="0" smtClean="0"/>
              <a:t>v1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44415" y="5376574"/>
            <a:ext cx="3523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  <a:r>
              <a:rPr lang="en-US" dirty="0" err="1" smtClean="0"/>
              <a:t>eqns</a:t>
            </a:r>
            <a:r>
              <a:rPr lang="en-US" dirty="0" smtClean="0"/>
              <a:t>: current out = current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6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/>
      <p:bldP spid="16" grpId="0"/>
      <p:bldP spid="39" grpId="0"/>
      <p:bldP spid="40" grpId="0"/>
      <p:bldP spid="41" grpId="0" animBg="1"/>
      <p:bldP spid="42" grpId="0"/>
      <p:bldP spid="46" grpId="0"/>
      <p:bldP spid="47" grpId="0"/>
      <p:bldP spid="48" grpId="0"/>
      <p:bldP spid="49" grpId="0" animBg="1"/>
      <p:bldP spid="50" grpId="0"/>
      <p:bldP spid="54" grpId="0"/>
      <p:bldP spid="55" grpId="0"/>
      <p:bldP spid="56" grpId="0"/>
      <p:bldP spid="57" grpId="0" animBg="1"/>
      <p:bldP spid="58" grpId="0"/>
      <p:bldP spid="62" grpId="0"/>
      <p:bldP spid="63" grpId="0"/>
      <p:bldP spid="75" grpId="0"/>
      <p:bldP spid="69" grpId="0"/>
      <p:bldP spid="78" grpId="0"/>
      <p:bldP spid="79" grpId="0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Kirchhoff's </a:t>
            </a:r>
            <a:r>
              <a:rPr lang="en-US" dirty="0" smtClean="0"/>
              <a:t>Voltage Law </a:t>
            </a:r>
            <a:r>
              <a:rPr lang="en-US" dirty="0"/>
              <a:t>(KVL)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9</a:t>
            </a:fld>
            <a:endParaRPr lang="en-US" dirty="0"/>
          </a:p>
        </p:txBody>
      </p:sp>
      <p:pic>
        <p:nvPicPr>
          <p:cNvPr id="2050" name="Picture 2" descr="C:\Users\Kevin.Walchko\Desktop\200px-Kirchhoff_voltage_law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258253"/>
            <a:ext cx="1905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1447800"/>
            <a:ext cx="5181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principle of </a:t>
            </a:r>
            <a:r>
              <a:rPr lang="en-US" dirty="0">
                <a:solidFill>
                  <a:srgbClr val="00B0F0"/>
                </a:solidFill>
              </a:rPr>
              <a:t>conservation of energy </a:t>
            </a:r>
            <a:r>
              <a:rPr lang="en-US" dirty="0"/>
              <a:t>implies that</a:t>
            </a:r>
          </a:p>
          <a:p>
            <a:endParaRPr lang="en-US" dirty="0"/>
          </a:p>
          <a:p>
            <a:r>
              <a:rPr lang="en-US" dirty="0"/>
              <a:t>The directed sum of the electrical potential differences (voltage) around any closed network is </a:t>
            </a:r>
            <a:r>
              <a:rPr lang="en-US" dirty="0" smtClean="0"/>
              <a:t>zero.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9800" y="2767611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sum of all the voltages around a loop is equal to zero.</a:t>
            </a:r>
          </a:p>
          <a:p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 + v</a:t>
            </a:r>
            <a:r>
              <a:rPr lang="en-US" baseline="-25000" dirty="0"/>
              <a:t>2</a:t>
            </a:r>
            <a:r>
              <a:rPr lang="en-US" dirty="0"/>
              <a:t> + v</a:t>
            </a:r>
            <a:r>
              <a:rPr lang="en-US" baseline="-25000" dirty="0"/>
              <a:t>3</a:t>
            </a:r>
            <a:r>
              <a:rPr lang="en-US" dirty="0"/>
              <a:t> - v</a:t>
            </a:r>
            <a:r>
              <a:rPr lang="en-US" baseline="-25000" dirty="0"/>
              <a:t>4</a:t>
            </a:r>
            <a:r>
              <a:rPr lang="en-US" dirty="0"/>
              <a:t> = 0</a:t>
            </a:r>
          </a:p>
        </p:txBody>
      </p:sp>
      <p:pic>
        <p:nvPicPr>
          <p:cNvPr id="2051" name="Picture 3" descr="C:\Users\Kevin.Walchko\Desktop\08d7bd7060be987d4da37b7fc263a7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67611"/>
            <a:ext cx="990600" cy="5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35052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use these equations and Ohms Law (V=IR) to solve help solve for other things.</a:t>
            </a:r>
            <a:endParaRPr lang="en-US" dirty="0"/>
          </a:p>
        </p:txBody>
      </p:sp>
      <p:pic>
        <p:nvPicPr>
          <p:cNvPr id="2052" name="Picture 4" descr="C:\Users\Kevin.Walchko\Desktop\002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12427"/>
            <a:ext cx="44291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29200" y="4648200"/>
            <a:ext cx="27542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Loop 1</a:t>
            </a:r>
            <a:r>
              <a:rPr lang="en-US" dirty="0" smtClean="0"/>
              <a:t>: -B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 smtClean="0"/>
              <a:t> R</a:t>
            </a:r>
            <a:r>
              <a:rPr lang="en-US" baseline="-25000" dirty="0" smtClean="0"/>
              <a:t>1</a:t>
            </a:r>
            <a:r>
              <a:rPr lang="en-US" dirty="0" smtClean="0"/>
              <a:t> + R</a:t>
            </a:r>
            <a:r>
              <a:rPr lang="en-US" baseline="-25000" dirty="0" smtClean="0"/>
              <a:t>2</a:t>
            </a:r>
            <a:r>
              <a:rPr lang="en-US" dirty="0" smtClean="0"/>
              <a:t> = 0</a:t>
            </a:r>
          </a:p>
          <a:p>
            <a:endParaRPr lang="en-US" b="1" dirty="0" smtClean="0"/>
          </a:p>
          <a:p>
            <a:r>
              <a:rPr lang="en-US" b="1" dirty="0" smtClean="0"/>
              <a:t>Loop 2</a:t>
            </a:r>
            <a:r>
              <a:rPr lang="en-US" dirty="0" smtClean="0"/>
              <a:t>: R</a:t>
            </a:r>
            <a:r>
              <a:rPr lang="en-US" baseline="-25000" dirty="0" smtClean="0"/>
              <a:t>2</a:t>
            </a:r>
            <a:r>
              <a:rPr lang="en-US" dirty="0" smtClean="0"/>
              <a:t> + R</a:t>
            </a:r>
            <a:r>
              <a:rPr lang="en-US" baseline="-25000" dirty="0" smtClean="0"/>
              <a:t>3</a:t>
            </a:r>
            <a:r>
              <a:rPr lang="en-US" dirty="0" smtClean="0"/>
              <a:t> – B</a:t>
            </a:r>
            <a:r>
              <a:rPr lang="en-US" baseline="-25000" dirty="0" smtClean="0"/>
              <a:t>2</a:t>
            </a:r>
            <a:r>
              <a:rPr lang="en-US" dirty="0" smtClean="0"/>
              <a:t> = 0</a:t>
            </a:r>
          </a:p>
          <a:p>
            <a:endParaRPr lang="en-US" dirty="0"/>
          </a:p>
          <a:p>
            <a:r>
              <a:rPr lang="en-US" b="1" dirty="0" smtClean="0"/>
              <a:t>Loop 3</a:t>
            </a:r>
            <a:r>
              <a:rPr lang="en-US" dirty="0" smtClean="0"/>
              <a:t>: B</a:t>
            </a:r>
            <a:r>
              <a:rPr lang="en-US" baseline="-25000" dirty="0" smtClean="0"/>
              <a:t>1</a:t>
            </a:r>
            <a:r>
              <a:rPr lang="en-US" dirty="0" smtClean="0"/>
              <a:t> – R</a:t>
            </a:r>
            <a:r>
              <a:rPr lang="en-US" baseline="-25000" dirty="0" smtClean="0"/>
              <a:t>1</a:t>
            </a:r>
            <a:r>
              <a:rPr lang="en-US" dirty="0" smtClean="0"/>
              <a:t> + R</a:t>
            </a:r>
            <a:r>
              <a:rPr lang="en-US" baseline="-25000" dirty="0" smtClean="0"/>
              <a:t>3</a:t>
            </a:r>
            <a:r>
              <a:rPr lang="en-US" dirty="0" smtClean="0"/>
              <a:t> – B</a:t>
            </a:r>
            <a:r>
              <a:rPr lang="en-US" baseline="-25000" dirty="0" smtClean="0"/>
              <a:t>2</a:t>
            </a:r>
            <a:r>
              <a:rPr lang="en-US" dirty="0" smtClean="0"/>
              <a:t>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8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schemas.microsoft.com/office/2006/documentManagement/types"/>
    <ds:schemaRef ds:uri="http://purl.org/dc/elements/1.1/"/>
    <ds:schemaRef ds:uri="http://purl.org/dc/dcmitype/"/>
    <ds:schemaRef ds:uri="e1f6cb1f-7c95-4a72-8369-b6b5464bd620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11380</TotalTime>
  <Words>654</Words>
  <Application>Microsoft Office PowerPoint</Application>
  <PresentationFormat>On-screen Show (4:3)</PresentationFormat>
  <Paragraphs>172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ECE231 Basics</vt:lpstr>
      <vt:lpstr>Electric Charge &amp; Voltage</vt:lpstr>
      <vt:lpstr>Electricity … the lie!</vt:lpstr>
      <vt:lpstr>Some Common Circuit Symbols</vt:lpstr>
      <vt:lpstr>Simple DC Circuit</vt:lpstr>
      <vt:lpstr>Kirchhoff's Current Law (KCL)</vt:lpstr>
      <vt:lpstr>How Many Nodes?</vt:lpstr>
      <vt:lpstr>KCL Eqns</vt:lpstr>
      <vt:lpstr>Kirchhoff's Voltage Law (KVL)</vt:lpstr>
      <vt:lpstr>How Many Loops?</vt:lpstr>
      <vt:lpstr>Simple Example</vt:lpstr>
      <vt:lpstr>Backups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466</cp:revision>
  <cp:lastPrinted>2014-12-08T18:37:58Z</cp:lastPrinted>
  <dcterms:created xsi:type="dcterms:W3CDTF">2012-07-23T15:58:59Z</dcterms:created>
  <dcterms:modified xsi:type="dcterms:W3CDTF">2016-11-30T23:30:16Z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