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320" r:id="rId6"/>
    <p:sldId id="321" r:id="rId7"/>
    <p:sldId id="323" r:id="rId8"/>
    <p:sldId id="325" r:id="rId9"/>
    <p:sldId id="326" r:id="rId10"/>
    <p:sldId id="322" r:id="rId11"/>
    <p:sldId id="324" r:id="rId12"/>
    <p:sldId id="328" r:id="rId13"/>
    <p:sldId id="315" r:id="rId14"/>
    <p:sldId id="327" r:id="rId15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27" d="100"/>
          <a:sy n="127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Capacitors and Inductors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5" t="7705" r="21672" b="38262"/>
          <a:stretch/>
        </p:blipFill>
        <p:spPr bwMode="auto">
          <a:xfrm>
            <a:off x="228600" y="2246026"/>
            <a:ext cx="4144781" cy="308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7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80866"/>
            <a:ext cx="28003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2" y="1680865"/>
            <a:ext cx="23336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0" y="1219200"/>
            <a:ext cx="1388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Inductors</a:t>
            </a:r>
            <a:endParaRPr lang="en-US" sz="24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67" y="3448050"/>
            <a:ext cx="2143733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33600" y="1219201"/>
            <a:ext cx="1519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Capacitors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1676400" y="5848351"/>
            <a:ext cx="6172200" cy="628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Reading goes into more detail</a:t>
            </a:r>
            <a:endParaRPr lang="en-US" dirty="0"/>
          </a:p>
        </p:txBody>
      </p:sp>
      <p:pic>
        <p:nvPicPr>
          <p:cNvPr id="3" name="Picture 2" descr="V:\Faculty\Phillips\ECE 231\Notetakers\Block 2\Lesson 20\Inducto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41766"/>
            <a:ext cx="3545098" cy="212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52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87"/>
          <a:stretch/>
        </p:blipFill>
        <p:spPr bwMode="auto">
          <a:xfrm>
            <a:off x="1066800" y="1905000"/>
            <a:ext cx="7162800" cy="363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7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447799"/>
            <a:ext cx="13881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Inductors</a:t>
            </a:r>
          </a:p>
          <a:p>
            <a:pPr algn="ctr"/>
            <a:r>
              <a:rPr lang="en-US" dirty="0" smtClean="0"/>
              <a:t>(current)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4809" y="1471136"/>
            <a:ext cx="15195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Capacitors</a:t>
            </a:r>
          </a:p>
          <a:p>
            <a:pPr algn="ctr"/>
            <a:r>
              <a:rPr lang="en-US" dirty="0" smtClean="0"/>
              <a:t>(voltage)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286000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Time varying voltage </a:t>
            </a:r>
            <a:r>
              <a:rPr lang="en-US" dirty="0" smtClean="0"/>
              <a:t>will create </a:t>
            </a:r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 through a capacitor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DC voltage </a:t>
            </a:r>
            <a:r>
              <a:rPr lang="en-US" dirty="0" smtClean="0"/>
              <a:t>makes the current </a:t>
            </a:r>
            <a:r>
              <a:rPr lang="en-US" dirty="0" smtClean="0">
                <a:solidFill>
                  <a:srgbClr val="FF0000"/>
                </a:solidFill>
              </a:rPr>
              <a:t>0A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open circuit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Energy stored in an </a:t>
            </a:r>
            <a:r>
              <a:rPr lang="en-US" dirty="0" smtClean="0">
                <a:solidFill>
                  <a:srgbClr val="FF0000"/>
                </a:solidFill>
              </a:rPr>
              <a:t>electric field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farads (J/V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Range from 10 mF – 1 pF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44321" y="2209800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Time varying current </a:t>
            </a:r>
            <a:r>
              <a:rPr lang="en-US" dirty="0" smtClean="0"/>
              <a:t>will create </a:t>
            </a:r>
            <a:r>
              <a:rPr lang="en-US" dirty="0" smtClean="0">
                <a:solidFill>
                  <a:srgbClr val="0070C0"/>
                </a:solidFill>
              </a:rPr>
              <a:t>voltage</a:t>
            </a:r>
            <a:r>
              <a:rPr lang="en-US" dirty="0" smtClean="0"/>
              <a:t> across an inductor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DC current </a:t>
            </a:r>
            <a:r>
              <a:rPr lang="en-US" dirty="0" smtClean="0"/>
              <a:t>makes the voltage </a:t>
            </a:r>
            <a:r>
              <a:rPr lang="en-US" dirty="0" smtClean="0">
                <a:solidFill>
                  <a:srgbClr val="0070C0"/>
                </a:solidFill>
              </a:rPr>
              <a:t>0V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70C0"/>
                </a:solidFill>
              </a:rPr>
              <a:t>short circuit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Energy stored in a </a:t>
            </a:r>
            <a:r>
              <a:rPr lang="en-US" dirty="0" smtClean="0">
                <a:solidFill>
                  <a:srgbClr val="0070C0"/>
                </a:solidFill>
              </a:rPr>
              <a:t>magnetic field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70C0"/>
                </a:solidFill>
              </a:rPr>
              <a:t>henry (J/A</a:t>
            </a:r>
            <a:r>
              <a:rPr lang="en-US" baseline="30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Range from 1 H – 1 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Capacitors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40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53990" y="5556567"/>
            <a:ext cx="1810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Common, polarized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753990" y="38862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Durable, catastrophic failure mode if voltage exceeded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738750" y="1905000"/>
            <a:ext cx="2252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Non-polarized, AC/DC, small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759411" y="3352800"/>
            <a:ext cx="200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Non-polarized, AC/DC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753990" y="4798258"/>
            <a:ext cx="2218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Polarized, high reliability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746370" y="2590800"/>
            <a:ext cx="1798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Good for high </a:t>
            </a:r>
            <a:r>
              <a:rPr lang="en-US" sz="1600" dirty="0" err="1" smtClean="0"/>
              <a:t>freq</a:t>
            </a:r>
            <a:r>
              <a:rPr lang="en-US" sz="1600" dirty="0" err="1"/>
              <a:t>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217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04191" y="1143000"/>
            <a:ext cx="4297650" cy="1679377"/>
            <a:chOff x="312128" y="1905000"/>
            <a:chExt cx="4297650" cy="167937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57200" y="3048000"/>
              <a:ext cx="4038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09600" y="2133600"/>
              <a:ext cx="0" cy="14478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09600" y="2514600"/>
              <a:ext cx="1143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52600" y="2514600"/>
              <a:ext cx="0" cy="9144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52600" y="3429000"/>
              <a:ext cx="12954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048000" y="3048000"/>
              <a:ext cx="0" cy="381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048000" y="3048000"/>
              <a:ext cx="12954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09600" y="2514600"/>
              <a:ext cx="0" cy="5334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57200" y="3048000"/>
              <a:ext cx="1524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476562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80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3562" y="327660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-1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9181" y="236071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9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43597" y="304800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t, sec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2128" y="1905000"/>
              <a:ext cx="510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uA</a:t>
              </a:r>
              <a:endParaRPr lang="en-US" sz="14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617081" y="179683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What is the voltage of a 1 </a:t>
            </a:r>
            <a:r>
              <a:rPr lang="en-US" dirty="0" err="1" smtClean="0"/>
              <a:t>uF</a:t>
            </a:r>
            <a:r>
              <a:rPr lang="en-US" dirty="0" smtClean="0"/>
              <a:t> capacitor for the following current profile?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" y="2819400"/>
            <a:ext cx="6705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The voltage across a 10 </a:t>
            </a:r>
            <a:r>
              <a:rPr lang="en-US" dirty="0" err="1" smtClean="0"/>
              <a:t>uF</a:t>
            </a:r>
            <a:r>
              <a:rPr lang="en-US" dirty="0" smtClean="0"/>
              <a:t> capacitor is </a:t>
            </a:r>
            <a:r>
              <a:rPr lang="en-US" dirty="0" err="1" smtClean="0"/>
              <a:t>Vc</a:t>
            </a:r>
            <a:r>
              <a:rPr lang="en-US" dirty="0" smtClean="0"/>
              <a:t> = 25 sin(2000t)u(t)V, find:</a:t>
            </a:r>
          </a:p>
          <a:p>
            <a:pPr marL="342900" indent="-342900">
              <a:buAutoNum type="alphaLcParenBoth"/>
            </a:pPr>
            <a:r>
              <a:rPr lang="en-US" dirty="0" err="1" smtClean="0"/>
              <a:t>i</a:t>
            </a:r>
            <a:r>
              <a:rPr lang="en-US" baseline="-25000" dirty="0" err="1" smtClean="0"/>
              <a:t>c</a:t>
            </a:r>
            <a:endParaRPr lang="en-US" baseline="-25000" dirty="0" smtClean="0"/>
          </a:p>
          <a:p>
            <a:pPr marL="342900" indent="-342900">
              <a:buAutoNum type="alphaLcParenBoth"/>
            </a:pPr>
            <a:r>
              <a:rPr lang="en-US" dirty="0" smtClean="0"/>
              <a:t>Power</a:t>
            </a:r>
          </a:p>
          <a:p>
            <a:pPr marL="342900" indent="-342900">
              <a:buAutoNum type="alphaLcParenBoth"/>
            </a:pPr>
            <a:r>
              <a:rPr lang="en-US" dirty="0" smtClean="0"/>
              <a:t>At t = 1 sec, is the capacitor storing or delivering power?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57200" y="4029670"/>
                <a:ext cx="84753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 For t &gt; 0, find the following across a 4 </a:t>
                </a:r>
                <a:r>
                  <a:rPr lang="en-US" dirty="0" err="1" smtClean="0"/>
                  <a:t>uH</a:t>
                </a:r>
                <a:r>
                  <a:rPr lang="en-US" dirty="0" smtClean="0"/>
                  <a:t> inductor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=20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−2000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and </a:t>
                </a:r>
                <a:r>
                  <a:rPr lang="en-US" dirty="0" err="1" smtClean="0"/>
                  <a:t>i</a:t>
                </a:r>
                <a:r>
                  <a:rPr lang="en-US" baseline="-25000" dirty="0" err="1" smtClean="0"/>
                  <a:t>L</a:t>
                </a:r>
                <a:r>
                  <a:rPr lang="en-US" dirty="0" smtClean="0"/>
                  <a:t>(0) = 0A</a:t>
                </a:r>
              </a:p>
              <a:p>
                <a:pPr marL="342900" indent="-342900">
                  <a:buAutoNum type="alphaLcParenBoth"/>
                </a:pPr>
                <a:r>
                  <a:rPr lang="en-US" dirty="0" smtClean="0"/>
                  <a:t>Current through the inductor</a:t>
                </a:r>
              </a:p>
              <a:p>
                <a:pPr marL="342900" indent="-342900">
                  <a:buAutoNum type="alphaLcParenBoth"/>
                </a:pPr>
                <a:r>
                  <a:rPr lang="en-US" dirty="0" smtClean="0"/>
                  <a:t>Power for t &gt; 0 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29670"/>
                <a:ext cx="8475397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57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7200" y="4923472"/>
                <a:ext cx="813021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For t &gt; 0, current through a 100 </a:t>
                </a:r>
                <a:r>
                  <a:rPr lang="en-US" dirty="0" err="1" smtClean="0"/>
                  <a:t>mH</a:t>
                </a:r>
                <a:r>
                  <a:rPr lang="en-US" dirty="0" smtClean="0"/>
                  <a:t> inductor is 0A. For t ≥ 0, the current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=20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−2000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−20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−4000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𝑚𝐴</m:t>
                    </m:r>
                  </m:oMath>
                </a14:m>
                <a:r>
                  <a:rPr lang="en-US" dirty="0" smtClean="0"/>
                  <a:t>, find:</a:t>
                </a:r>
              </a:p>
              <a:p>
                <a:pPr marL="342900" indent="-342900">
                  <a:buAutoNum type="alphaLcParenBoth"/>
                </a:pPr>
                <a:r>
                  <a:rPr lang="en-US" dirty="0" smtClean="0"/>
                  <a:t>Voltage w.r.t. time</a:t>
                </a:r>
              </a:p>
              <a:p>
                <a:pPr marL="342900" indent="-342900">
                  <a:buAutoNum type="alphaLcParenBoth"/>
                </a:pPr>
                <a:r>
                  <a:rPr lang="en-US" dirty="0" smtClean="0"/>
                  <a:t>Time when V = 0V</a:t>
                </a:r>
              </a:p>
              <a:p>
                <a:pPr marL="342900" indent="-342900">
                  <a:buAutoNum type="alphaLcParenBoth"/>
                </a:pPr>
                <a:r>
                  <a:rPr lang="en-US" dirty="0" smtClean="0"/>
                  <a:t>Power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23472"/>
                <a:ext cx="8130218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600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03388" y="1270337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-25000" dirty="0" err="1" smtClean="0"/>
              <a:t>c</a:t>
            </a:r>
            <a:r>
              <a:rPr lang="en-US" dirty="0" smtClean="0"/>
              <a:t>=2u(t)-3u(t-2)+u(t-4) </a:t>
            </a:r>
            <a:r>
              <a:rPr lang="en-US" dirty="0" err="1" smtClean="0"/>
              <a:t>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4098" name="Picture 2" descr="V:\Faculty\Phillips\ECE 231\Notetakers\Block 2\Lesson 20\Integ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754688" cy="330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4343400" y="2362200"/>
            <a:ext cx="381000" cy="137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75042" y="19614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1026" name="Picture 2" descr="V:\Faculty\Phillips\ECE 231\Notetakers\Block 2\Lesson 20\Differenti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893888"/>
            <a:ext cx="5754687" cy="330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4267200" y="2057400"/>
            <a:ext cx="381000" cy="137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98842" y="16566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e1f6cb1f-7c95-4a72-8369-b6b5464bd6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13984</TotalTime>
  <Words>322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ECE231 Capacitors and Inductors</vt:lpstr>
      <vt:lpstr>Parts</vt:lpstr>
      <vt:lpstr>Networks</vt:lpstr>
      <vt:lpstr>Parts</vt:lpstr>
      <vt:lpstr>Types of Capacitors</vt:lpstr>
      <vt:lpstr>Examples</vt:lpstr>
      <vt:lpstr>What is Vout?</vt:lpstr>
      <vt:lpstr>What is Vout?</vt:lpstr>
      <vt:lpstr>Backups</vt:lpstr>
      <vt:lpstr>PowerPoint Presentation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559</cp:revision>
  <cp:lastPrinted>2014-12-08T18:37:58Z</cp:lastPrinted>
  <dcterms:created xsi:type="dcterms:W3CDTF">2012-07-23T15:58:59Z</dcterms:created>
  <dcterms:modified xsi:type="dcterms:W3CDTF">2016-10-07T15:30:04Z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