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3"/>
  </p:notesMasterIdLst>
  <p:handoutMasterIdLst>
    <p:handoutMasterId r:id="rId14"/>
  </p:handoutMasterIdLst>
  <p:sldIdLst>
    <p:sldId id="320" r:id="rId6"/>
    <p:sldId id="321" r:id="rId7"/>
    <p:sldId id="322" r:id="rId8"/>
    <p:sldId id="323" r:id="rId9"/>
    <p:sldId id="324" r:id="rId10"/>
    <p:sldId id="325" r:id="rId11"/>
    <p:sldId id="315" r:id="rId12"/>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33"/>
    <p:restoredTop sz="95701" autoAdjust="0"/>
  </p:normalViewPr>
  <p:slideViewPr>
    <p:cSldViewPr>
      <p:cViewPr varScale="1">
        <p:scale>
          <a:sx n="118" d="100"/>
          <a:sy n="118" d="100"/>
        </p:scale>
        <p:origin x="-19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4091"/>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44091"/>
          </a:xfrm>
          <a:prstGeom prst="rect">
            <a:avLst/>
          </a:prstGeom>
        </p:spPr>
        <p:txBody>
          <a:bodyPr vert="horz" lIns="92446" tIns="46223" rIns="92446" bIns="46223" rtlCol="0"/>
          <a:lstStyle>
            <a:lvl1pPr algn="r">
              <a:defRPr sz="1200"/>
            </a:lvl1pPr>
          </a:lstStyle>
          <a:p>
            <a:fld id="{0E8F662C-E635-424E-AD4E-B76305F869CF}" type="datetimeFigureOut">
              <a:rPr lang="en-US" smtClean="0"/>
              <a:t>12/2/2016</a:t>
            </a:fld>
            <a:endParaRPr lang="en-US"/>
          </a:p>
        </p:txBody>
      </p:sp>
      <p:sp>
        <p:nvSpPr>
          <p:cNvPr id="4" name="Footer Placeholder 3"/>
          <p:cNvSpPr>
            <a:spLocks noGrp="1"/>
          </p:cNvSpPr>
          <p:nvPr>
            <p:ph type="ftr" sz="quarter" idx="2"/>
          </p:nvPr>
        </p:nvSpPr>
        <p:spPr>
          <a:xfrm>
            <a:off x="1" y="6536528"/>
            <a:ext cx="4028440" cy="344091"/>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536528"/>
            <a:ext cx="4028440" cy="344091"/>
          </a:xfrm>
          <a:prstGeom prst="rect">
            <a:avLst/>
          </a:prstGeom>
        </p:spPr>
        <p:txBody>
          <a:bodyPr vert="horz" lIns="92446" tIns="46223" rIns="92446" bIns="46223" rtlCol="0" anchor="b"/>
          <a:lstStyle>
            <a:lvl1pPr algn="r">
              <a:defRPr sz="1200"/>
            </a:lvl1pPr>
          </a:lstStyle>
          <a:p>
            <a:fld id="{D665FE6F-5F37-4EE7-9E1C-E5CDD8BA1275}" type="slidenum">
              <a:rPr lang="en-US" smtClean="0"/>
              <a:t>‹#›</a:t>
            </a:fld>
            <a:endParaRPr lang="en-US"/>
          </a:p>
        </p:txBody>
      </p:sp>
    </p:spTree>
    <p:extLst>
      <p:ext uri="{BB962C8B-B14F-4D97-AF65-F5344CB8AC3E}">
        <p14:creationId xmlns:p14="http://schemas.microsoft.com/office/powerpoint/2010/main" val="1664465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4091"/>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5265810" y="0"/>
            <a:ext cx="4028440" cy="344091"/>
          </a:xfrm>
          <a:prstGeom prst="rect">
            <a:avLst/>
          </a:prstGeom>
        </p:spPr>
        <p:txBody>
          <a:bodyPr vert="horz" lIns="92446" tIns="46223" rIns="92446" bIns="46223" rtlCol="0"/>
          <a:lstStyle>
            <a:lvl1pPr algn="r">
              <a:defRPr sz="1200"/>
            </a:lvl1pPr>
          </a:lstStyle>
          <a:p>
            <a:fld id="{6FAC170C-7554-497D-86C4-5E6B22619EE5}" type="datetimeFigureOut">
              <a:rPr lang="en-US" smtClean="0"/>
              <a:t>12/2/2016</a:t>
            </a:fld>
            <a:endParaRPr lang="en-US"/>
          </a:p>
        </p:txBody>
      </p:sp>
      <p:sp>
        <p:nvSpPr>
          <p:cNvPr id="4" name="Slide Image Placeholder 3"/>
          <p:cNvSpPr>
            <a:spLocks noGrp="1" noRot="1" noChangeAspect="1"/>
          </p:cNvSpPr>
          <p:nvPr>
            <p:ph type="sldImg" idx="2"/>
          </p:nvPr>
        </p:nvSpPr>
        <p:spPr>
          <a:xfrm>
            <a:off x="2927350" y="515938"/>
            <a:ext cx="3443288" cy="2581275"/>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929641" y="3268861"/>
            <a:ext cx="7437119" cy="3096816"/>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536528"/>
            <a:ext cx="4028440" cy="344091"/>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536528"/>
            <a:ext cx="4028440" cy="344091"/>
          </a:xfrm>
          <a:prstGeom prst="rect">
            <a:avLst/>
          </a:prstGeom>
        </p:spPr>
        <p:txBody>
          <a:bodyPr vert="horz" lIns="92446" tIns="46223" rIns="92446" bIns="46223" rtlCol="0" anchor="b"/>
          <a:lstStyle>
            <a:lvl1pPr algn="r">
              <a:defRPr sz="1200"/>
            </a:lvl1pPr>
          </a:lstStyle>
          <a:p>
            <a:fld id="{B4A77995-C337-4412-BD0B-CA3F77B974DD}" type="slidenum">
              <a:rPr lang="en-US" smtClean="0"/>
              <a:t>‹#›</a:t>
            </a:fld>
            <a:endParaRPr lang="en-US"/>
          </a:p>
        </p:txBody>
      </p:sp>
    </p:spTree>
    <p:extLst>
      <p:ext uri="{BB962C8B-B14F-4D97-AF65-F5344CB8AC3E}">
        <p14:creationId xmlns:p14="http://schemas.microsoft.com/office/powerpoint/2010/main" val="40661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77995-C337-4412-BD0B-CA3F77B974DD}" type="slidenum">
              <a:rPr lang="en-US" smtClean="0"/>
              <a:t>2</a:t>
            </a:fld>
            <a:endParaRPr lang="en-US"/>
          </a:p>
        </p:txBody>
      </p:sp>
    </p:spTree>
    <p:extLst>
      <p:ext uri="{BB962C8B-B14F-4D97-AF65-F5344CB8AC3E}">
        <p14:creationId xmlns:p14="http://schemas.microsoft.com/office/powerpoint/2010/main" val="61036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1295401"/>
            <a:ext cx="4724400" cy="2305050"/>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3733800" y="3886200"/>
            <a:ext cx="472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5"/>
          <p:cNvSpPr>
            <a:spLocks noGrp="1"/>
          </p:cNvSpPr>
          <p:nvPr>
            <p:ph type="sldNum" sz="quarter" idx="4"/>
          </p:nvPr>
        </p:nvSpPr>
        <p:spPr>
          <a:xfrm>
            <a:off x="6934200" y="65690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12332090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5767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1553441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2913" y="195263"/>
            <a:ext cx="7054850" cy="947737"/>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8938" y="1519238"/>
            <a:ext cx="4116387"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519238"/>
            <a:ext cx="4116388"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xfrm>
            <a:off x="7250113" y="6524625"/>
            <a:ext cx="1450975" cy="333375"/>
          </a:xfrm>
          <a:prstGeom prst="rect">
            <a:avLst/>
          </a:prstGeom>
          <a:ln/>
        </p:spPr>
        <p:txBody>
          <a:bodyPr/>
          <a:lstStyle>
            <a:lvl1pPr>
              <a:defRPr/>
            </a:lvl1pPr>
          </a:lstStyle>
          <a:p>
            <a:pPr>
              <a:defRPr/>
            </a:pPr>
            <a:fld id="{0626BCED-E8C4-4053-8DF1-B8EF549A0AA8}" type="slidenum">
              <a:rPr lang="en-US">
                <a:solidFill>
                  <a:srgbClr val="000000"/>
                </a:solidFill>
              </a:rPr>
              <a:pPr>
                <a:defRPr/>
              </a:pPr>
              <a:t>‹#›</a:t>
            </a:fld>
            <a:r>
              <a:rPr lang="en-US" dirty="0">
                <a:solidFill>
                  <a:srgbClr val="000000"/>
                </a:solidFill>
              </a:rPr>
              <a:t>/58</a:t>
            </a:r>
          </a:p>
        </p:txBody>
      </p:sp>
      <p:sp>
        <p:nvSpPr>
          <p:cNvPr id="6" name="Slide Number Placeholder 5"/>
          <p:cNvSpPr txBox="1">
            <a:spLocks/>
          </p:cNvSpPr>
          <p:nvPr userDrawn="1"/>
        </p:nvSpPr>
        <p:spPr>
          <a:xfrm>
            <a:off x="6934200" y="64928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18572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0" y="274638"/>
            <a:ext cx="713232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4830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221858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4150832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141171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5480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920" y="274638"/>
            <a:ext cx="7132320" cy="868362"/>
          </a:xfrm>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416584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96975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38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28897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74638"/>
            <a:ext cx="71323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1" name="Rectangle 3"/>
          <p:cNvSpPr>
            <a:spLocks noGrp="1" noChangeArrowheads="1"/>
          </p:cNvSpPr>
          <p:nvPr>
            <p:ph type="body" idx="1"/>
          </p:nvPr>
        </p:nvSpPr>
        <p:spPr bwMode="auto">
          <a:xfrm>
            <a:off x="382588" y="1298575"/>
            <a:ext cx="8347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1295400" y="6491288"/>
            <a:ext cx="655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151C77"/>
                </a:solidFill>
                <a:latin typeface="Arial" pitchFamily="34" charset="0"/>
              </a:defRPr>
            </a:lvl1pPr>
            <a:lvl2pPr marL="742950" indent="-285750">
              <a:defRPr sz="2400">
                <a:solidFill>
                  <a:srgbClr val="151C77"/>
                </a:solidFill>
                <a:latin typeface="Arial" pitchFamily="34" charset="0"/>
              </a:defRPr>
            </a:lvl2pPr>
            <a:lvl3pPr marL="1143000" indent="-228600">
              <a:defRPr sz="2400">
                <a:solidFill>
                  <a:srgbClr val="151C77"/>
                </a:solidFill>
                <a:latin typeface="Arial" pitchFamily="34" charset="0"/>
              </a:defRPr>
            </a:lvl3pPr>
            <a:lvl4pPr marL="1600200" indent="-228600">
              <a:defRPr sz="2400">
                <a:solidFill>
                  <a:srgbClr val="151C77"/>
                </a:solidFill>
                <a:latin typeface="Arial" pitchFamily="34" charset="0"/>
              </a:defRPr>
            </a:lvl4pPr>
            <a:lvl5pPr marL="2057400" indent="-228600">
              <a:defRPr sz="2400">
                <a:solidFill>
                  <a:srgbClr val="151C77"/>
                </a:solidFill>
                <a:latin typeface="Arial" pitchFamily="34" charset="0"/>
              </a:defRPr>
            </a:lvl5pPr>
            <a:lvl6pPr marL="2514600" indent="-228600" algn="ctr" eaLnBrk="0" fontAlgn="base" hangingPunct="0">
              <a:spcBef>
                <a:spcPct val="0"/>
              </a:spcBef>
              <a:spcAft>
                <a:spcPct val="0"/>
              </a:spcAft>
              <a:defRPr sz="2400">
                <a:solidFill>
                  <a:srgbClr val="151C77"/>
                </a:solidFill>
                <a:latin typeface="Arial" pitchFamily="34" charset="0"/>
              </a:defRPr>
            </a:lvl6pPr>
            <a:lvl7pPr marL="2971800" indent="-228600" algn="ctr" eaLnBrk="0" fontAlgn="base" hangingPunct="0">
              <a:spcBef>
                <a:spcPct val="0"/>
              </a:spcBef>
              <a:spcAft>
                <a:spcPct val="0"/>
              </a:spcAft>
              <a:defRPr sz="2400">
                <a:solidFill>
                  <a:srgbClr val="151C77"/>
                </a:solidFill>
                <a:latin typeface="Arial" pitchFamily="34" charset="0"/>
              </a:defRPr>
            </a:lvl7pPr>
            <a:lvl8pPr marL="3429000" indent="-228600" algn="ctr" eaLnBrk="0" fontAlgn="base" hangingPunct="0">
              <a:spcBef>
                <a:spcPct val="0"/>
              </a:spcBef>
              <a:spcAft>
                <a:spcPct val="0"/>
              </a:spcAft>
              <a:defRPr sz="2400">
                <a:solidFill>
                  <a:srgbClr val="151C77"/>
                </a:solidFill>
                <a:latin typeface="Arial" pitchFamily="34" charset="0"/>
              </a:defRPr>
            </a:lvl8pPr>
            <a:lvl9pPr marL="3886200" indent="-228600" algn="ctr" eaLnBrk="0" fontAlgn="base" hangingPunct="0">
              <a:spcBef>
                <a:spcPct val="0"/>
              </a:spcBef>
              <a:spcAft>
                <a:spcPct val="0"/>
              </a:spcAft>
              <a:defRPr sz="2400">
                <a:solidFill>
                  <a:srgbClr val="151C77"/>
                </a:solidFill>
                <a:latin typeface="Arial" pitchFamily="34" charset="0"/>
              </a:defRPr>
            </a:lvl9pPr>
          </a:lstStyle>
          <a:p>
            <a:pPr algn="ctr">
              <a:spcBef>
                <a:spcPct val="50000"/>
              </a:spcBef>
            </a:pPr>
            <a:r>
              <a:rPr lang="en-US" sz="1600" b="1" i="1" dirty="0">
                <a:solidFill>
                  <a:schemeClr val="tx1"/>
                </a:solidFill>
                <a:latin typeface="Century Schoolbook" pitchFamily="18" charset="0"/>
              </a:rPr>
              <a:t>I n t e g r i t y  -  S e r v i c e  -  E x c e l </a:t>
            </a:r>
            <a:r>
              <a:rPr lang="en-US" sz="1600" b="1" i="1" dirty="0" err="1" smtClean="0">
                <a:solidFill>
                  <a:schemeClr val="tx1"/>
                </a:solidFill>
                <a:latin typeface="Century Schoolbook" pitchFamily="18" charset="0"/>
              </a:rPr>
              <a:t>l</a:t>
            </a:r>
            <a:r>
              <a:rPr lang="en-US" sz="1600" b="1" i="1" dirty="0" smtClean="0">
                <a:solidFill>
                  <a:schemeClr val="tx1"/>
                </a:solidFill>
                <a:latin typeface="Century Schoolbook" pitchFamily="18" charset="0"/>
              </a:rPr>
              <a:t> e </a:t>
            </a:r>
            <a:r>
              <a:rPr lang="en-US" sz="1600" b="1" i="1" dirty="0">
                <a:solidFill>
                  <a:schemeClr val="tx1"/>
                </a:solidFill>
                <a:latin typeface="Century Schoolbook" pitchFamily="18" charset="0"/>
              </a:rPr>
              <a:t>n c e</a:t>
            </a:r>
          </a:p>
        </p:txBody>
      </p:sp>
      <p:sp>
        <p:nvSpPr>
          <p:cNvPr id="13" name="Line 15"/>
          <p:cNvSpPr>
            <a:spLocks noChangeShapeType="1"/>
          </p:cNvSpPr>
          <p:nvPr/>
        </p:nvSpPr>
        <p:spPr bwMode="auto">
          <a:xfrm>
            <a:off x="381000" y="64516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6"/>
          <p:cNvSpPr>
            <a:spLocks noChangeShapeType="1"/>
          </p:cNvSpPr>
          <p:nvPr/>
        </p:nvSpPr>
        <p:spPr bwMode="auto">
          <a:xfrm>
            <a:off x="388938" y="1185863"/>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7491" y="33337"/>
            <a:ext cx="1190175" cy="1109663"/>
          </a:xfrm>
          <a:prstGeom prst="rect">
            <a:avLst/>
          </a:prstGeom>
        </p:spPr>
      </p:pic>
      <p:sp>
        <p:nvSpPr>
          <p:cNvPr id="8" name="TextBox 7"/>
          <p:cNvSpPr txBox="1"/>
          <p:nvPr/>
        </p:nvSpPr>
        <p:spPr>
          <a:xfrm>
            <a:off x="-2691" y="6535836"/>
            <a:ext cx="1511953" cy="307777"/>
          </a:xfrm>
          <a:prstGeom prst="rect">
            <a:avLst/>
          </a:prstGeom>
          <a:noFill/>
        </p:spPr>
        <p:txBody>
          <a:bodyPr wrap="none" rtlCol="0">
            <a:spAutoFit/>
          </a:bodyPr>
          <a:lstStyle/>
          <a:p>
            <a:r>
              <a:rPr lang="en-US" b="1" dirty="0" smtClean="0"/>
              <a:t>UNCLASSIFIED</a:t>
            </a:r>
            <a:endParaRPr lang="en-US" b="1" dirty="0"/>
          </a:p>
        </p:txBody>
      </p:sp>
      <p:sp>
        <p:nvSpPr>
          <p:cNvPr id="9"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65858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emf"/><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ECE231</a:t>
            </a:r>
            <a:br>
              <a:rPr lang="en-US" dirty="0" smtClean="0"/>
            </a:br>
            <a:r>
              <a:rPr lang="en-US" dirty="0" smtClean="0"/>
              <a:t>Basics</a:t>
            </a:r>
            <a:endParaRPr lang="en-US" dirty="0"/>
          </a:p>
        </p:txBody>
      </p:sp>
      <p:sp>
        <p:nvSpPr>
          <p:cNvPr id="6" name="Subtitle 5"/>
          <p:cNvSpPr>
            <a:spLocks noGrp="1"/>
          </p:cNvSpPr>
          <p:nvPr>
            <p:ph type="subTitle" idx="1"/>
          </p:nvPr>
        </p:nvSpPr>
        <p:spPr/>
        <p:txBody>
          <a:bodyPr/>
          <a:lstStyle/>
          <a:p>
            <a:r>
              <a:rPr lang="en-US" dirty="0" smtClean="0"/>
              <a:t>Maj Kevin Walchko</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1</a:t>
            </a:fld>
            <a:endParaRPr lang="en-US" dirty="0"/>
          </a:p>
        </p:txBody>
      </p:sp>
    </p:spTree>
    <p:extLst>
      <p:ext uri="{BB962C8B-B14F-4D97-AF65-F5344CB8AC3E}">
        <p14:creationId xmlns:p14="http://schemas.microsoft.com/office/powerpoint/2010/main" val="424122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Circuits</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2</a:t>
            </a:fld>
            <a:endParaRPr lang="en-US" dirty="0"/>
          </a:p>
        </p:txBody>
      </p:sp>
      <p:pic>
        <p:nvPicPr>
          <p:cNvPr id="1026" name="Picture 2" descr="C:\Users\Kevin.Walchko\Desktop\51b9edffce395f3630000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57" y="1471596"/>
            <a:ext cx="3429000" cy="12744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evin.Walchko\Desktop\51b9f71bce395fb22a0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57" y="1483026"/>
            <a:ext cx="3429000" cy="1263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evin.Walchko\Desktop\51ba21aece395f864d0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81" y="5615620"/>
            <a:ext cx="3429000" cy="26860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Kevin.Walchko\Desktop\51ba21aece395faa4d0000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81" y="6101533"/>
            <a:ext cx="319468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evin.Walchko\Desktop\51b9fd54ce395f4e290000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923867"/>
            <a:ext cx="3429000" cy="13658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Kevin.Walchko\Desktop\51ba25abce395f514e0000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5808" y="5289752"/>
            <a:ext cx="322326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Kevin.Walchko\Desktop\51ba25abce395f3f4e00000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0140" y="5858646"/>
            <a:ext cx="141160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evin.Walchko\Desktop\51b9f92dce395f51300000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155" y="3916163"/>
            <a:ext cx="3429000"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0155" y="3607792"/>
            <a:ext cx="3199594" cy="369332"/>
          </a:xfrm>
          <a:prstGeom prst="rect">
            <a:avLst/>
          </a:prstGeom>
          <a:noFill/>
        </p:spPr>
        <p:txBody>
          <a:bodyPr wrap="none" rtlCol="0">
            <a:spAutoFit/>
          </a:bodyPr>
          <a:lstStyle/>
          <a:p>
            <a:r>
              <a:rPr lang="en-US" b="1" dirty="0" smtClean="0"/>
              <a:t>Series</a:t>
            </a:r>
            <a:r>
              <a:rPr lang="en-US" dirty="0" smtClean="0"/>
              <a:t> (all see the same current)</a:t>
            </a:r>
            <a:endParaRPr lang="en-US" b="1" dirty="0"/>
          </a:p>
        </p:txBody>
      </p:sp>
      <p:sp>
        <p:nvSpPr>
          <p:cNvPr id="5" name="TextBox 4"/>
          <p:cNvSpPr txBox="1"/>
          <p:nvPr/>
        </p:nvSpPr>
        <p:spPr>
          <a:xfrm>
            <a:off x="4724400" y="3546831"/>
            <a:ext cx="3827394" cy="369332"/>
          </a:xfrm>
          <a:prstGeom prst="rect">
            <a:avLst/>
          </a:prstGeom>
          <a:noFill/>
        </p:spPr>
        <p:txBody>
          <a:bodyPr wrap="none" rtlCol="0">
            <a:spAutoFit/>
          </a:bodyPr>
          <a:lstStyle/>
          <a:p>
            <a:r>
              <a:rPr lang="en-US" b="1" dirty="0" smtClean="0"/>
              <a:t>Parallel</a:t>
            </a:r>
            <a:r>
              <a:rPr lang="en-US" dirty="0" smtClean="0"/>
              <a:t> (all see the same voltage drop)</a:t>
            </a:r>
            <a:endParaRPr lang="en-US" b="1" dirty="0"/>
          </a:p>
        </p:txBody>
      </p:sp>
      <p:sp>
        <p:nvSpPr>
          <p:cNvPr id="6" name="TextBox 5"/>
          <p:cNvSpPr txBox="1"/>
          <p:nvPr/>
        </p:nvSpPr>
        <p:spPr>
          <a:xfrm>
            <a:off x="4466396" y="1454540"/>
            <a:ext cx="4343401" cy="1754326"/>
          </a:xfrm>
          <a:prstGeom prst="rect">
            <a:avLst/>
          </a:prstGeom>
          <a:noFill/>
        </p:spPr>
        <p:txBody>
          <a:bodyPr wrap="square" rtlCol="0">
            <a:spAutoFit/>
          </a:bodyPr>
          <a:lstStyle/>
          <a:p>
            <a:r>
              <a:rPr lang="en-US" dirty="0" smtClean="0"/>
              <a:t>Given the following circuit, there are multiple nodes and loops which need to be calculated to determine the current flow through the circuit. However, we can simplify this with the idea of equivalent resistors.</a:t>
            </a:r>
            <a:endParaRPr lang="en-US" dirty="0"/>
          </a:p>
        </p:txBody>
      </p:sp>
      <p:sp>
        <p:nvSpPr>
          <p:cNvPr id="7" name="TextBox 6"/>
          <p:cNvSpPr txBox="1"/>
          <p:nvPr/>
        </p:nvSpPr>
        <p:spPr>
          <a:xfrm>
            <a:off x="6478574" y="5963033"/>
            <a:ext cx="2126159" cy="276999"/>
          </a:xfrm>
          <a:prstGeom prst="rect">
            <a:avLst/>
          </a:prstGeom>
          <a:noFill/>
        </p:spPr>
        <p:txBody>
          <a:bodyPr wrap="none" rtlCol="0">
            <a:spAutoFit/>
          </a:bodyPr>
          <a:lstStyle/>
          <a:p>
            <a:r>
              <a:rPr lang="en-US" sz="1200" dirty="0" smtClean="0">
                <a:solidFill>
                  <a:srgbClr val="FF0000"/>
                </a:solidFill>
              </a:rPr>
              <a:t>(this only applies to 2 resistors)</a:t>
            </a:r>
            <a:endParaRPr lang="en-US" sz="1200" dirty="0">
              <a:solidFill>
                <a:srgbClr val="FF0000"/>
              </a:solidFill>
            </a:endParaRPr>
          </a:p>
        </p:txBody>
      </p:sp>
    </p:spTree>
    <p:extLst>
      <p:ext uri="{BB962C8B-B14F-4D97-AF65-F5344CB8AC3E}">
        <p14:creationId xmlns:p14="http://schemas.microsoft.com/office/powerpoint/2010/main" val="39462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8551"/>
            <a:ext cx="3767137"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4114800"/>
            <a:ext cx="2405980" cy="1477328"/>
          </a:xfrm>
          <a:prstGeom prst="rect">
            <a:avLst/>
          </a:prstGeom>
          <a:noFill/>
        </p:spPr>
        <p:txBody>
          <a:bodyPr wrap="none" rtlCol="0">
            <a:spAutoFit/>
          </a:bodyPr>
          <a:lstStyle/>
          <a:p>
            <a:r>
              <a:rPr lang="en-US" dirty="0" smtClean="0">
                <a:solidFill>
                  <a:srgbClr val="0070C0"/>
                </a:solidFill>
              </a:rPr>
              <a:t>Series:   Eq1 = R2 &amp; R3 </a:t>
            </a:r>
          </a:p>
          <a:p>
            <a:r>
              <a:rPr lang="en-US" dirty="0" smtClean="0">
                <a:solidFill>
                  <a:srgbClr val="7030A0"/>
                </a:solidFill>
              </a:rPr>
              <a:t>Parallel: Eq2 = R5 &amp; Eq1</a:t>
            </a:r>
          </a:p>
          <a:p>
            <a:r>
              <a:rPr lang="en-US" dirty="0" smtClean="0">
                <a:solidFill>
                  <a:srgbClr val="0070C0"/>
                </a:solidFill>
              </a:rPr>
              <a:t>Series:   Eq3 = R4 &amp; Eq2</a:t>
            </a:r>
          </a:p>
          <a:p>
            <a:r>
              <a:rPr lang="en-US" dirty="0" smtClean="0">
                <a:solidFill>
                  <a:srgbClr val="7030A0"/>
                </a:solidFill>
              </a:rPr>
              <a:t>Parallel: Eq4 = R1 &amp; Eq3</a:t>
            </a:r>
          </a:p>
          <a:p>
            <a:r>
              <a:rPr lang="en-US" dirty="0" smtClean="0">
                <a:solidFill>
                  <a:srgbClr val="0070C0"/>
                </a:solidFill>
              </a:rPr>
              <a:t>Series:   R0 &amp; Eq4</a:t>
            </a:r>
            <a:endParaRPr lang="en-US" dirty="0">
              <a:solidFill>
                <a:srgbClr val="0070C0"/>
              </a:solidFill>
            </a:endParaRPr>
          </a:p>
        </p:txBody>
      </p:sp>
      <p:grpSp>
        <p:nvGrpSpPr>
          <p:cNvPr id="7" name="Group 6"/>
          <p:cNvGrpSpPr/>
          <p:nvPr/>
        </p:nvGrpSpPr>
        <p:grpSpPr>
          <a:xfrm>
            <a:off x="5181600" y="1837592"/>
            <a:ext cx="3475037" cy="3525838"/>
            <a:chOff x="4686758" y="1905000"/>
            <a:chExt cx="3475037" cy="3525838"/>
          </a:xfrm>
        </p:grpSpPr>
        <p:pic>
          <p:nvPicPr>
            <p:cNvPr id="2051" name="Picture 3" descr="C:\Users\Kevin.Walchko\Downloads\partsim-projec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758" y="1905000"/>
              <a:ext cx="3475037" cy="3525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4876800" y="5334000"/>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6144630" y="1415534"/>
            <a:ext cx="892424" cy="369332"/>
          </a:xfrm>
          <a:prstGeom prst="rect">
            <a:avLst/>
          </a:prstGeom>
          <a:noFill/>
        </p:spPr>
        <p:txBody>
          <a:bodyPr wrap="none" rtlCol="0">
            <a:spAutoFit/>
          </a:bodyPr>
          <a:lstStyle/>
          <a:p>
            <a:r>
              <a:rPr lang="en-US" dirty="0" smtClean="0"/>
              <a:t>Redraw</a:t>
            </a:r>
            <a:endParaRPr lang="en-US" dirty="0"/>
          </a:p>
        </p:txBody>
      </p:sp>
      <p:sp>
        <p:nvSpPr>
          <p:cNvPr id="9" name="Right Arrow 8"/>
          <p:cNvSpPr/>
          <p:nvPr/>
        </p:nvSpPr>
        <p:spPr>
          <a:xfrm>
            <a:off x="4343400" y="2657719"/>
            <a:ext cx="762000" cy="466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8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or Series?</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4</a:t>
            </a:fld>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25812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604238"/>
            <a:ext cx="3590239" cy="173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371600"/>
            <a:ext cx="1928812" cy="2802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371600"/>
            <a:ext cx="31718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904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Equivalent Resistance</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5</a:t>
            </a:fld>
            <a:endParaRPr lang="en-US" dirty="0"/>
          </a:p>
        </p:txBody>
      </p:sp>
      <p:pic>
        <p:nvPicPr>
          <p:cNvPr id="2050" name="Picture 2" descr="C:\Users\Kevin.Walchko\Desktop\51ba1e89ce395f7f4d000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684" y="1677808"/>
            <a:ext cx="2414116" cy="12271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evin.Walchko\Desktop\51ba2150ce395f7a07000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8152" y="1417791"/>
            <a:ext cx="2364447" cy="1469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8418" y="2904984"/>
            <a:ext cx="1704313" cy="2031325"/>
          </a:xfrm>
          <a:prstGeom prst="rect">
            <a:avLst/>
          </a:prstGeom>
          <a:noFill/>
        </p:spPr>
        <p:txBody>
          <a:bodyPr wrap="none" rtlCol="0">
            <a:spAutoFit/>
          </a:bodyPr>
          <a:lstStyle/>
          <a:p>
            <a:r>
              <a:rPr lang="en-US" dirty="0" smtClean="0"/>
              <a:t>I = V/R</a:t>
            </a:r>
          </a:p>
          <a:p>
            <a:r>
              <a:rPr lang="en-US" dirty="0"/>
              <a:t>I</a:t>
            </a:r>
            <a:r>
              <a:rPr lang="en-US" dirty="0" smtClean="0"/>
              <a:t> = 10 V / 10 k</a:t>
            </a:r>
            <a:r>
              <a:rPr lang="el-GR" dirty="0" smtClean="0"/>
              <a:t>Ω</a:t>
            </a:r>
            <a:endParaRPr lang="en-US" dirty="0" smtClean="0"/>
          </a:p>
          <a:p>
            <a:r>
              <a:rPr lang="en-US" dirty="0"/>
              <a:t>I</a:t>
            </a:r>
            <a:r>
              <a:rPr lang="en-US" dirty="0" smtClean="0"/>
              <a:t> = 1 mA</a:t>
            </a:r>
          </a:p>
          <a:p>
            <a:endParaRPr lang="en-US" dirty="0"/>
          </a:p>
          <a:p>
            <a:r>
              <a:rPr lang="en-US" dirty="0" smtClean="0"/>
              <a:t>P = IV </a:t>
            </a:r>
          </a:p>
          <a:p>
            <a:r>
              <a:rPr lang="en-US" dirty="0" smtClean="0"/>
              <a:t>P = 1 mA * 10 V </a:t>
            </a:r>
          </a:p>
          <a:p>
            <a:r>
              <a:rPr lang="en-US" dirty="0" smtClean="0"/>
              <a:t>P = 10 </a:t>
            </a:r>
            <a:r>
              <a:rPr lang="en-US" dirty="0" err="1" smtClean="0"/>
              <a:t>mW</a:t>
            </a:r>
            <a:endParaRPr lang="en-US" dirty="0"/>
          </a:p>
        </p:txBody>
      </p:sp>
      <p:sp>
        <p:nvSpPr>
          <p:cNvPr id="7" name="TextBox 6"/>
          <p:cNvSpPr txBox="1"/>
          <p:nvPr/>
        </p:nvSpPr>
        <p:spPr>
          <a:xfrm>
            <a:off x="3101771" y="2887688"/>
            <a:ext cx="2635658" cy="1477328"/>
          </a:xfrm>
          <a:prstGeom prst="rect">
            <a:avLst/>
          </a:prstGeom>
          <a:noFill/>
        </p:spPr>
        <p:txBody>
          <a:bodyPr wrap="none" rtlCol="0">
            <a:spAutoFit/>
          </a:bodyPr>
          <a:lstStyle/>
          <a:p>
            <a:r>
              <a:rPr lang="en-US" dirty="0" smtClean="0"/>
              <a:t>I = V / R</a:t>
            </a:r>
          </a:p>
          <a:p>
            <a:r>
              <a:rPr lang="en-US" dirty="0" smtClean="0"/>
              <a:t>I = 10 V / ( 10 k</a:t>
            </a:r>
            <a:r>
              <a:rPr lang="el-GR" dirty="0" smtClean="0"/>
              <a:t>Ω</a:t>
            </a:r>
            <a:r>
              <a:rPr lang="en-US" dirty="0" smtClean="0"/>
              <a:t> + 10 k</a:t>
            </a:r>
            <a:r>
              <a:rPr lang="el-GR" dirty="0" smtClean="0"/>
              <a:t>Ω</a:t>
            </a:r>
            <a:r>
              <a:rPr lang="en-US" dirty="0" smtClean="0"/>
              <a:t>)</a:t>
            </a:r>
          </a:p>
          <a:p>
            <a:r>
              <a:rPr lang="en-US" dirty="0" smtClean="0"/>
              <a:t>I = 0.5 mA</a:t>
            </a:r>
          </a:p>
          <a:p>
            <a:endParaRPr lang="en-US" dirty="0"/>
          </a:p>
          <a:p>
            <a:r>
              <a:rPr lang="en-US" dirty="0" smtClean="0"/>
              <a:t>P = 0.5 mA * 10 V = 5 </a:t>
            </a:r>
            <a:r>
              <a:rPr lang="en-US" dirty="0" err="1" smtClean="0"/>
              <a:t>mW</a:t>
            </a:r>
            <a:endParaRPr lang="en-US" dirty="0"/>
          </a:p>
        </p:txBody>
      </p:sp>
      <p:sp>
        <p:nvSpPr>
          <p:cNvPr id="8" name="TextBox 7"/>
          <p:cNvSpPr txBox="1"/>
          <p:nvPr/>
        </p:nvSpPr>
        <p:spPr>
          <a:xfrm>
            <a:off x="2743198" y="4365016"/>
            <a:ext cx="3416275" cy="2031325"/>
          </a:xfrm>
          <a:prstGeom prst="rect">
            <a:avLst/>
          </a:prstGeom>
          <a:noFill/>
        </p:spPr>
        <p:txBody>
          <a:bodyPr wrap="square" rtlCol="0">
            <a:spAutoFit/>
          </a:bodyPr>
          <a:lstStyle/>
          <a:p>
            <a:r>
              <a:rPr lang="en-US" dirty="0" smtClean="0"/>
              <a:t>For #2 , the added resistor increased the difficulty for current to flow through the circuit loop, thus increasing the resistance proportionally. Higher resistance means less current and lower power consumption.</a:t>
            </a:r>
            <a:endParaRPr lang="en-US" dirty="0"/>
          </a:p>
        </p:txBody>
      </p:sp>
      <p:sp>
        <p:nvSpPr>
          <p:cNvPr id="9" name="TextBox 8"/>
          <p:cNvSpPr txBox="1"/>
          <p:nvPr/>
        </p:nvSpPr>
        <p:spPr>
          <a:xfrm>
            <a:off x="375710" y="1223654"/>
            <a:ext cx="1144865" cy="369332"/>
          </a:xfrm>
          <a:prstGeom prst="rect">
            <a:avLst/>
          </a:prstGeom>
          <a:noFill/>
        </p:spPr>
        <p:txBody>
          <a:bodyPr wrap="none" rtlCol="0">
            <a:spAutoFit/>
          </a:bodyPr>
          <a:lstStyle/>
          <a:p>
            <a:r>
              <a:rPr lang="en-US" dirty="0" smtClean="0"/>
              <a:t>1. Original</a:t>
            </a:r>
            <a:endParaRPr lang="en-US" dirty="0"/>
          </a:p>
        </p:txBody>
      </p:sp>
      <p:sp>
        <p:nvSpPr>
          <p:cNvPr id="10" name="TextBox 9"/>
          <p:cNvSpPr txBox="1"/>
          <p:nvPr/>
        </p:nvSpPr>
        <p:spPr>
          <a:xfrm>
            <a:off x="2896583" y="1207429"/>
            <a:ext cx="971741" cy="369332"/>
          </a:xfrm>
          <a:prstGeom prst="rect">
            <a:avLst/>
          </a:prstGeom>
          <a:noFill/>
        </p:spPr>
        <p:txBody>
          <a:bodyPr wrap="none" rtlCol="0">
            <a:spAutoFit/>
          </a:bodyPr>
          <a:lstStyle/>
          <a:p>
            <a:r>
              <a:rPr lang="en-US" dirty="0" smtClean="0"/>
              <a:t>2. Series</a:t>
            </a:r>
            <a:endParaRPr lang="en-US" dirty="0"/>
          </a:p>
        </p:txBody>
      </p:sp>
      <p:pic>
        <p:nvPicPr>
          <p:cNvPr id="2052" name="Picture 4" descr="C:\Users\Kevin.Walchko\Desktop\51ba2522ce395f0f4e000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53248"/>
            <a:ext cx="3151762" cy="12344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084199" y="1233124"/>
            <a:ext cx="1096710" cy="369332"/>
          </a:xfrm>
          <a:prstGeom prst="rect">
            <a:avLst/>
          </a:prstGeom>
          <a:noFill/>
        </p:spPr>
        <p:txBody>
          <a:bodyPr wrap="none" rtlCol="0">
            <a:spAutoFit/>
          </a:bodyPr>
          <a:lstStyle/>
          <a:p>
            <a:r>
              <a:rPr lang="en-US" dirty="0" smtClean="0"/>
              <a:t>3. Parallel</a:t>
            </a:r>
            <a:endParaRPr lang="en-US" dirty="0"/>
          </a:p>
        </p:txBody>
      </p:sp>
      <p:sp>
        <p:nvSpPr>
          <p:cNvPr id="15" name="TextBox 14"/>
          <p:cNvSpPr txBox="1"/>
          <p:nvPr/>
        </p:nvSpPr>
        <p:spPr>
          <a:xfrm>
            <a:off x="6159475" y="2802338"/>
            <a:ext cx="2853666" cy="1754326"/>
          </a:xfrm>
          <a:prstGeom prst="rect">
            <a:avLst/>
          </a:prstGeom>
          <a:noFill/>
        </p:spPr>
        <p:txBody>
          <a:bodyPr wrap="none" rtlCol="0">
            <a:spAutoFit/>
          </a:bodyPr>
          <a:lstStyle/>
          <a:p>
            <a:r>
              <a:rPr lang="en-US" dirty="0" smtClean="0"/>
              <a:t>I = V / </a:t>
            </a:r>
            <a:r>
              <a:rPr lang="en-US" dirty="0" err="1" smtClean="0"/>
              <a:t>R</a:t>
            </a:r>
            <a:r>
              <a:rPr lang="en-US" baseline="-25000" dirty="0" err="1" smtClean="0"/>
              <a:t>eq</a:t>
            </a:r>
            <a:endParaRPr lang="en-US" baseline="-25000" dirty="0" smtClean="0"/>
          </a:p>
          <a:p>
            <a:r>
              <a:rPr lang="en-US" dirty="0" smtClean="0"/>
              <a:t>I = 10 V / (100/(10 + 10) k</a:t>
            </a:r>
            <a:r>
              <a:rPr lang="el-GR" dirty="0" smtClean="0"/>
              <a:t>Ω</a:t>
            </a:r>
            <a:r>
              <a:rPr lang="en-US" dirty="0" smtClean="0"/>
              <a:t>)</a:t>
            </a:r>
          </a:p>
          <a:p>
            <a:r>
              <a:rPr lang="en-US" dirty="0" smtClean="0"/>
              <a:t>I = 10 V / 5 k</a:t>
            </a:r>
            <a:r>
              <a:rPr lang="el-GR" dirty="0" smtClean="0"/>
              <a:t>Ω</a:t>
            </a:r>
            <a:endParaRPr lang="en-US" dirty="0" smtClean="0"/>
          </a:p>
          <a:p>
            <a:r>
              <a:rPr lang="en-US" dirty="0" smtClean="0"/>
              <a:t>I = 2 mA</a:t>
            </a:r>
          </a:p>
          <a:p>
            <a:endParaRPr lang="en-US" dirty="0"/>
          </a:p>
          <a:p>
            <a:r>
              <a:rPr lang="en-US" dirty="0" smtClean="0"/>
              <a:t>P = 2 mA * 10 V = 20 </a:t>
            </a:r>
            <a:r>
              <a:rPr lang="en-US" dirty="0" err="1" smtClean="0"/>
              <a:t>mW</a:t>
            </a:r>
            <a:endParaRPr lang="en-US" dirty="0"/>
          </a:p>
        </p:txBody>
      </p:sp>
      <p:sp>
        <p:nvSpPr>
          <p:cNvPr id="16" name="TextBox 15"/>
          <p:cNvSpPr txBox="1"/>
          <p:nvPr/>
        </p:nvSpPr>
        <p:spPr>
          <a:xfrm>
            <a:off x="6085459" y="4556985"/>
            <a:ext cx="2971800" cy="1477328"/>
          </a:xfrm>
          <a:prstGeom prst="rect">
            <a:avLst/>
          </a:prstGeom>
          <a:noFill/>
        </p:spPr>
        <p:txBody>
          <a:bodyPr wrap="square" rtlCol="0">
            <a:spAutoFit/>
          </a:bodyPr>
          <a:lstStyle/>
          <a:p>
            <a:r>
              <a:rPr lang="en-US" dirty="0" smtClean="0"/>
              <a:t>For #3, notice the </a:t>
            </a:r>
            <a:r>
              <a:rPr lang="en-US" dirty="0" err="1" smtClean="0"/>
              <a:t>R</a:t>
            </a:r>
            <a:r>
              <a:rPr lang="en-US" baseline="-25000" dirty="0" err="1" smtClean="0"/>
              <a:t>eq</a:t>
            </a:r>
            <a:r>
              <a:rPr lang="en-US" dirty="0" smtClean="0"/>
              <a:t> is less than the smallest R value. Thus, less resistance means more current flow and power consumption.</a:t>
            </a:r>
            <a:endParaRPr lang="en-US" dirty="0"/>
          </a:p>
        </p:txBody>
      </p:sp>
    </p:spTree>
    <p:extLst>
      <p:ext uri="{BB962C8B-B14F-4D97-AF65-F5344CB8AC3E}">
        <p14:creationId xmlns:p14="http://schemas.microsoft.com/office/powerpoint/2010/main" val="8293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Current/Voltage Division</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6</a:t>
            </a:fld>
            <a:endParaRPr lang="en-US" dirty="0"/>
          </a:p>
        </p:txBody>
      </p:sp>
      <p:pic>
        <p:nvPicPr>
          <p:cNvPr id="2051" name="Picture 3" descr="C:\Users\Kevin.Walchko\Desktop\51ba2150ce395f7a07000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3358" y="1924234"/>
            <a:ext cx="2364447" cy="14698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9600" y="4112918"/>
            <a:ext cx="3532955" cy="1200329"/>
          </a:xfrm>
          <a:prstGeom prst="rect">
            <a:avLst/>
          </a:prstGeom>
          <a:noFill/>
        </p:spPr>
        <p:txBody>
          <a:bodyPr wrap="none" rtlCol="0">
            <a:spAutoFit/>
          </a:bodyPr>
          <a:lstStyle/>
          <a:p>
            <a:r>
              <a:rPr lang="en-US" dirty="0" smtClean="0"/>
              <a:t>What is the voltage drop across R</a:t>
            </a:r>
            <a:r>
              <a:rPr lang="en-US" baseline="-25000" dirty="0" smtClean="0"/>
              <a:t>2</a:t>
            </a:r>
            <a:r>
              <a:rPr lang="en-US" dirty="0" smtClean="0"/>
              <a:t>?</a:t>
            </a:r>
          </a:p>
          <a:p>
            <a:endParaRPr lang="en-US" dirty="0" smtClean="0"/>
          </a:p>
          <a:p>
            <a:r>
              <a:rPr lang="en-US" dirty="0" smtClean="0"/>
              <a:t>V</a:t>
            </a:r>
            <a:r>
              <a:rPr lang="en-US" baseline="-25000" dirty="0" smtClean="0"/>
              <a:t>2</a:t>
            </a:r>
            <a:r>
              <a:rPr lang="en-US" dirty="0" smtClean="0"/>
              <a:t> = 10 </a:t>
            </a:r>
            <a:r>
              <a:rPr lang="en-US" dirty="0"/>
              <a:t>k</a:t>
            </a:r>
            <a:r>
              <a:rPr lang="el-GR" dirty="0"/>
              <a:t>Ω </a:t>
            </a:r>
            <a:r>
              <a:rPr lang="en-US" dirty="0" smtClean="0"/>
              <a:t>/ 20 </a:t>
            </a:r>
            <a:r>
              <a:rPr lang="en-US" dirty="0"/>
              <a:t>k</a:t>
            </a:r>
            <a:r>
              <a:rPr lang="el-GR" dirty="0"/>
              <a:t>Ω </a:t>
            </a:r>
            <a:r>
              <a:rPr lang="en-US" dirty="0" smtClean="0"/>
              <a:t>* 10 V</a:t>
            </a:r>
          </a:p>
          <a:p>
            <a:r>
              <a:rPr lang="en-US" dirty="0" smtClean="0"/>
              <a:t>V</a:t>
            </a:r>
            <a:r>
              <a:rPr lang="en-US" baseline="-25000" dirty="0" smtClean="0"/>
              <a:t>2</a:t>
            </a:r>
            <a:r>
              <a:rPr lang="en-US" dirty="0" smtClean="0"/>
              <a:t> = 5 V</a:t>
            </a:r>
          </a:p>
        </p:txBody>
      </p:sp>
      <p:sp>
        <p:nvSpPr>
          <p:cNvPr id="10" name="TextBox 9"/>
          <p:cNvSpPr txBox="1"/>
          <p:nvPr/>
        </p:nvSpPr>
        <p:spPr>
          <a:xfrm>
            <a:off x="1459558" y="1442397"/>
            <a:ext cx="2417650" cy="369332"/>
          </a:xfrm>
          <a:prstGeom prst="rect">
            <a:avLst/>
          </a:prstGeom>
          <a:noFill/>
        </p:spPr>
        <p:txBody>
          <a:bodyPr wrap="none" rtlCol="0">
            <a:spAutoFit/>
          </a:bodyPr>
          <a:lstStyle/>
          <a:p>
            <a:r>
              <a:rPr lang="en-US" dirty="0" smtClean="0"/>
              <a:t>Voltage Division (series)</a:t>
            </a:r>
            <a:endParaRPr lang="en-US" dirty="0"/>
          </a:p>
        </p:txBody>
      </p:sp>
      <p:pic>
        <p:nvPicPr>
          <p:cNvPr id="2052" name="Picture 4" descr="C:\Users\Kevin.Walchko\Desktop\51ba2522ce395f0f4e000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201" y="1837296"/>
            <a:ext cx="3151762" cy="12344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228946" y="1415798"/>
            <a:ext cx="2577693" cy="369332"/>
          </a:xfrm>
          <a:prstGeom prst="rect">
            <a:avLst/>
          </a:prstGeom>
          <a:noFill/>
        </p:spPr>
        <p:txBody>
          <a:bodyPr wrap="none" rtlCol="0">
            <a:spAutoFit/>
          </a:bodyPr>
          <a:lstStyle/>
          <a:p>
            <a:r>
              <a:rPr lang="en-US" dirty="0" smtClean="0"/>
              <a:t>Current Division (parallel)</a:t>
            </a:r>
            <a:endParaRPr lang="en-US" dirty="0"/>
          </a:p>
        </p:txBody>
      </p:sp>
      <p:sp>
        <p:nvSpPr>
          <p:cNvPr id="15" name="TextBox 14"/>
          <p:cNvSpPr txBox="1"/>
          <p:nvPr/>
        </p:nvSpPr>
        <p:spPr>
          <a:xfrm>
            <a:off x="5132854" y="3704235"/>
            <a:ext cx="3043077" cy="1200329"/>
          </a:xfrm>
          <a:prstGeom prst="rect">
            <a:avLst/>
          </a:prstGeom>
          <a:noFill/>
        </p:spPr>
        <p:txBody>
          <a:bodyPr wrap="none" rtlCol="0">
            <a:spAutoFit/>
          </a:bodyPr>
          <a:lstStyle/>
          <a:p>
            <a:r>
              <a:rPr lang="en-US" dirty="0" smtClean="0"/>
              <a:t>What is the current across R</a:t>
            </a:r>
            <a:r>
              <a:rPr lang="en-US" baseline="-25000" dirty="0" smtClean="0"/>
              <a:t>2</a:t>
            </a:r>
            <a:r>
              <a:rPr lang="en-US" dirty="0" smtClean="0"/>
              <a:t>?</a:t>
            </a:r>
          </a:p>
          <a:p>
            <a:endParaRPr lang="en-US" dirty="0" smtClean="0"/>
          </a:p>
          <a:p>
            <a:r>
              <a:rPr lang="en-US" dirty="0" smtClean="0"/>
              <a:t>I</a:t>
            </a:r>
            <a:r>
              <a:rPr lang="en-US" baseline="-25000" dirty="0" smtClean="0"/>
              <a:t>2</a:t>
            </a:r>
            <a:r>
              <a:rPr lang="en-US" dirty="0" smtClean="0"/>
              <a:t> </a:t>
            </a:r>
            <a:r>
              <a:rPr lang="en-US" dirty="0"/>
              <a:t>= 10 k</a:t>
            </a:r>
            <a:r>
              <a:rPr lang="el-GR" dirty="0"/>
              <a:t>Ω </a:t>
            </a:r>
            <a:r>
              <a:rPr lang="en-US" dirty="0"/>
              <a:t>/ 20 k</a:t>
            </a:r>
            <a:r>
              <a:rPr lang="el-GR" dirty="0"/>
              <a:t>Ω </a:t>
            </a:r>
            <a:r>
              <a:rPr lang="en-US" dirty="0"/>
              <a:t>* 2</a:t>
            </a:r>
            <a:r>
              <a:rPr lang="en-US" dirty="0" smtClean="0"/>
              <a:t> mA</a:t>
            </a:r>
            <a:endParaRPr lang="en-US" dirty="0"/>
          </a:p>
          <a:p>
            <a:r>
              <a:rPr lang="en-US" dirty="0" smtClean="0"/>
              <a:t>I</a:t>
            </a:r>
            <a:r>
              <a:rPr lang="en-US" baseline="-25000" dirty="0" smtClean="0"/>
              <a:t>2</a:t>
            </a:r>
            <a:r>
              <a:rPr lang="en-US" dirty="0" smtClean="0"/>
              <a:t> </a:t>
            </a:r>
            <a:r>
              <a:rPr lang="en-US" dirty="0"/>
              <a:t>= </a:t>
            </a:r>
            <a:r>
              <a:rPr lang="en-US" dirty="0" smtClean="0"/>
              <a:t>1 mA</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602" y="3071736"/>
            <a:ext cx="152939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162" y="3496968"/>
            <a:ext cx="1648442"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61255" y="1788344"/>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18" name="TextBox 17"/>
          <p:cNvSpPr txBox="1"/>
          <p:nvPr/>
        </p:nvSpPr>
        <p:spPr>
          <a:xfrm>
            <a:off x="3288358" y="2381434"/>
            <a:ext cx="388248" cy="369332"/>
          </a:xfrm>
          <a:prstGeom prst="rect">
            <a:avLst/>
          </a:prstGeom>
          <a:noFill/>
        </p:spPr>
        <p:txBody>
          <a:bodyPr wrap="none" rtlCol="0">
            <a:spAutoFit/>
          </a:bodyPr>
          <a:lstStyle/>
          <a:p>
            <a:r>
              <a:rPr lang="en-US" dirty="0" smtClean="0"/>
              <a:t>R</a:t>
            </a:r>
            <a:r>
              <a:rPr lang="en-US" baseline="-25000" dirty="0"/>
              <a:t>2</a:t>
            </a:r>
          </a:p>
        </p:txBody>
      </p:sp>
      <p:sp>
        <p:nvSpPr>
          <p:cNvPr id="19" name="TextBox 18"/>
          <p:cNvSpPr txBox="1"/>
          <p:nvPr/>
        </p:nvSpPr>
        <p:spPr>
          <a:xfrm>
            <a:off x="6957817" y="1987395"/>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20" name="TextBox 19"/>
          <p:cNvSpPr txBox="1"/>
          <p:nvPr/>
        </p:nvSpPr>
        <p:spPr>
          <a:xfrm>
            <a:off x="7806639" y="1995042"/>
            <a:ext cx="388248" cy="369332"/>
          </a:xfrm>
          <a:prstGeom prst="rect">
            <a:avLst/>
          </a:prstGeom>
          <a:noFill/>
        </p:spPr>
        <p:txBody>
          <a:bodyPr wrap="none" rtlCol="0">
            <a:spAutoFit/>
          </a:bodyPr>
          <a:lstStyle/>
          <a:p>
            <a:r>
              <a:rPr lang="en-US" dirty="0" smtClean="0"/>
              <a:t>R</a:t>
            </a:r>
            <a:r>
              <a:rPr lang="en-US" baseline="-25000" dirty="0"/>
              <a:t>2</a:t>
            </a:r>
          </a:p>
        </p:txBody>
      </p:sp>
      <p:sp>
        <p:nvSpPr>
          <p:cNvPr id="3" name="TextBox 2"/>
          <p:cNvSpPr txBox="1"/>
          <p:nvPr/>
        </p:nvSpPr>
        <p:spPr>
          <a:xfrm>
            <a:off x="609600" y="5336548"/>
            <a:ext cx="4038600" cy="923330"/>
          </a:xfrm>
          <a:prstGeom prst="rect">
            <a:avLst/>
          </a:prstGeom>
          <a:noFill/>
        </p:spPr>
        <p:txBody>
          <a:bodyPr wrap="square" rtlCol="0">
            <a:spAutoFit/>
          </a:bodyPr>
          <a:lstStyle/>
          <a:p>
            <a:r>
              <a:rPr lang="en-US" dirty="0" smtClean="0"/>
              <a:t>This equation is possible because all resistors in series see the same current, thus, V</a:t>
            </a:r>
            <a:r>
              <a:rPr lang="en-US" baseline="-25000" dirty="0" smtClean="0"/>
              <a:t>2</a:t>
            </a:r>
            <a:r>
              <a:rPr lang="en-US" dirty="0" smtClean="0"/>
              <a:t>/R</a:t>
            </a:r>
            <a:r>
              <a:rPr lang="en-US" baseline="-25000" dirty="0" smtClean="0"/>
              <a:t>2</a:t>
            </a:r>
            <a:r>
              <a:rPr lang="en-US" dirty="0" smtClean="0"/>
              <a:t> = V</a:t>
            </a:r>
            <a:r>
              <a:rPr lang="en-US" baseline="-25000" dirty="0" smtClean="0"/>
              <a:t>s</a:t>
            </a:r>
            <a:r>
              <a:rPr lang="en-US" dirty="0" smtClean="0"/>
              <a:t>/</a:t>
            </a:r>
            <a:r>
              <a:rPr lang="en-US" dirty="0" err="1" smtClean="0"/>
              <a:t>R</a:t>
            </a:r>
            <a:r>
              <a:rPr lang="en-US" baseline="-25000" dirty="0" err="1" smtClean="0"/>
              <a:t>eq</a:t>
            </a:r>
            <a:r>
              <a:rPr lang="en-US" dirty="0" smtClean="0"/>
              <a:t> = V</a:t>
            </a:r>
            <a:r>
              <a:rPr lang="en-US" baseline="-25000" dirty="0" smtClean="0"/>
              <a:t>s</a:t>
            </a:r>
            <a:r>
              <a:rPr lang="en-US" dirty="0" smtClean="0"/>
              <a:t>/</a:t>
            </a:r>
            <a:r>
              <a:rPr lang="en-US" dirty="0" err="1" smtClean="0"/>
              <a:t>R</a:t>
            </a:r>
            <a:r>
              <a:rPr lang="en-US" baseline="-25000" dirty="0" err="1" smtClean="0"/>
              <a:t>sum</a:t>
            </a:r>
            <a:endParaRPr lang="en-US" baseline="-25000" dirty="0"/>
          </a:p>
        </p:txBody>
      </p:sp>
      <p:sp>
        <p:nvSpPr>
          <p:cNvPr id="12" name="TextBox 11"/>
          <p:cNvSpPr txBox="1"/>
          <p:nvPr/>
        </p:nvSpPr>
        <p:spPr>
          <a:xfrm>
            <a:off x="4596991" y="4932273"/>
            <a:ext cx="4114801" cy="1477328"/>
          </a:xfrm>
          <a:prstGeom prst="rect">
            <a:avLst/>
          </a:prstGeom>
          <a:noFill/>
        </p:spPr>
        <p:txBody>
          <a:bodyPr wrap="square" rtlCol="0">
            <a:spAutoFit/>
          </a:bodyPr>
          <a:lstStyle/>
          <a:p>
            <a:r>
              <a:rPr lang="en-US" dirty="0" smtClean="0"/>
              <a:t>This equation is possible because all resistors in parallel see the same voltage drop, thus, </a:t>
            </a:r>
          </a:p>
          <a:p>
            <a:r>
              <a:rPr lang="en-US" dirty="0" smtClean="0"/>
              <a:t>I</a:t>
            </a:r>
            <a:r>
              <a:rPr lang="en-US" baseline="-25000" dirty="0" smtClean="0"/>
              <a:t>2</a:t>
            </a:r>
            <a:r>
              <a:rPr lang="en-US" dirty="0" smtClean="0"/>
              <a:t>*R</a:t>
            </a:r>
            <a:r>
              <a:rPr lang="en-US" baseline="-25000" dirty="0" smtClean="0"/>
              <a:t>2</a:t>
            </a:r>
            <a:r>
              <a:rPr lang="en-US" dirty="0" smtClean="0"/>
              <a:t> = I</a:t>
            </a:r>
            <a:r>
              <a:rPr lang="en-US" baseline="-25000" dirty="0" smtClean="0"/>
              <a:t>s</a:t>
            </a:r>
            <a:r>
              <a:rPr lang="en-US" dirty="0" smtClean="0"/>
              <a:t>*</a:t>
            </a:r>
            <a:r>
              <a:rPr lang="en-US" dirty="0" err="1" smtClean="0"/>
              <a:t>R</a:t>
            </a:r>
            <a:r>
              <a:rPr lang="en-US" baseline="-25000" dirty="0" err="1" smtClean="0"/>
              <a:t>eq</a:t>
            </a:r>
            <a:r>
              <a:rPr lang="en-US" dirty="0" smtClean="0"/>
              <a:t> -&gt; I</a:t>
            </a:r>
            <a:r>
              <a:rPr lang="en-US" baseline="-25000" dirty="0" smtClean="0"/>
              <a:t>2</a:t>
            </a:r>
            <a:r>
              <a:rPr lang="en-US" dirty="0" smtClean="0"/>
              <a:t>= </a:t>
            </a:r>
            <a:r>
              <a:rPr lang="en-US" dirty="0" err="1" smtClean="0"/>
              <a:t>R</a:t>
            </a:r>
            <a:r>
              <a:rPr lang="en-US" baseline="-25000" dirty="0" err="1" smtClean="0"/>
              <a:t>eq</a:t>
            </a:r>
            <a:r>
              <a:rPr lang="en-US" dirty="0" smtClean="0"/>
              <a:t>/R</a:t>
            </a:r>
            <a:r>
              <a:rPr lang="en-US" baseline="-25000" dirty="0" smtClean="0"/>
              <a:t>2</a:t>
            </a:r>
            <a:r>
              <a:rPr lang="en-US" dirty="0" smtClean="0"/>
              <a:t>*I</a:t>
            </a:r>
            <a:r>
              <a:rPr lang="en-US" baseline="-25000" dirty="0" smtClean="0"/>
              <a:t>s</a:t>
            </a:r>
            <a:r>
              <a:rPr lang="en-US" dirty="0" smtClean="0"/>
              <a:t> = </a:t>
            </a:r>
            <a:r>
              <a:rPr lang="en-US" dirty="0" smtClean="0">
                <a:solidFill>
                  <a:srgbClr val="FF0000"/>
                </a:solidFill>
              </a:rPr>
              <a:t>R</a:t>
            </a:r>
            <a:r>
              <a:rPr lang="en-US" baseline="-25000" dirty="0" smtClean="0">
                <a:solidFill>
                  <a:srgbClr val="FF0000"/>
                </a:solidFill>
              </a:rPr>
              <a:t>1</a:t>
            </a:r>
            <a:r>
              <a:rPr lang="en-US" dirty="0" smtClean="0">
                <a:solidFill>
                  <a:srgbClr val="FF0000"/>
                </a:solidFill>
              </a:rPr>
              <a:t>/</a:t>
            </a:r>
            <a:r>
              <a:rPr lang="en-US" dirty="0" err="1" smtClean="0">
                <a:solidFill>
                  <a:srgbClr val="FF0000"/>
                </a:solidFill>
              </a:rPr>
              <a:t>R</a:t>
            </a:r>
            <a:r>
              <a:rPr lang="en-US" baseline="-25000" dirty="0" err="1" smtClean="0">
                <a:solidFill>
                  <a:srgbClr val="FF0000"/>
                </a:solidFill>
              </a:rPr>
              <a:t>sum</a:t>
            </a:r>
            <a:r>
              <a:rPr lang="en-US" dirty="0" smtClean="0"/>
              <a:t>*I</a:t>
            </a:r>
            <a:r>
              <a:rPr lang="en-US" baseline="-25000" dirty="0" smtClean="0"/>
              <a:t>s</a:t>
            </a:r>
            <a:endParaRPr lang="en-US" dirty="0" smtClean="0"/>
          </a:p>
          <a:p>
            <a:r>
              <a:rPr lang="en-US" b="1" dirty="0" smtClean="0"/>
              <a:t>Note:</a:t>
            </a:r>
            <a:r>
              <a:rPr lang="en-US" dirty="0" smtClean="0"/>
              <a:t> The R</a:t>
            </a:r>
            <a:r>
              <a:rPr lang="en-US" baseline="-25000" dirty="0" smtClean="0"/>
              <a:t>2</a:t>
            </a:r>
            <a:r>
              <a:rPr lang="en-US" dirty="0" smtClean="0"/>
              <a:t> cancel </a:t>
            </a:r>
            <a:endParaRPr lang="en-US" dirty="0"/>
          </a:p>
        </p:txBody>
      </p:sp>
    </p:spTree>
    <p:extLst>
      <p:ext uri="{BB962C8B-B14F-4D97-AF65-F5344CB8AC3E}">
        <p14:creationId xmlns:p14="http://schemas.microsoft.com/office/powerpoint/2010/main" val="27257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7</a:t>
            </a:fld>
            <a:endParaRPr lang="en-US" dirty="0"/>
          </a:p>
        </p:txBody>
      </p:sp>
    </p:spTree>
    <p:extLst>
      <p:ext uri="{BB962C8B-B14F-4D97-AF65-F5344CB8AC3E}">
        <p14:creationId xmlns:p14="http://schemas.microsoft.com/office/powerpoint/2010/main" val="1461730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4B76266F87994DAA66D0D54D58D7A7" ma:contentTypeVersion="2" ma:contentTypeDescription="Create a new document." ma:contentTypeScope="" ma:versionID="459a7a021d7de9d1dff5a1bbf9ea6975">
  <xsd:schema xmlns:xsd="http://www.w3.org/2001/XMLSchema" xmlns:xs="http://www.w3.org/2001/XMLSchema" xmlns:p="http://schemas.microsoft.com/office/2006/metadata/properties" xmlns:ns2="e1f6cb1f-7c95-4a72-8369-b6b5464bd620" targetNamespace="http://schemas.microsoft.com/office/2006/metadata/properties" ma:root="true" ma:fieldsID="1c4a8882a4f9d870f8b4faca1aea1098" ns2:_="">
    <xsd:import namespace="e1f6cb1f-7c95-4a72-8369-b6b5464bd62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f6cb1f-7c95-4a72-8369-b6b5464bd62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e1f6cb1f-7c95-4a72-8369-b6b5464bd620">WNAA5TKYMJS6-322-7</_dlc_DocId>
    <_dlc_DocIdUrl xmlns="e1f6cb1f-7c95-4a72-8369-b6b5464bd620">
      <Url>https://eis.usafa.edu/academics/math/DFMS_Course_Sites/Fall_2014_Courses/Math_152/_layouts/DocIdRedir.aspx?ID=WNAA5TKYMJS6-322-7</Url>
      <Description>WNAA5TKYMJS6-322-7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ED05886-5635-4C89-A803-4BB0F4EA6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f6cb1f-7c95-4a72-8369-b6b5464bd6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D29EE7-4B9C-41D7-B128-D43B36DAA967}">
  <ds:schemaRefs>
    <ds:schemaRef ds:uri="http://schemas.microsoft.com/office/2006/documentManagement/types"/>
    <ds:schemaRef ds:uri="http://purl.org/dc/elements/1.1/"/>
    <ds:schemaRef ds:uri="http://purl.org/dc/dcmitype/"/>
    <ds:schemaRef ds:uri="e1f6cb1f-7c95-4a72-8369-b6b5464bd620"/>
    <ds:schemaRef ds:uri="http://purl.org/dc/term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E8B3E00-983A-4328-BC29-7C8318345CFC}">
  <ds:schemaRefs>
    <ds:schemaRef ds:uri="http://schemas.microsoft.com/sharepoint/v3/contenttype/forms"/>
  </ds:schemaRefs>
</ds:datastoreItem>
</file>

<file path=customXml/itemProps4.xml><?xml version="1.0" encoding="utf-8"?>
<ds:datastoreItem xmlns:ds="http://schemas.openxmlformats.org/officeDocument/2006/customXml" ds:itemID="{0EC98F7E-A822-4C95-86F8-59C54DC0687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11405</TotalTime>
  <Words>409</Words>
  <Application>Microsoft Office PowerPoint</Application>
  <PresentationFormat>On-screen Show (4:3)</PresentationFormat>
  <Paragraphs>67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ECE231 Basics</vt:lpstr>
      <vt:lpstr>Equivalent Circuits</vt:lpstr>
      <vt:lpstr>Example</vt:lpstr>
      <vt:lpstr>Parallel or Series?</vt:lpstr>
      <vt:lpstr>Equivalent Resistance</vt:lpstr>
      <vt:lpstr>Current/Voltage Division</vt:lpstr>
      <vt:lpstr>Backups</vt:lpstr>
    </vt:vector>
  </TitlesOfParts>
  <Company>USAFA/DFMS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M142 - Section 5.1 How Do We Measure Distance Traveled?</dc:title>
  <dc:subject>Spring 2013 - M142 - Section 5.1</dc:subject>
  <dc:creator>Thomas.Fulton@usafa.edu</dc:creator>
  <cp:lastModifiedBy>Test</cp:lastModifiedBy>
  <cp:revision>468</cp:revision>
  <cp:lastPrinted>2014-12-08T18:37:58Z</cp:lastPrinted>
  <dcterms:created xsi:type="dcterms:W3CDTF">2012-07-23T15:58:59Z</dcterms:created>
  <dcterms:modified xsi:type="dcterms:W3CDTF">2016-12-02T20:31:21Z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0x010100474B76266F87994DAA66D0D54D58D7A7</vt:lpwstr>
  </property>
  <property fmtid="{D5CDD505-2E9C-101B-9397-08002B2CF9AE}" pid="3" name="_dlc_DocIdItemGuid">
    <vt:lpwstr>9b075349-7c14-4152-90a8-9349ea6ce020</vt:lpwstr>
  </property>
</Properties>
</file>