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9"/>
  </p:notesMasterIdLst>
  <p:handoutMasterIdLst>
    <p:handoutMasterId r:id="rId20"/>
  </p:handoutMasterIdLst>
  <p:sldIdLst>
    <p:sldId id="320" r:id="rId6"/>
    <p:sldId id="358" r:id="rId7"/>
    <p:sldId id="354" r:id="rId8"/>
    <p:sldId id="359" r:id="rId9"/>
    <p:sldId id="355" r:id="rId10"/>
    <p:sldId id="356" r:id="rId11"/>
    <p:sldId id="357" r:id="rId12"/>
    <p:sldId id="360" r:id="rId13"/>
    <p:sldId id="361" r:id="rId14"/>
    <p:sldId id="362" r:id="rId15"/>
    <p:sldId id="315" r:id="rId16"/>
    <p:sldId id="352" r:id="rId17"/>
    <p:sldId id="351" r:id="rId18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33"/>
    <p:restoredTop sz="95701" autoAdjust="0"/>
  </p:normalViewPr>
  <p:slideViewPr>
    <p:cSldViewPr>
      <p:cViewPr varScale="1">
        <p:scale>
          <a:sx n="118" d="100"/>
          <a:sy n="118" d="100"/>
        </p:scale>
        <p:origin x="-72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Instantaneous Power and Max Power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52600" y="5257800"/>
            <a:ext cx="609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Don’t wait until the last minute to get a calculator that can do phasors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Z</a:t>
            </a:r>
            <a:r>
              <a:rPr lang="en-US" baseline="-25000" dirty="0"/>
              <a:t>L</a:t>
            </a:r>
            <a:r>
              <a:rPr lang="en-US" dirty="0"/>
              <a:t> for max power transfer and real power of the load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10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57400" y="2121418"/>
            <a:ext cx="4143428" cy="3200400"/>
            <a:chOff x="2057400" y="2121418"/>
            <a:chExt cx="4143428" cy="32004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2429155"/>
              <a:ext cx="4143428" cy="2164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4953000" y="2121418"/>
              <a:ext cx="0" cy="3200400"/>
            </a:xfrm>
            <a:prstGeom prst="line">
              <a:avLst/>
            </a:prstGeom>
            <a:ln w="2540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804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12</a:t>
            </a:fld>
            <a:endParaRPr lang="en-US" dirty="0"/>
          </a:p>
        </p:txBody>
      </p:sp>
      <p:pic>
        <p:nvPicPr>
          <p:cNvPr id="2050" name="Picture 2" descr="Unfa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20859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05849" y="2174563"/>
                <a:ext cx="4963923" cy="409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849" y="2174563"/>
                <a:ext cx="4963923" cy="409471"/>
              </a:xfrm>
              <a:prstGeom prst="rect">
                <a:avLst/>
              </a:prstGeom>
              <a:blipFill rotWithShape="1">
                <a:blip r:embed="rId3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95988" y="3117434"/>
                <a:ext cx="210416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988" y="3117434"/>
                <a:ext cx="2104166" cy="378245"/>
              </a:xfrm>
              <a:prstGeom prst="rect">
                <a:avLst/>
              </a:prstGeom>
              <a:blipFill rotWithShape="1">
                <a:blip r:embed="rId4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40240" y="3955634"/>
                <a:ext cx="2958053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240" y="3955634"/>
                <a:ext cx="2958053" cy="378565"/>
              </a:xfrm>
              <a:prstGeom prst="rect">
                <a:avLst/>
              </a:prstGeom>
              <a:blipFill rotWithShape="1">
                <a:blip r:embed="rId5"/>
                <a:stretch>
                  <a:fillRect t="-8065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3709871" y="4260434"/>
            <a:ext cx="1424778" cy="831148"/>
            <a:chOff x="3756822" y="4876800"/>
            <a:chExt cx="1424778" cy="831148"/>
          </a:xfrm>
        </p:grpSpPr>
        <p:sp>
          <p:nvSpPr>
            <p:cNvPr id="8" name="TextBox 7"/>
            <p:cNvSpPr txBox="1"/>
            <p:nvPr/>
          </p:nvSpPr>
          <p:spPr>
            <a:xfrm>
              <a:off x="3756822" y="5338616"/>
              <a:ext cx="1145955" cy="36933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projection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0"/>
            </p:cNvCxnSpPr>
            <p:nvPr/>
          </p:nvCxnSpPr>
          <p:spPr>
            <a:xfrm flipV="1">
              <a:off x="4329800" y="4876800"/>
              <a:ext cx="851800" cy="461816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82249" y="4334199"/>
            <a:ext cx="1798634" cy="760080"/>
            <a:chOff x="5029200" y="4950565"/>
            <a:chExt cx="1798634" cy="760080"/>
          </a:xfrm>
        </p:grpSpPr>
        <p:sp>
          <p:nvSpPr>
            <p:cNvPr id="10" name="TextBox 9"/>
            <p:cNvSpPr txBox="1"/>
            <p:nvPr/>
          </p:nvSpPr>
          <p:spPr>
            <a:xfrm>
              <a:off x="5029200" y="5341313"/>
              <a:ext cx="179863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Complex number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H="1" flipV="1">
              <a:off x="5647105" y="4950565"/>
              <a:ext cx="281412" cy="39074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881566" y="4260434"/>
            <a:ext cx="2703634" cy="854543"/>
            <a:chOff x="5928517" y="4876800"/>
            <a:chExt cx="2703634" cy="854543"/>
          </a:xfrm>
        </p:grpSpPr>
        <p:sp>
          <p:nvSpPr>
            <p:cNvPr id="11" name="TextBox 10"/>
            <p:cNvSpPr txBox="1"/>
            <p:nvPr/>
          </p:nvSpPr>
          <p:spPr>
            <a:xfrm>
              <a:off x="7086600" y="5362011"/>
              <a:ext cx="1545551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Rotation, CCW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1" idx="0"/>
            </p:cNvCxnSpPr>
            <p:nvPr/>
          </p:nvCxnSpPr>
          <p:spPr>
            <a:xfrm flipH="1" flipV="1">
              <a:off x="5928517" y="4876800"/>
              <a:ext cx="1930859" cy="48521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256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</a:t>
            </a:r>
            <a:r>
              <a:rPr lang="en-US" dirty="0" err="1" smtClean="0"/>
              <a:t>Freq</a:t>
            </a:r>
            <a:r>
              <a:rPr lang="en-US" dirty="0" smtClean="0"/>
              <a:t> Domain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010553"/>
                  </p:ext>
                </p:extLst>
              </p:nvPr>
            </p:nvGraphicFramePr>
            <p:xfrm>
              <a:off x="1219200" y="2286000"/>
              <a:ext cx="6096000" cy="2828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170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⁡(377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+30)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170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30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010553"/>
                  </p:ext>
                </p:extLst>
              </p:nvPr>
            </p:nvGraphicFramePr>
            <p:xfrm>
              <a:off x="1219200" y="2286000"/>
              <a:ext cx="6096000" cy="2828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208197" b="-485246"/>
                          </a:stretch>
                        </a:blipFill>
                      </a:tcPr>
                    </a:tc>
                  </a:tr>
                  <a:tr h="60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191837" b="-20204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68852" r="-1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468852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568852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66885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48200" y="5638800"/>
                <a:ext cx="1885773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begChr m:val="⟨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638800"/>
                <a:ext cx="1885773" cy="378245"/>
              </a:xfrm>
              <a:prstGeom prst="rect">
                <a:avLst/>
              </a:prstGeom>
              <a:blipFill rotWithShape="1">
                <a:blip r:embed="rId3"/>
                <a:stretch>
                  <a:fillRect t="-114516" r="-16828" b="-18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581400" y="5638800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09800" y="1623431"/>
                <a:ext cx="4004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Multiplication: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⟨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623431"/>
                <a:ext cx="4004109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372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0" y="2156831"/>
                <a:ext cx="2438424" cy="531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Division: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𝑎</m:t>
                        </m:r>
                        <m:d>
                          <m:dPr>
                            <m:begChr m:val="⟨"/>
                            <m:endChr m:val="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d>
                          <m:dPr>
                            <m:begChr m:val="⟨"/>
                            <m:endChr m:val="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den>
                    </m:f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156831"/>
                <a:ext cx="2438424" cy="531428"/>
              </a:xfrm>
              <a:prstGeom prst="rect">
                <a:avLst/>
              </a:prstGeom>
              <a:blipFill rotWithShape="1">
                <a:blip r:embed="rId3"/>
                <a:stretch>
                  <a:fillRect l="-2000" t="-68966" b="-1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382795" y="2778099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Add/subtract: polar -&gt; rectangular -&gt; polar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19400" y="4290431"/>
                <a:ext cx="3834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  <a:r>
                  <a:rPr lang="en-US" dirty="0" smtClean="0"/>
                  <a:t>olar-to-</a:t>
                </a:r>
                <a:r>
                  <a:rPr lang="en-US" dirty="0" err="1" smtClean="0"/>
                  <a:t>rect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𝑗𝑎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290431"/>
                <a:ext cx="383444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31"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52600" y="4900031"/>
                <a:ext cx="6299353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Rect</a:t>
                </a:r>
                <a:r>
                  <a:rPr lang="en-US" dirty="0"/>
                  <a:t>-to-polar: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𝑗𝑏</m:t>
                    </m:r>
                    <m:r>
                      <a:rPr lang="en-US" b="0" i="1" smtClean="0">
                        <a:latin typeface="Cambria Math"/>
                      </a:rPr>
                      <m:t>  →</m:t>
                    </m:r>
                    <m:r>
                      <a:rPr lang="en-US" b="0" i="1" smtClean="0">
                        <a:latin typeface="Cambria Math"/>
                      </a:rPr>
                      <m:t>𝑚𝑎𝑔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/>
                      </a:rPr>
                      <m:t>          </m:t>
                    </m:r>
                    <m:r>
                      <a:rPr lang="en-US" b="0" i="1" smtClean="0">
                        <a:latin typeface="Cambria Math"/>
                      </a:rPr>
                      <m:t>𝑎𝑛𝑔𝑙𝑒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atan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900031"/>
                <a:ext cx="6299353" cy="491288"/>
              </a:xfrm>
              <a:prstGeom prst="rect">
                <a:avLst/>
              </a:prstGeom>
              <a:blipFill rotWithShape="1">
                <a:blip r:embed="rId5"/>
                <a:stretch>
                  <a:fillRect l="-871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226365" y="1254099"/>
            <a:ext cx="75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3823619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Conversions: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2000" y="5638800"/>
            <a:ext cx="7772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a good calculator or know how to use </a:t>
            </a:r>
            <a:r>
              <a:rPr lang="en-US" dirty="0" err="1" smtClean="0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7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29" y="2438400"/>
            <a:ext cx="7924800" cy="199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instantaneous and average power?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83981" y="36576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20/377 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4800" y="365760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1/3770F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1447800"/>
            <a:ext cx="424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(we will derive some things as we go along)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43200" y="5486400"/>
                <a:ext cx="237007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486400"/>
                <a:ext cx="2370071" cy="6109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07970" y="5528209"/>
                <a:ext cx="240194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970" y="5528209"/>
                <a:ext cx="2401940" cy="6109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14400" y="5649011"/>
            <a:ext cx="162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Trig identities: </a:t>
            </a:r>
            <a:endParaRPr lang="en-US" dirty="0"/>
          </a:p>
        </p:txBody>
      </p:sp>
      <p:sp>
        <p:nvSpPr>
          <p:cNvPr id="10" name="AutoShape 4" descr="https://www.circuitlab.com/circuit/qkdmc6b4js7b/render_export/l31-1.png?k1=14787883068&amp;k2=f2d11e438e17924ae2bc08511681d75d&amp;png_width=1024&amp;wait=true&amp;NOTE=Temporary_URL_only._Please_download_and_save_to_your_comput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https://www.circuitlab.com/circuit/qkdmc6b4js7b/render_export/l31-1.png?k1=14787883068&amp;k2=f2d11e438e17924ae2bc08511681d75d&amp;png_width=1024&amp;wait=true&amp;NOTE=Temporary_URL_only._Please_download_and_save_to_your_computer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3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Average Power = Real Power</a:t>
                </a:r>
              </a:p>
              <a:p>
                <a:r>
                  <a:rPr lang="en-US" dirty="0" smtClean="0"/>
                  <a:t>Real power is a real number … not complex, not phasor, no angle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𝑟𝑒𝑎𝑙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𝑉𝐼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gain, these are magnitudes</a:t>
                </a:r>
              </a:p>
              <a:p>
                <a:pPr lvl="1"/>
                <a:r>
                  <a:rPr lang="en-US" dirty="0"/>
                  <a:t>O</a:t>
                </a:r>
                <a:r>
                  <a:rPr lang="en-US" dirty="0" smtClean="0"/>
                  <a:t>nly have resistor elements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real power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4" name="AutoShape 2" descr="https://www.circuitlab.com/circuit/5g3t42f4hj2p/render_export/l31-2.png?k1=14787884028&amp;k2=9a07629c2c635794422eff7586273602&amp;png_width=1024&amp;wait=true&amp;NOTE=Temporary_URL_only._Please_download_and_save_to_your_comput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7239000" cy="237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24580" y="3886200"/>
                <a:ext cx="333040" cy="37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580" y="3886200"/>
                <a:ext cx="333040" cy="373179"/>
              </a:xfrm>
              <a:prstGeom prst="rect">
                <a:avLst/>
              </a:prstGeom>
              <a:blipFill rotWithShape="1">
                <a:blip r:embed="rId3"/>
                <a:stretch>
                  <a:fillRect t="-4918" r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4648200" y="4419600"/>
            <a:ext cx="685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5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Power Transfer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419600" y="1393534"/>
            <a:ext cx="4143428" cy="3200400"/>
            <a:chOff x="4419600" y="1393534"/>
            <a:chExt cx="4143428" cy="32004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1622134"/>
              <a:ext cx="4143428" cy="2164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7239000" y="1393534"/>
              <a:ext cx="0" cy="3200400"/>
            </a:xfrm>
            <a:prstGeom prst="line">
              <a:avLst/>
            </a:prstGeom>
            <a:ln w="2540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189042" y="1999789"/>
            <a:ext cx="2133600" cy="990600"/>
            <a:chOff x="762000" y="3124200"/>
            <a:chExt cx="2133600" cy="990600"/>
          </a:xfrm>
        </p:grpSpPr>
        <p:sp>
          <p:nvSpPr>
            <p:cNvPr id="6" name="Rectangle 5"/>
            <p:cNvSpPr/>
            <p:nvPr/>
          </p:nvSpPr>
          <p:spPr>
            <a:xfrm>
              <a:off x="762000" y="3276600"/>
              <a:ext cx="9906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Amp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86000" y="3352800"/>
              <a:ext cx="228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/>
            <p:cNvSpPr/>
            <p:nvPr/>
          </p:nvSpPr>
          <p:spPr>
            <a:xfrm rot="16200000">
              <a:off x="2209800" y="3429000"/>
              <a:ext cx="990600" cy="381000"/>
            </a:xfrm>
            <a:prstGeom prst="trapezoid">
              <a:avLst>
                <a:gd name="adj" fmla="val 738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1752600" y="3429000"/>
              <a:ext cx="5334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752600" y="3810000"/>
              <a:ext cx="5334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2522542" y="1893581"/>
            <a:ext cx="0" cy="1524000"/>
          </a:xfrm>
          <a:prstGeom prst="line">
            <a:avLst/>
          </a:prstGeom>
          <a:ln w="254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79542" y="3417581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56438" y="342785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24417" y="4964668"/>
            <a:ext cx="437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did we find max power transfer before?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962400" y="5334000"/>
                <a:ext cx="18762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334000"/>
                <a:ext cx="1876283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057400" y="4343400"/>
            <a:ext cx="508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a good process to find max power transfer?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8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Z</a:t>
            </a:r>
            <a:r>
              <a:rPr lang="en-US" baseline="-25000" dirty="0" smtClean="0"/>
              <a:t>L</a:t>
            </a:r>
            <a:r>
              <a:rPr lang="en-US" dirty="0" smtClean="0"/>
              <a:t> for max power transfer and real power of the load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6934200" cy="213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31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Z</a:t>
            </a:r>
            <a:r>
              <a:rPr lang="en-US" baseline="-25000" dirty="0" smtClean="0"/>
              <a:t>L</a:t>
            </a:r>
            <a:r>
              <a:rPr lang="en-US" dirty="0" smtClean="0"/>
              <a:t> for max power transfer and real power of the load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6934200" cy="213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152400" y="2209800"/>
            <a:ext cx="8305800" cy="3429000"/>
            <a:chOff x="152400" y="2209800"/>
            <a:chExt cx="8305800" cy="3429000"/>
          </a:xfrm>
        </p:grpSpPr>
        <p:grpSp>
          <p:nvGrpSpPr>
            <p:cNvPr id="12" name="Group 11"/>
            <p:cNvGrpSpPr/>
            <p:nvPr/>
          </p:nvGrpSpPr>
          <p:grpSpPr>
            <a:xfrm>
              <a:off x="6858000" y="2209800"/>
              <a:ext cx="1600200" cy="3124200"/>
              <a:chOff x="6858000" y="2209800"/>
              <a:chExt cx="1600200" cy="31242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858000" y="2209800"/>
                <a:ext cx="1600200" cy="3124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7162800" y="3429000"/>
                <a:ext cx="12192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DMM</a:t>
                </a:r>
              </a:p>
              <a:p>
                <a:pPr algn="ctr"/>
                <a:r>
                  <a:rPr lang="en-US" dirty="0" smtClean="0"/>
                  <a:t>Z</a:t>
                </a:r>
                <a:r>
                  <a:rPr lang="en-US" baseline="-25000" dirty="0" smtClean="0"/>
                  <a:t>T</a:t>
                </a:r>
                <a:endParaRPr lang="en-US" baseline="-25000" dirty="0"/>
              </a:p>
            </p:txBody>
          </p:sp>
          <p:cxnSp>
            <p:nvCxnSpPr>
              <p:cNvPr id="9" name="Straight Connector 8"/>
              <p:cNvCxnSpPr>
                <a:stCxn id="5" idx="0"/>
              </p:cNvCxnSpPr>
              <p:nvPr/>
            </p:nvCxnSpPr>
            <p:spPr>
              <a:xfrm flipH="1" flipV="1">
                <a:off x="6858000" y="2743200"/>
                <a:ext cx="914400" cy="6858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5" idx="4"/>
              </p:cNvCxnSpPr>
              <p:nvPr/>
            </p:nvCxnSpPr>
            <p:spPr>
              <a:xfrm flipH="1">
                <a:off x="6858000" y="4114800"/>
                <a:ext cx="914400" cy="5334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/>
            <p:cNvSpPr/>
            <p:nvPr/>
          </p:nvSpPr>
          <p:spPr>
            <a:xfrm>
              <a:off x="1752600" y="3771900"/>
              <a:ext cx="1143000" cy="495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52400" y="2514600"/>
              <a:ext cx="1600200" cy="3124200"/>
              <a:chOff x="6858000" y="2209800"/>
              <a:chExt cx="1600200" cy="31242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858000" y="2209800"/>
                <a:ext cx="1600200" cy="3124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8458200" y="2438400"/>
                <a:ext cx="0" cy="198745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93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Z</a:t>
            </a:r>
            <a:r>
              <a:rPr lang="en-US" baseline="-25000" dirty="0" smtClean="0"/>
              <a:t>L</a:t>
            </a:r>
            <a:r>
              <a:rPr lang="en-US" dirty="0" smtClean="0"/>
              <a:t> for max power transfer and real power of the load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6934200" cy="213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0" y="2209800"/>
            <a:ext cx="16002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62800" y="34290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DMM</a:t>
            </a:r>
          </a:p>
          <a:p>
            <a:pPr algn="ctr"/>
            <a:r>
              <a:rPr lang="en-US" dirty="0" smtClean="0"/>
              <a:t>V</a:t>
            </a:r>
            <a:r>
              <a:rPr lang="en-US" baseline="-25000" dirty="0" smtClean="0"/>
              <a:t>T</a:t>
            </a:r>
            <a:endParaRPr lang="en-US" baseline="-25000" dirty="0"/>
          </a:p>
        </p:txBody>
      </p:sp>
      <p:cxnSp>
        <p:nvCxnSpPr>
          <p:cNvPr id="9" name="Straight Connector 8"/>
          <p:cNvCxnSpPr>
            <a:stCxn id="5" idx="0"/>
          </p:cNvCxnSpPr>
          <p:nvPr/>
        </p:nvCxnSpPr>
        <p:spPr>
          <a:xfrm flipH="1" flipV="1">
            <a:off x="6858000" y="2743200"/>
            <a:ext cx="9144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4"/>
          </p:cNvCxnSpPr>
          <p:nvPr/>
        </p:nvCxnSpPr>
        <p:spPr>
          <a:xfrm flipH="1">
            <a:off x="6858000" y="4114800"/>
            <a:ext cx="914400" cy="533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3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e1f6cb1f-7c95-4a72-8369-b6b5464bd620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15862</TotalTime>
  <Words>469</Words>
  <Application>Microsoft Office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ECE231 Instantaneous Power and Max Power</vt:lpstr>
      <vt:lpstr>Review</vt:lpstr>
      <vt:lpstr>What is the instantaneous and average power?</vt:lpstr>
      <vt:lpstr>Summary</vt:lpstr>
      <vt:lpstr>Find the real power</vt:lpstr>
      <vt:lpstr>Max Power Transfer</vt:lpstr>
      <vt:lpstr>Find ZL for max power transfer and real power of the load</vt:lpstr>
      <vt:lpstr>Find ZL for max power transfer and real power of the load</vt:lpstr>
      <vt:lpstr>Find ZL for max power transfer and real power of the load</vt:lpstr>
      <vt:lpstr>Find ZL for max power transfer and real power of the load</vt:lpstr>
      <vt:lpstr>Backups</vt:lpstr>
      <vt:lpstr>Phasors</vt:lpstr>
      <vt:lpstr>Time to Freq Domain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634</cp:revision>
  <cp:lastPrinted>2014-12-08T18:37:58Z</cp:lastPrinted>
  <dcterms:created xsi:type="dcterms:W3CDTF">2012-07-23T15:58:59Z</dcterms:created>
  <dcterms:modified xsi:type="dcterms:W3CDTF">2016-11-16T15:12:55Z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