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20" r:id="rId6"/>
    <p:sldId id="363" r:id="rId7"/>
    <p:sldId id="374" r:id="rId8"/>
    <p:sldId id="375" r:id="rId9"/>
    <p:sldId id="370" r:id="rId10"/>
    <p:sldId id="371" r:id="rId11"/>
    <p:sldId id="372" r:id="rId12"/>
    <p:sldId id="373" r:id="rId13"/>
    <p:sldId id="315" r:id="rId14"/>
    <p:sldId id="365" r:id="rId15"/>
    <p:sldId id="351" r:id="rId16"/>
    <p:sldId id="358" r:id="rId17"/>
    <p:sldId id="368" r:id="rId18"/>
    <p:sldId id="367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II:</a:t>
            </a:r>
            <a:br>
              <a:rPr lang="en-US" dirty="0" smtClean="0"/>
            </a:br>
            <a:r>
              <a:rPr lang="en-US" dirty="0" smtClean="0"/>
              <a:t>Ideal Filters, LPF, HPF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7"/>
          <a:stretch/>
        </p:blipFill>
        <p:spPr bwMode="auto">
          <a:xfrm>
            <a:off x="1828800" y="4444692"/>
            <a:ext cx="5486400" cy="191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76199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We are going to focus on “single pole</a:t>
            </a:r>
            <a:r>
              <a:rPr lang="en-US" sz="2800" dirty="0"/>
              <a:t>” active (op </a:t>
            </a:r>
            <a:r>
              <a:rPr lang="en-US" sz="2800" dirty="0" smtClean="0"/>
              <a:t>amp) filters and passive filters </a:t>
            </a:r>
          </a:p>
          <a:p>
            <a:r>
              <a:rPr lang="en-US" sz="2800" dirty="0" smtClean="0"/>
              <a:t>ECE 332 will go into more advanced/higher order filters if you are interested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7" y="2099379"/>
            <a:ext cx="346794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8214" y="3182362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4" y="3182362"/>
                <a:ext cx="635622" cy="6612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63947" y="3328331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47" y="3328331"/>
                <a:ext cx="6473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5702" y="4318933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47" y="2071091"/>
            <a:ext cx="3048000" cy="261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83347" y="1804333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47" y="1804333"/>
                <a:ext cx="635622" cy="6612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191163" y="337929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63" y="3379290"/>
                <a:ext cx="64735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03486" y="4254401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Pass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5791200"/>
            <a:ext cx="670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these Active or Passive filters?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1054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(ECE315)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 smtClean="0"/>
              <a:t>Low </a:t>
            </a:r>
            <a:r>
              <a:rPr lang="en-US" b="1" dirty="0"/>
              <a:t>Pass Filter </a:t>
            </a:r>
            <a:r>
              <a:rPr lang="en-US" dirty="0" smtClean="0"/>
              <a:t>– only </a:t>
            </a:r>
            <a:r>
              <a:rPr lang="en-US" dirty="0"/>
              <a:t>allows low frequency signals from 0Hz to its cut-off </a:t>
            </a:r>
            <a:r>
              <a:rPr lang="en-US" dirty="0" smtClean="0"/>
              <a:t>frequency (</a:t>
            </a:r>
            <a:r>
              <a:rPr lang="en-US" i="1" dirty="0" err="1" smtClean="0"/>
              <a:t>ƒc</a:t>
            </a:r>
            <a:r>
              <a:rPr lang="en-US" dirty="0" smtClean="0"/>
              <a:t>) </a:t>
            </a:r>
            <a:r>
              <a:rPr lang="en-US" dirty="0"/>
              <a:t>point to pass while blocking those any higher.</a:t>
            </a:r>
          </a:p>
          <a:p>
            <a:r>
              <a:rPr lang="en-US" dirty="0"/>
              <a:t>2. </a:t>
            </a:r>
            <a:r>
              <a:rPr lang="en-US" b="1" dirty="0" smtClean="0"/>
              <a:t>High </a:t>
            </a:r>
            <a:r>
              <a:rPr lang="en-US" b="1" dirty="0"/>
              <a:t>Pass Filter </a:t>
            </a:r>
            <a:r>
              <a:rPr lang="en-US" dirty="0" smtClean="0"/>
              <a:t>– only </a:t>
            </a:r>
            <a:r>
              <a:rPr lang="en-US" dirty="0"/>
              <a:t>allows high frequency signals from its cut-off </a:t>
            </a:r>
            <a:r>
              <a:rPr lang="en-US" dirty="0" smtClean="0"/>
              <a:t>frequency (</a:t>
            </a:r>
            <a:r>
              <a:rPr lang="en-US" i="1" dirty="0" smtClean="0"/>
              <a:t>fc</a:t>
            </a:r>
            <a:r>
              <a:rPr lang="en-US" dirty="0" smtClean="0"/>
              <a:t>) </a:t>
            </a:r>
            <a:r>
              <a:rPr lang="en-US" dirty="0"/>
              <a:t>point and higher to infinity to pass through while blocking those any lower.</a:t>
            </a:r>
          </a:p>
          <a:p>
            <a:r>
              <a:rPr lang="en-US" dirty="0"/>
              <a:t>3. </a:t>
            </a:r>
            <a:r>
              <a:rPr lang="en-US" b="1" dirty="0" smtClean="0"/>
              <a:t>Band </a:t>
            </a:r>
            <a:r>
              <a:rPr lang="en-US" b="1" dirty="0"/>
              <a:t>Pass Filter </a:t>
            </a:r>
            <a:r>
              <a:rPr lang="en-US" dirty="0"/>
              <a:t>– </a:t>
            </a:r>
            <a:r>
              <a:rPr lang="en-US" dirty="0" smtClean="0"/>
              <a:t>allows </a:t>
            </a:r>
            <a:r>
              <a:rPr lang="en-US" dirty="0"/>
              <a:t>signals falling within a certain frequency band setup between two points to pass through while blocking both the lower and higher frequencies either side of this frequency 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Band Stop Filter </a:t>
            </a:r>
            <a:r>
              <a:rPr lang="en-US" dirty="0" smtClean="0"/>
              <a:t>– allows signals outside of a band to pass will stopping signals within a band.</a:t>
            </a:r>
            <a:endParaRPr lang="en-US" dirty="0"/>
          </a:p>
        </p:txBody>
      </p:sp>
      <p:pic>
        <p:nvPicPr>
          <p:cNvPr id="1026" name="Picture 2" descr="C:\Users\Kevin.Walchko\Desktop\fil7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6" y="3956923"/>
            <a:ext cx="8194288" cy="23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1447800"/>
            <a:ext cx="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3429000"/>
            <a:ext cx="2514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2057400"/>
            <a:ext cx="12573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8904" y="2133600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 Band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81200" y="3505200"/>
                <a:ext cx="1388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=10 </m:t>
                      </m:r>
                      <m:r>
                        <a:rPr lang="en-US" b="0" i="1" smtClean="0">
                          <a:latin typeface="Cambria Math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05200"/>
                <a:ext cx="138871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2204" y="1874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42265" y="2438400"/>
                <a:ext cx="5502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+6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+8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⁡(20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65" y="2438400"/>
                <a:ext cx="55022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19600" y="3683797"/>
                <a:ext cx="3722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=5∗2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+5∗4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683797"/>
                <a:ext cx="37220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(ECE231) LPF </a:t>
            </a:r>
            <a:r>
              <a:rPr lang="en-US" dirty="0" smtClean="0"/>
              <a:t>&amp; HPF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Steps to solving LPF/HPF: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Solve symbolically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Match equations (denominator first)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Plug in numbers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</a:t>
                </a:r>
                <a:r>
                  <a:rPr lang="en-US" dirty="0" smtClean="0"/>
                  <a:t>lot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36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447800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810000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472750" y="2500439"/>
            <a:ext cx="2152482" cy="1305790"/>
          </a:xfrm>
          <a:custGeom>
            <a:avLst/>
            <a:gdLst>
              <a:gd name="connsiteX0" fmla="*/ 0 w 2152482"/>
              <a:gd name="connsiteY0" fmla="*/ 0 h 1305790"/>
              <a:gd name="connsiteX1" fmla="*/ 1116701 w 2152482"/>
              <a:gd name="connsiteY1" fmla="*/ 210393 h 1305790"/>
              <a:gd name="connsiteX2" fmla="*/ 1545579 w 2152482"/>
              <a:gd name="connsiteY2" fmla="*/ 1157161 h 1305790"/>
              <a:gd name="connsiteX3" fmla="*/ 2152482 w 2152482"/>
              <a:gd name="connsiteY3" fmla="*/ 1302818 h 1305790"/>
              <a:gd name="connsiteX4" fmla="*/ 2152482 w 2152482"/>
              <a:gd name="connsiteY4" fmla="*/ 1302818 h 1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482" h="1305790">
                <a:moveTo>
                  <a:pt x="0" y="0"/>
                </a:moveTo>
                <a:cubicBezTo>
                  <a:pt x="429552" y="8766"/>
                  <a:pt x="859105" y="17533"/>
                  <a:pt x="1116701" y="210393"/>
                </a:cubicBezTo>
                <a:cubicBezTo>
                  <a:pt x="1374297" y="403253"/>
                  <a:pt x="1372949" y="975090"/>
                  <a:pt x="1545579" y="1157161"/>
                </a:cubicBezTo>
                <a:cubicBezTo>
                  <a:pt x="1718209" y="1339232"/>
                  <a:pt x="2152482" y="1302818"/>
                  <a:pt x="2152482" y="1302818"/>
                </a:cubicBezTo>
                <a:lnTo>
                  <a:pt x="2152482" y="13028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7159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87159" y="3806229"/>
            <a:ext cx="2556641" cy="3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186995" y="2500439"/>
            <a:ext cx="2233401" cy="1310910"/>
          </a:xfrm>
          <a:custGeom>
            <a:avLst/>
            <a:gdLst>
              <a:gd name="connsiteX0" fmla="*/ 0 w 2233401"/>
              <a:gd name="connsiteY0" fmla="*/ 1384679 h 1384679"/>
              <a:gd name="connsiteX1" fmla="*/ 598810 w 2233401"/>
              <a:gd name="connsiteY1" fmla="*/ 1263298 h 1384679"/>
              <a:gd name="connsiteX2" fmla="*/ 1173345 w 2233401"/>
              <a:gd name="connsiteY2" fmla="*/ 154689 h 1384679"/>
              <a:gd name="connsiteX3" fmla="*/ 2233401 w 2233401"/>
              <a:gd name="connsiteY3" fmla="*/ 9033 h 1384679"/>
              <a:gd name="connsiteX4" fmla="*/ 2233401 w 2233401"/>
              <a:gd name="connsiteY4" fmla="*/ 9033 h 13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401" h="1384679">
                <a:moveTo>
                  <a:pt x="0" y="1384679"/>
                </a:moveTo>
                <a:lnTo>
                  <a:pt x="598810" y="1263298"/>
                </a:lnTo>
                <a:cubicBezTo>
                  <a:pt x="794368" y="1058300"/>
                  <a:pt x="900913" y="363733"/>
                  <a:pt x="1173345" y="154689"/>
                </a:cubicBezTo>
                <a:cubicBezTo>
                  <a:pt x="1445777" y="-54355"/>
                  <a:pt x="2233401" y="9033"/>
                  <a:pt x="2233401" y="9033"/>
                </a:cubicBezTo>
                <a:lnTo>
                  <a:pt x="2233401" y="90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0"/>
            <a:endCxn id="19" idx="3"/>
          </p:cNvCxnSpPr>
          <p:nvPr/>
        </p:nvCxnSpPr>
        <p:spPr>
          <a:xfrm>
            <a:off x="1472750" y="2500439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2290" y="2819400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082" y="26553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K*0.707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43200" y="2827952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7946" y="2839998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99049" y="305966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3695" y="3048204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Filter Type and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983591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93512" y="350520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12" y="3505200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52800" y="1371600"/>
            <a:ext cx="23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 or passive filter?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Filter and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010400" cy="336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05800" y="321638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1638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Filter and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32177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200" y="3158609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58609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3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16418</TotalTime>
  <Words>614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ECE231 Filters II: Ideal Filters, LPF, HPF</vt:lpstr>
      <vt:lpstr>Intro/Review</vt:lpstr>
      <vt:lpstr>Ideal (ECE315) Filters</vt:lpstr>
      <vt:lpstr>What is the output?</vt:lpstr>
      <vt:lpstr>Real (ECE231) LPF &amp; HPF TF</vt:lpstr>
      <vt:lpstr>Determine Filter Type and Plot</vt:lpstr>
      <vt:lpstr>Determine Filter and Plot</vt:lpstr>
      <vt:lpstr>Determine Filter and Plot</vt:lpstr>
      <vt:lpstr>Backups</vt:lpstr>
      <vt:lpstr>Active Filter</vt:lpstr>
      <vt:lpstr>Time to Freq Domain</vt:lpstr>
      <vt:lpstr>Review</vt:lpstr>
      <vt:lpstr>Other types</vt:lpstr>
      <vt:lpstr>Can be done different ways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649</cp:revision>
  <cp:lastPrinted>2014-12-08T18:37:58Z</cp:lastPrinted>
  <dcterms:created xsi:type="dcterms:W3CDTF">2012-07-23T15:58:59Z</dcterms:created>
  <dcterms:modified xsi:type="dcterms:W3CDTF">2016-11-18T15:23:00Z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