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2"/>
  </p:notesMasterIdLst>
  <p:handoutMasterIdLst>
    <p:handoutMasterId r:id="rId23"/>
  </p:handoutMasterIdLst>
  <p:sldIdLst>
    <p:sldId id="320" r:id="rId6"/>
    <p:sldId id="378" r:id="rId7"/>
    <p:sldId id="377" r:id="rId8"/>
    <p:sldId id="379" r:id="rId9"/>
    <p:sldId id="380" r:id="rId10"/>
    <p:sldId id="381" r:id="rId11"/>
    <p:sldId id="382" r:id="rId12"/>
    <p:sldId id="315" r:id="rId13"/>
    <p:sldId id="363" r:id="rId14"/>
    <p:sldId id="376" r:id="rId15"/>
    <p:sldId id="365" r:id="rId16"/>
    <p:sldId id="351" r:id="rId17"/>
    <p:sldId id="358" r:id="rId18"/>
    <p:sldId id="370" r:id="rId19"/>
    <p:sldId id="368" r:id="rId20"/>
    <p:sldId id="367" r:id="rId21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18" d="100"/>
          <a:sy n="118" d="100"/>
        </p:scale>
        <p:origin x="-7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.png"/><Relationship Id="rId7" Type="http://schemas.openxmlformats.org/officeDocument/2006/relationships/image" Target="../media/image1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10.png"/><Relationship Id="rId3" Type="http://schemas.openxmlformats.org/officeDocument/2006/relationships/image" Target="../media/image1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4.wmf"/><Relationship Id="rId17" Type="http://schemas.openxmlformats.org/officeDocument/2006/relationships/image" Target="../media/image100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Filters IV:</a:t>
            </a:r>
            <a:br>
              <a:rPr lang="en-US" dirty="0" smtClean="0"/>
            </a:br>
            <a:r>
              <a:rPr lang="en-US" dirty="0" smtClean="0"/>
              <a:t>Review and Filter Design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2600" y="5257800"/>
            <a:ext cx="609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Don’t wait until the last minute to get a calculator that can do phasors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BPF &amp; BRF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905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LPF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1905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PF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>
            <a:off x="1600200" y="213360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2605" y="1948934"/>
            <a:ext cx="42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94893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4" idx="1"/>
          </p:cNvCxnSpPr>
          <p:nvPr/>
        </p:nvCxnSpPr>
        <p:spPr>
          <a:xfrm>
            <a:off x="673812" y="2133600"/>
            <a:ext cx="3167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>
            <a:off x="2667000" y="2133600"/>
            <a:ext cx="37560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88717" y="311396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LPF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88717" y="379976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PF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93787" y="3544730"/>
            <a:ext cx="42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7998" y="355563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</a:t>
            </a:r>
            <a:endParaRPr lang="en-US" dirty="0"/>
          </a:p>
        </p:txBody>
      </p:sp>
      <p:cxnSp>
        <p:nvCxnSpPr>
          <p:cNvPr id="24" name="Elbow Connector 23"/>
          <p:cNvCxnSpPr>
            <a:stCxn id="21" idx="3"/>
            <a:endCxn id="17" idx="1"/>
          </p:cNvCxnSpPr>
          <p:nvPr/>
        </p:nvCxnSpPr>
        <p:spPr>
          <a:xfrm flipV="1">
            <a:off x="927010" y="3342562"/>
            <a:ext cx="361707" cy="397741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1" idx="3"/>
            <a:endCxn id="18" idx="1"/>
          </p:cNvCxnSpPr>
          <p:nvPr/>
        </p:nvCxnSpPr>
        <p:spPr>
          <a:xfrm>
            <a:off x="927010" y="3740303"/>
            <a:ext cx="361707" cy="288059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7" idx="3"/>
            <a:endCxn id="20" idx="1"/>
          </p:cNvCxnSpPr>
          <p:nvPr/>
        </p:nvCxnSpPr>
        <p:spPr>
          <a:xfrm>
            <a:off x="1898317" y="3342562"/>
            <a:ext cx="395470" cy="386834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8" idx="3"/>
            <a:endCxn id="20" idx="1"/>
          </p:cNvCxnSpPr>
          <p:nvPr/>
        </p:nvCxnSpPr>
        <p:spPr>
          <a:xfrm flipV="1">
            <a:off x="1898317" y="3729396"/>
            <a:ext cx="395470" cy="298966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TextBox 2051"/>
          <p:cNvSpPr txBox="1"/>
          <p:nvPr/>
        </p:nvSpPr>
        <p:spPr>
          <a:xfrm>
            <a:off x="326571" y="311396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BRF</a:t>
            </a:r>
            <a:endParaRPr lang="en-US" dirty="0"/>
          </a:p>
        </p:txBody>
      </p:sp>
      <p:sp>
        <p:nvSpPr>
          <p:cNvPr id="2053" name="TextBox 2052"/>
          <p:cNvSpPr txBox="1"/>
          <p:nvPr/>
        </p:nvSpPr>
        <p:spPr>
          <a:xfrm>
            <a:off x="304800" y="14663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BPF</a:t>
            </a:r>
            <a:endParaRPr lang="en-US" dirty="0"/>
          </a:p>
        </p:txBody>
      </p:sp>
      <p:cxnSp>
        <p:nvCxnSpPr>
          <p:cNvPr id="2055" name="Straight Arrow Connector 2054"/>
          <p:cNvCxnSpPr/>
          <p:nvPr/>
        </p:nvCxnSpPr>
        <p:spPr>
          <a:xfrm flipV="1">
            <a:off x="4278568" y="1651000"/>
            <a:ext cx="0" cy="1016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/>
          <p:nvPr/>
        </p:nvCxnSpPr>
        <p:spPr>
          <a:xfrm>
            <a:off x="4278568" y="2667000"/>
            <a:ext cx="19594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ectangle 2058"/>
          <p:cNvSpPr/>
          <p:nvPr/>
        </p:nvSpPr>
        <p:spPr>
          <a:xfrm>
            <a:off x="4278567" y="1905000"/>
            <a:ext cx="1415143" cy="762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Rectangle 2059"/>
          <p:cNvSpPr/>
          <p:nvPr/>
        </p:nvSpPr>
        <p:spPr>
          <a:xfrm>
            <a:off x="4583368" y="1905000"/>
            <a:ext cx="1524000" cy="762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553200" y="1727200"/>
            <a:ext cx="0" cy="1016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553200" y="2743200"/>
            <a:ext cx="19594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Rectangle 2064"/>
          <p:cNvSpPr/>
          <p:nvPr/>
        </p:nvSpPr>
        <p:spPr>
          <a:xfrm>
            <a:off x="6858000" y="1981200"/>
            <a:ext cx="111034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band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147939" y="3048000"/>
            <a:ext cx="0" cy="1016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147939" y="4064000"/>
            <a:ext cx="19594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147938" y="3302000"/>
            <a:ext cx="457201" cy="762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508171" y="3302000"/>
            <a:ext cx="468568" cy="762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422571" y="3124200"/>
            <a:ext cx="0" cy="1016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422571" y="4140200"/>
            <a:ext cx="19594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717971" y="3375402"/>
            <a:ext cx="53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422571" y="3386967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6" name="TextBox 2065"/>
          <p:cNvSpPr txBox="1"/>
          <p:nvPr/>
        </p:nvSpPr>
        <p:spPr>
          <a:xfrm>
            <a:off x="6955971" y="3417669"/>
            <a:ext cx="661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</a:t>
            </a:r>
          </a:p>
          <a:p>
            <a:r>
              <a:rPr lang="en-US" dirty="0" smtClean="0"/>
              <a:t>band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7" name="TextBox 2066"/>
              <p:cNvSpPr txBox="1"/>
              <p:nvPr/>
            </p:nvSpPr>
            <p:spPr>
              <a:xfrm>
                <a:off x="4212771" y="4072296"/>
                <a:ext cx="618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067" name="TextBox 20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771" y="4072296"/>
                <a:ext cx="61811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345368" y="2667000"/>
                <a:ext cx="618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368" y="2667000"/>
                <a:ext cx="61811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181479" y="4072296"/>
                <a:ext cx="653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479" y="4072296"/>
                <a:ext cx="65338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305292" y="2673273"/>
                <a:ext cx="653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292" y="2673273"/>
                <a:ext cx="65338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659283" y="2743670"/>
                <a:ext cx="618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283" y="2743670"/>
                <a:ext cx="61811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619207" y="2749943"/>
                <a:ext cx="653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07" y="2749943"/>
                <a:ext cx="65338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378972" y="4148967"/>
                <a:ext cx="653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972" y="4148967"/>
                <a:ext cx="65338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564182" y="4145799"/>
                <a:ext cx="618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182" y="4145799"/>
                <a:ext cx="61811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8" name="TextBox 2067"/>
          <p:cNvSpPr txBox="1"/>
          <p:nvPr/>
        </p:nvSpPr>
        <p:spPr>
          <a:xfrm>
            <a:off x="1447799" y="248860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 </a:t>
            </a:r>
            <a:endParaRPr lang="en-US" dirty="0"/>
          </a:p>
        </p:txBody>
      </p:sp>
      <p:sp>
        <p:nvSpPr>
          <p:cNvPr id="2069" name="TextBox 2068"/>
          <p:cNvSpPr txBox="1"/>
          <p:nvPr/>
        </p:nvSpPr>
        <p:spPr>
          <a:xfrm>
            <a:off x="1076844" y="4441628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Parallel </a:t>
            </a:r>
            <a:endParaRPr lang="en-US" dirty="0"/>
          </a:p>
        </p:txBody>
      </p:sp>
      <p:sp>
        <p:nvSpPr>
          <p:cNvPr id="2070" name="Rectangle 2069"/>
          <p:cNvSpPr/>
          <p:nvPr/>
        </p:nvSpPr>
        <p:spPr>
          <a:xfrm>
            <a:off x="1260877" y="5715000"/>
            <a:ext cx="6934199" cy="57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do you think the real (231) filter diagrams look like?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1" name="TextBox 2070"/>
              <p:cNvSpPr txBox="1"/>
              <p:nvPr/>
            </p:nvSpPr>
            <p:spPr>
              <a:xfrm>
                <a:off x="2117241" y="4616745"/>
                <a:ext cx="6282081" cy="1045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Because we are using simple single pole filters, the cutoff </a:t>
                </a:r>
                <a:r>
                  <a:rPr lang="en-US" dirty="0" err="1" smtClean="0"/>
                  <a:t>freqs</a:t>
                </a:r>
                <a:r>
                  <a:rPr lang="en-US" dirty="0" smtClean="0"/>
                  <a:t> need to be at least 2 orders of magnitude different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BRF example: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=500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𝑟𝑎𝑑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    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𝐻𝑃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=50,000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𝑟𝑎𝑑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71" name="TextBox 20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41" y="4616745"/>
                <a:ext cx="6282081" cy="1045286"/>
              </a:xfrm>
              <a:prstGeom prst="rect">
                <a:avLst/>
              </a:prstGeom>
              <a:blipFill rotWithShape="1">
                <a:blip r:embed="rId10"/>
                <a:stretch>
                  <a:fillRect l="-776" t="-2907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8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/>
      <p:bldP spid="21" grpId="0"/>
      <p:bldP spid="2052" grpId="0"/>
      <p:bldP spid="2059" grpId="0" animBg="1"/>
      <p:bldP spid="2060" grpId="0" animBg="1"/>
      <p:bldP spid="2065" grpId="0" animBg="1"/>
      <p:bldP spid="56" grpId="0" animBg="1"/>
      <p:bldP spid="57" grpId="0" animBg="1"/>
      <p:bldP spid="60" grpId="0" animBg="1"/>
      <p:bldP spid="61" grpId="0" animBg="1"/>
      <p:bldP spid="2066" grpId="0"/>
      <p:bldP spid="2067" grpId="0"/>
      <p:bldP spid="66" grpId="0"/>
      <p:bldP spid="70" grpId="0"/>
      <p:bldP spid="71" grpId="0"/>
      <p:bldP spid="2069" grpId="0"/>
      <p:bldP spid="2070" grpId="0" animBg="1"/>
      <p:bldP spid="20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Filter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752600"/>
            <a:ext cx="701846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7200" y="3511034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511034"/>
                <a:ext cx="64735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0200" y="4495800"/>
                <a:ext cx="1723805" cy="665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495800"/>
                <a:ext cx="1723805" cy="6656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</a:t>
            </a:r>
            <a:r>
              <a:rPr lang="en-US" dirty="0" err="1" smtClean="0"/>
              <a:t>Freq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170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⁡(377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+30)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170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30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208197" b="-485246"/>
                          </a:stretch>
                        </a:blipFill>
                      </a:tcPr>
                    </a:tc>
                  </a:tr>
                  <a:tr h="60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91837" b="-20204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68852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468852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568852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66885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⟨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blipFill rotWithShape="1">
                <a:blip r:embed="rId3"/>
                <a:stretch>
                  <a:fillRect t="-114516" r="-16828" b="-18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581400" y="5638800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09800" y="1623431"/>
                <a:ext cx="4004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Multiplication: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⟨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623431"/>
                <a:ext cx="400410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372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156831"/>
                <a:ext cx="2438424" cy="531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Division: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𝑎</m:t>
                        </m:r>
                        <m:d>
                          <m:dPr>
                            <m:begChr m:val="⟨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d>
                          <m:dPr>
                            <m:begChr m:val="⟨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156831"/>
                <a:ext cx="2438424" cy="531428"/>
              </a:xfrm>
              <a:prstGeom prst="rect">
                <a:avLst/>
              </a:prstGeom>
              <a:blipFill rotWithShape="1">
                <a:blip r:embed="rId3"/>
                <a:stretch>
                  <a:fillRect l="-2000" t="-68966" b="-1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382795" y="2778099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Add/subtract: polar -&gt; rectangular -&gt; polar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9400" y="4290431"/>
                <a:ext cx="3834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dirty="0" smtClean="0"/>
                  <a:t>olar-to-</a:t>
                </a:r>
                <a:r>
                  <a:rPr lang="en-US" dirty="0" err="1" smtClean="0"/>
                  <a:t>rect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𝑗𝑎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290431"/>
                <a:ext cx="38344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31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52600" y="4900031"/>
                <a:ext cx="6299353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Rect</a:t>
                </a:r>
                <a:r>
                  <a:rPr lang="en-US" dirty="0"/>
                  <a:t>-to-polar: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𝑗𝑏</m:t>
                    </m:r>
                    <m:r>
                      <a:rPr lang="en-US" b="0" i="1" smtClean="0">
                        <a:latin typeface="Cambria Math"/>
                      </a:rPr>
                      <m:t>  →</m:t>
                    </m:r>
                    <m:r>
                      <a:rPr lang="en-US" b="0" i="1" smtClean="0">
                        <a:latin typeface="Cambria Math"/>
                      </a:rPr>
                      <m:t>𝑚𝑎𝑔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/>
                      </a:rPr>
                      <m:t>          </m:t>
                    </m:r>
                    <m:r>
                      <a:rPr lang="en-US" b="0" i="1" smtClean="0">
                        <a:latin typeface="Cambria Math"/>
                      </a:rPr>
                      <m:t>𝑎𝑛𝑔𝑙𝑒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atan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900031"/>
                <a:ext cx="6299353" cy="491288"/>
              </a:xfrm>
              <a:prstGeom prst="rect">
                <a:avLst/>
              </a:prstGeom>
              <a:blipFill rotWithShape="1">
                <a:blip r:embed="rId5"/>
                <a:stretch>
                  <a:fillRect l="-871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26365" y="1254099"/>
            <a:ext cx="7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3823619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Conversions: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2000" y="5638800"/>
            <a:ext cx="7772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a good calculator or know how to use </a:t>
            </a:r>
            <a:r>
              <a:rPr lang="en-US" dirty="0" err="1" smtClean="0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(ECE231) LPF &amp; HPF TF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91288" y="1295400"/>
                <a:ext cx="2141547" cy="835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288" y="1295400"/>
                <a:ext cx="2141547" cy="8351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17393" y="1267067"/>
                <a:ext cx="2176814" cy="1018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𝐾𝑗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93" y="1267067"/>
                <a:ext cx="2176814" cy="10189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71800" y="4495800"/>
                <a:ext cx="403071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/>
                  <a:t>Steps to solving LPF/HPF: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Solve symbolically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Match equations (denominator first)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Plug in numbers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and K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P</a:t>
                </a:r>
                <a:r>
                  <a:rPr lang="en-US" dirty="0" smtClean="0"/>
                  <a:t>lot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495800"/>
                <a:ext cx="4030719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1362" t="-1742" b="-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1447800" y="2130565"/>
            <a:ext cx="0" cy="16794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47800" y="3810000"/>
            <a:ext cx="2590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472750" y="2500439"/>
            <a:ext cx="2152482" cy="1305790"/>
          </a:xfrm>
          <a:custGeom>
            <a:avLst/>
            <a:gdLst>
              <a:gd name="connsiteX0" fmla="*/ 0 w 2152482"/>
              <a:gd name="connsiteY0" fmla="*/ 0 h 1305790"/>
              <a:gd name="connsiteX1" fmla="*/ 1116701 w 2152482"/>
              <a:gd name="connsiteY1" fmla="*/ 210393 h 1305790"/>
              <a:gd name="connsiteX2" fmla="*/ 1545579 w 2152482"/>
              <a:gd name="connsiteY2" fmla="*/ 1157161 h 1305790"/>
              <a:gd name="connsiteX3" fmla="*/ 2152482 w 2152482"/>
              <a:gd name="connsiteY3" fmla="*/ 1302818 h 1305790"/>
              <a:gd name="connsiteX4" fmla="*/ 2152482 w 2152482"/>
              <a:gd name="connsiteY4" fmla="*/ 1302818 h 130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482" h="1305790">
                <a:moveTo>
                  <a:pt x="0" y="0"/>
                </a:moveTo>
                <a:cubicBezTo>
                  <a:pt x="429552" y="8766"/>
                  <a:pt x="859105" y="17533"/>
                  <a:pt x="1116701" y="210393"/>
                </a:cubicBezTo>
                <a:cubicBezTo>
                  <a:pt x="1374297" y="403253"/>
                  <a:pt x="1372949" y="975090"/>
                  <a:pt x="1545579" y="1157161"/>
                </a:cubicBezTo>
                <a:cubicBezTo>
                  <a:pt x="1718209" y="1339232"/>
                  <a:pt x="2152482" y="1302818"/>
                  <a:pt x="2152482" y="1302818"/>
                </a:cubicBezTo>
                <a:lnTo>
                  <a:pt x="2152482" y="130281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987159" y="2130565"/>
            <a:ext cx="0" cy="16794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987159" y="3806229"/>
            <a:ext cx="2556641" cy="37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5186995" y="2500439"/>
            <a:ext cx="2233401" cy="1310910"/>
          </a:xfrm>
          <a:custGeom>
            <a:avLst/>
            <a:gdLst>
              <a:gd name="connsiteX0" fmla="*/ 0 w 2233401"/>
              <a:gd name="connsiteY0" fmla="*/ 1384679 h 1384679"/>
              <a:gd name="connsiteX1" fmla="*/ 598810 w 2233401"/>
              <a:gd name="connsiteY1" fmla="*/ 1263298 h 1384679"/>
              <a:gd name="connsiteX2" fmla="*/ 1173345 w 2233401"/>
              <a:gd name="connsiteY2" fmla="*/ 154689 h 1384679"/>
              <a:gd name="connsiteX3" fmla="*/ 2233401 w 2233401"/>
              <a:gd name="connsiteY3" fmla="*/ 9033 h 1384679"/>
              <a:gd name="connsiteX4" fmla="*/ 2233401 w 2233401"/>
              <a:gd name="connsiteY4" fmla="*/ 9033 h 138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3401" h="1384679">
                <a:moveTo>
                  <a:pt x="0" y="1384679"/>
                </a:moveTo>
                <a:lnTo>
                  <a:pt x="598810" y="1263298"/>
                </a:lnTo>
                <a:cubicBezTo>
                  <a:pt x="794368" y="1058300"/>
                  <a:pt x="900913" y="363733"/>
                  <a:pt x="1173345" y="154689"/>
                </a:cubicBezTo>
                <a:cubicBezTo>
                  <a:pt x="1445777" y="-54355"/>
                  <a:pt x="2233401" y="9033"/>
                  <a:pt x="2233401" y="9033"/>
                </a:cubicBezTo>
                <a:lnTo>
                  <a:pt x="2233401" y="903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0"/>
            <a:endCxn id="19" idx="3"/>
          </p:cNvCxnSpPr>
          <p:nvPr/>
        </p:nvCxnSpPr>
        <p:spPr>
          <a:xfrm>
            <a:off x="1472750" y="2500439"/>
            <a:ext cx="5947646" cy="8552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32290" y="2819400"/>
            <a:ext cx="5947646" cy="8552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6800" y="2286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6082" y="265533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K*0.707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743200" y="2827952"/>
            <a:ext cx="0" cy="983397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47946" y="2839998"/>
            <a:ext cx="0" cy="983397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14527" y="3823395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27" y="3823395"/>
                <a:ext cx="49507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00410" y="3806229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10" y="3806229"/>
                <a:ext cx="49507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499049" y="3059668"/>
            <a:ext cx="11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 band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03695" y="3048204"/>
            <a:ext cx="11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 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10" y="4101313"/>
            <a:ext cx="4483662" cy="229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Kevin.Walchko\Desktop\fil13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62"/>
          <a:stretch/>
        </p:blipFill>
        <p:spPr bwMode="auto">
          <a:xfrm>
            <a:off x="3184272" y="1358113"/>
            <a:ext cx="4248150" cy="26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2475590"/>
            <a:ext cx="10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246864"/>
            <a:ext cx="11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Band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be done different ways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16</a:t>
            </a:fld>
            <a:endParaRPr lang="en-US" dirty="0"/>
          </a:p>
        </p:txBody>
      </p:sp>
      <p:pic>
        <p:nvPicPr>
          <p:cNvPr id="5123" name="Picture 3" descr="C:\Users\Kevin.Walchko\Desktop\220px-Active_Lowpass_Filter_RC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19200"/>
            <a:ext cx="3276600" cy="226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Kevin.Walchko\Desktop\220px-1st_Order_Lowpass_Filter_RC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2907577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752600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294" y="4130587"/>
            <a:ext cx="85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Passive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5" name="Picture 5" descr="C:\Users\Kevin.Walchko\Desktop\512px-Butterworth_respons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37266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25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14600"/>
            <a:ext cx="4800600" cy="31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297459"/>
            <a:ext cx="8143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the transfer function, determine the filter type, and sketch the magnitude response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391400" y="4085109"/>
            <a:ext cx="644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out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259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Decibel (dB)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0" y="1249509"/>
            <a:ext cx="20955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13609" y="1411255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1928, Bell Labs began using the decibel (1/10 of a bel) as the unit of power loss for telegraph/telephone circuits. Named in honor of Alexander Graham Bell, who was awarded the patent for the telephone in 1876.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8600" y="3019412"/>
                <a:ext cx="2686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𝑑𝐵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|=20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019412"/>
                <a:ext cx="268612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3581400"/>
            <a:ext cx="12971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1847 - 1922</a:t>
            </a:r>
            <a:endParaRPr lang="en-US" dirty="0"/>
          </a:p>
        </p:txBody>
      </p:sp>
      <p:pic>
        <p:nvPicPr>
          <p:cNvPr id="2053" name="Picture 5" descr="C:\Users\Kevin.Walchko\Desktop\Respon-Frekuensi-Filter-Aktif-High-Pass-HPF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" t="1338" r="1463" b="41958"/>
          <a:stretch/>
        </p:blipFill>
        <p:spPr bwMode="auto">
          <a:xfrm>
            <a:off x="4857581" y="4124129"/>
            <a:ext cx="3753019" cy="22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7200" y="3950732"/>
            <a:ext cx="3911031" cy="2436820"/>
            <a:chOff x="457200" y="3950732"/>
            <a:chExt cx="3911031" cy="2436820"/>
          </a:xfrm>
        </p:grpSpPr>
        <p:pic>
          <p:nvPicPr>
            <p:cNvPr id="2052" name="Picture 4" descr="C:\Users\Kevin.Walchko\Desktop\fil10.gif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406"/>
            <a:stretch/>
          </p:blipFill>
          <p:spPr bwMode="auto">
            <a:xfrm>
              <a:off x="457200" y="3950732"/>
              <a:ext cx="3911031" cy="2436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609600" y="6172200"/>
              <a:ext cx="762000" cy="215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94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18641"/>
            <a:ext cx="7391400" cy="388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1297459"/>
            <a:ext cx="8143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the transfer function, determine the filter type, and sketch the magnitude response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03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82" r="57273"/>
          <a:stretch/>
        </p:blipFill>
        <p:spPr bwMode="auto">
          <a:xfrm>
            <a:off x="2667000" y="1785551"/>
            <a:ext cx="4167398" cy="171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8416" y="1295400"/>
                <a:ext cx="8101738" cy="76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Design a BPF with a  pass band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5</m:t>
                    </m:r>
                    <m:r>
                      <a:rPr lang="en-US" b="0" i="0" smtClean="0">
                        <a:latin typeface="Cambria Math"/>
                      </a:rPr>
                      <m:t>00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≤200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𝑟𝑎𝑑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 and a gain of </a:t>
                </a:r>
                <a:r>
                  <a:rPr lang="en-US" dirty="0"/>
                  <a:t>5</a:t>
                </a:r>
                <a:r>
                  <a:rPr lang="en-US" dirty="0" smtClean="0"/>
                  <a:t>. Use active filters.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≤1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6" y="1295400"/>
                <a:ext cx="8101738" cy="768287"/>
              </a:xfrm>
              <a:prstGeom prst="rect">
                <a:avLst/>
              </a:prstGeom>
              <a:blipFill rotWithShape="1">
                <a:blip r:embed="rId3"/>
                <a:stretch>
                  <a:fillRect l="-60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0" r="-255" b="42845"/>
          <a:stretch/>
        </p:blipFill>
        <p:spPr bwMode="auto">
          <a:xfrm>
            <a:off x="228600" y="4021182"/>
            <a:ext cx="8686800" cy="222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29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7162800" cy="281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1297459"/>
            <a:ext cx="8143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the transfer function, determine the filter type, and sketch the magnitude response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0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70" y="2590800"/>
            <a:ext cx="6858000" cy="360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1297459"/>
            <a:ext cx="8143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the transfer function, determine the filter type, and sketch the magnitude response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70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LPF/HPF </a:t>
            </a:r>
            <a:r>
              <a:rPr lang="en-US" dirty="0" err="1" smtClean="0"/>
              <a:t>Eqn</a:t>
            </a:r>
            <a:r>
              <a:rPr lang="en-US" dirty="0" smtClean="0"/>
              <a:t> Sheet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37353"/>
            <a:ext cx="1676400" cy="125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71600" y="1295400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Low Pass Filter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819" y="2878945"/>
            <a:ext cx="1595070" cy="136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89314" y="1300120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 Pass Filter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610732"/>
              </p:ext>
            </p:extLst>
          </p:nvPr>
        </p:nvGraphicFramePr>
        <p:xfrm>
          <a:off x="457200" y="4324350"/>
          <a:ext cx="223837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r:id="rId5" imgW="2231375" imgH="1625338" progId="Visio.Drawing.11">
                  <p:embed/>
                </p:oleObj>
              </mc:Choice>
              <mc:Fallback>
                <p:oleObj r:id="rId5" imgW="2231375" imgH="162533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24350"/>
                        <a:ext cx="2238375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226592"/>
              </p:ext>
            </p:extLst>
          </p:nvPr>
        </p:nvGraphicFramePr>
        <p:xfrm>
          <a:off x="4298894" y="4629150"/>
          <a:ext cx="26527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r:id="rId7" imgW="2495556" imgH="1208529" progId="Visio.Drawing.11">
                  <p:embed/>
                </p:oleObj>
              </mc:Choice>
              <mc:Fallback>
                <p:oleObj r:id="rId7" imgW="2495556" imgH="120852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894" y="4629150"/>
                        <a:ext cx="2652750" cy="1285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77302"/>
              </p:ext>
            </p:extLst>
          </p:nvPr>
        </p:nvGraphicFramePr>
        <p:xfrm>
          <a:off x="2743200" y="4933950"/>
          <a:ext cx="13178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r:id="rId9" imgW="1066800" imgH="647700" progId="Equation.DSMT4">
                  <p:embed/>
                </p:oleObj>
              </mc:Choice>
              <mc:Fallback>
                <p:oleObj r:id="rId9" imgW="1066800" imgH="647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33950"/>
                        <a:ext cx="1317812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806585"/>
              </p:ext>
            </p:extLst>
          </p:nvPr>
        </p:nvGraphicFramePr>
        <p:xfrm>
          <a:off x="7156126" y="4839917"/>
          <a:ext cx="1683073" cy="894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r:id="rId11" imgW="1219200" imgH="647700" progId="Equation.DSMT4">
                  <p:embed/>
                </p:oleObj>
              </mc:Choice>
              <mc:Fallback>
                <p:oleObj r:id="rId11" imgW="1219200" imgH="647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126" y="4839917"/>
                        <a:ext cx="1683073" cy="894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805385"/>
              </p:ext>
            </p:extLst>
          </p:nvPr>
        </p:nvGraphicFramePr>
        <p:xfrm>
          <a:off x="6726490" y="3332553"/>
          <a:ext cx="1372840" cy="616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r:id="rId13" imgW="927100" imgH="419100" progId="Equation.DSMT4">
                  <p:embed/>
                </p:oleObj>
              </mc:Choice>
              <mc:Fallback>
                <p:oleObj r:id="rId13" imgW="9271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490" y="3332553"/>
                        <a:ext cx="1372840" cy="6163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28513"/>
              </p:ext>
            </p:extLst>
          </p:nvPr>
        </p:nvGraphicFramePr>
        <p:xfrm>
          <a:off x="2931322" y="3484953"/>
          <a:ext cx="933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r:id="rId15" imgW="927100" imgH="419100" progId="Equation.DSMT4">
                  <p:embed/>
                </p:oleObj>
              </mc:Choice>
              <mc:Fallback>
                <p:oleObj r:id="rId15" imgW="9271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1322" y="3484953"/>
                        <a:ext cx="9334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4267200" y="1371600"/>
            <a:ext cx="0" cy="4953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80687" y="1752600"/>
                <a:ext cx="2141547" cy="835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87" y="1752600"/>
                <a:ext cx="2141547" cy="8351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257800" y="1752600"/>
                <a:ext cx="2176814" cy="1018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𝐾𝑗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752600"/>
                <a:ext cx="2176814" cy="101893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40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e1f6cb1f-7c95-4a72-8369-b6b5464bd620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16615</TotalTime>
  <Words>670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Visio.Drawing.11</vt:lpstr>
      <vt:lpstr>Equation.DSMT4</vt:lpstr>
      <vt:lpstr>ECE231 Filters IV: Review and Filter Design</vt:lpstr>
      <vt:lpstr>Example</vt:lpstr>
      <vt:lpstr>Decibel (dB)</vt:lpstr>
      <vt:lpstr>Example</vt:lpstr>
      <vt:lpstr>Example</vt:lpstr>
      <vt:lpstr>Board Problem</vt:lpstr>
      <vt:lpstr>Board Problem</vt:lpstr>
      <vt:lpstr>Backups</vt:lpstr>
      <vt:lpstr>LPF/HPF Eqn Sheet Review</vt:lpstr>
      <vt:lpstr>Ideal BPF &amp; BRF</vt:lpstr>
      <vt:lpstr>Active Filter</vt:lpstr>
      <vt:lpstr>Time to Freq Domain</vt:lpstr>
      <vt:lpstr>Review</vt:lpstr>
      <vt:lpstr>Real (ECE231) LPF &amp; HPF TF</vt:lpstr>
      <vt:lpstr>Other types</vt:lpstr>
      <vt:lpstr>Can be done different ways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669</cp:revision>
  <cp:lastPrinted>2014-12-08T18:37:58Z</cp:lastPrinted>
  <dcterms:created xsi:type="dcterms:W3CDTF">2012-07-23T15:58:59Z</dcterms:created>
  <dcterms:modified xsi:type="dcterms:W3CDTF">2016-11-29T15:02:31Z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