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21" r:id="rId7"/>
    <p:sldId id="324" r:id="rId8"/>
    <p:sldId id="322" r:id="rId9"/>
    <p:sldId id="323" r:id="rId10"/>
    <p:sldId id="325" r:id="rId11"/>
    <p:sldId id="315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Op Amps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519143" y="2702433"/>
                <a:ext cx="184114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43" y="2702433"/>
                <a:ext cx="1841145" cy="390748"/>
              </a:xfrm>
              <a:prstGeom prst="rect">
                <a:avLst/>
              </a:prstGeom>
              <a:blipFill rotWithShape="1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339899" y="1295400"/>
            <a:ext cx="6051501" cy="1295400"/>
            <a:chOff x="838200" y="1415534"/>
            <a:chExt cx="6051501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838200" y="1415534"/>
              <a:ext cx="6051501" cy="1295400"/>
              <a:chOff x="1098966" y="2387808"/>
              <a:chExt cx="6051501" cy="1295400"/>
            </a:xfrm>
          </p:grpSpPr>
          <p:sp>
            <p:nvSpPr>
              <p:cNvPr id="6" name="Isosceles Triangle 5"/>
              <p:cNvSpPr/>
              <p:nvPr/>
            </p:nvSpPr>
            <p:spPr>
              <a:xfrm rot="5400000">
                <a:off x="4267200" y="2311608"/>
                <a:ext cx="1295400" cy="14478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191000" y="25262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191000" y="3097755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>
                <a:off x="3429000" y="2710934"/>
                <a:ext cx="762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429000" y="3282421"/>
                <a:ext cx="762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6" idx="0"/>
              </p:cNvCxnSpPr>
              <p:nvPr/>
            </p:nvCxnSpPr>
            <p:spPr>
              <a:xfrm>
                <a:off x="5638800" y="3035508"/>
                <a:ext cx="6858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556166" y="2531477"/>
                <a:ext cx="1986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Inverting input (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98966" y="3104001"/>
                <a:ext cx="2445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Non-inverting input (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24600" y="2850842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output</a:t>
                </a:r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234064" y="18785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65830" y="3203379"/>
            <a:ext cx="5588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 Amp is an active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Theoretically the </a:t>
            </a:r>
            <a:r>
              <a:rPr lang="en-US" dirty="0" smtClean="0"/>
              <a:t>gain (A) </a:t>
            </a:r>
            <a:r>
              <a:rPr lang="en-US" dirty="0" smtClean="0"/>
              <a:t>is ∞, but typically 20k – 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in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impedance (Z</a:t>
            </a:r>
            <a:r>
              <a:rPr lang="en-US" baseline="-25000" dirty="0" smtClean="0"/>
              <a:t>in</a:t>
            </a:r>
            <a:r>
              <a:rPr lang="en-US" dirty="0" smtClean="0"/>
              <a:t>) is 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impedance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out</a:t>
            </a:r>
            <a:r>
              <a:rPr lang="en-US" dirty="0" smtClean="0"/>
              <a:t>)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voltage difference between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552289" y="2623117"/>
                <a:ext cx="931986" cy="614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9" y="2623117"/>
                <a:ext cx="931986" cy="6140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728143" y="273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6357" y="2702433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Vcc</a:t>
            </a:r>
            <a:r>
              <a:rPr lang="en-US" dirty="0" smtClean="0"/>
              <a:t> = power source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86729" y="4998870"/>
                <a:ext cx="1845633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29" y="4998870"/>
                <a:ext cx="1845633" cy="410497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314926" y="5019452"/>
                <a:ext cx="183710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26" y="5019452"/>
                <a:ext cx="1837106" cy="390748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48287" y="505261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mode: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5543104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mode: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025817" y="5522522"/>
                <a:ext cx="2018758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17" y="5522522"/>
                <a:ext cx="2018758" cy="410497"/>
              </a:xfrm>
              <a:prstGeom prst="rect">
                <a:avLst/>
              </a:prstGeom>
              <a:blipFill rotWithShape="1"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254014" y="5543104"/>
                <a:ext cx="121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4" y="5543104"/>
                <a:ext cx="121116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989937" y="5990303"/>
                <a:ext cx="2018758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37" y="5990303"/>
                <a:ext cx="2018758" cy="410497"/>
              </a:xfrm>
              <a:prstGeom prst="rect">
                <a:avLst/>
              </a:prstGeom>
              <a:blipFill rotWithShape="1"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218134" y="6010885"/>
                <a:ext cx="1211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34" y="6010885"/>
                <a:ext cx="121116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532009" y="580563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1800" y="2590800"/>
            <a:ext cx="203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open loop gain</a:t>
            </a:r>
          </a:p>
          <a:p>
            <a:r>
              <a:rPr lang="en-US" dirty="0" smtClean="0"/>
              <a:t>K = closed loop gain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24"/>
          <a:stretch/>
        </p:blipFill>
        <p:spPr bwMode="auto">
          <a:xfrm>
            <a:off x="6781800" y="4575632"/>
            <a:ext cx="1690235" cy="183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8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/>
      <p:bldP spid="11" grpId="0"/>
      <p:bldP spid="13" grpId="0"/>
      <p:bldP spid="15" grpId="0"/>
      <p:bldP spid="29" grpId="0"/>
      <p:bldP spid="30" grpId="0"/>
      <p:bldP spid="31" grpId="0"/>
      <p:bldP spid="3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Op Amp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 descr="V:\Faculty\Phillips\ECE 231\Notetakers\Block 2\Lesson 14\IdealOpAmpMod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38287"/>
            <a:ext cx="5237936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5400" y="5486400"/>
            <a:ext cx="655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always assume an ideal op amp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4114800"/>
            <a:ext cx="282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VCVS, in open loop, there is a small difference between </a:t>
            </a:r>
            <a:r>
              <a:rPr lang="en-US" dirty="0" err="1" smtClean="0"/>
              <a:t>vp</a:t>
            </a:r>
            <a:r>
              <a:rPr lang="en-US" dirty="0" smtClean="0"/>
              <a:t> and </a:t>
            </a:r>
            <a:r>
              <a:rPr lang="en-US" dirty="0" err="1" smtClean="0"/>
              <a:t>vn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28768" y="3733800"/>
            <a:ext cx="733832" cy="8426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Non-inverting Op Amp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26" name="Picture 2" descr="V:\Faculty\Phillips\ECE 231\Notetakers\Block 2\Lesson 14\NonInvertingOpA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973763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1676400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err="1" smtClean="0"/>
              <a:t>Vout</a:t>
            </a:r>
            <a:r>
              <a:rPr lang="en-US" dirty="0" smtClean="0"/>
              <a:t> and gain 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 descr="V:\Faculty\Phillips\ECE 231\Notetakers\Block 2\Lesson 14\InvertingOpA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05" y="2057400"/>
            <a:ext cx="5973763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29000" y="1676400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err="1" smtClean="0"/>
              <a:t>Vout</a:t>
            </a:r>
            <a:r>
              <a:rPr lang="en-US" dirty="0" smtClean="0"/>
              <a:t> and gain 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a non-inverting op amp circuit is operating with R</a:t>
            </a:r>
            <a:r>
              <a:rPr lang="en-US" baseline="-25000" dirty="0" smtClean="0"/>
              <a:t>1</a:t>
            </a:r>
            <a:r>
              <a:rPr lang="en-US" dirty="0" smtClean="0"/>
              <a:t> = 2R</a:t>
            </a:r>
            <a:r>
              <a:rPr lang="en-US" baseline="-25000" dirty="0" smtClean="0"/>
              <a:t>2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cc</a:t>
            </a:r>
            <a:r>
              <a:rPr lang="en-US" dirty="0" smtClean="0"/>
              <a:t> = </a:t>
            </a:r>
            <a:r>
              <a:rPr lang="en-US" dirty="0"/>
              <a:t>± </a:t>
            </a:r>
            <a:r>
              <a:rPr lang="en-US" dirty="0" smtClean="0"/>
              <a:t>12V, what is the gain?</a:t>
            </a:r>
          </a:p>
          <a:p>
            <a:endParaRPr lang="en-US" dirty="0" smtClean="0"/>
          </a:p>
          <a:p>
            <a:r>
              <a:rPr lang="en-US" dirty="0" smtClean="0"/>
              <a:t>Design an inverting op amp with a gain of 30 ± 10% (use standard resistor values)</a:t>
            </a:r>
          </a:p>
          <a:p>
            <a:endParaRPr lang="en-US" dirty="0" smtClean="0"/>
          </a:p>
          <a:p>
            <a:r>
              <a:rPr lang="en-US" dirty="0" smtClean="0"/>
              <a:t>A 2mV signal needs to be amplified by a gain of k = -450 ± 10%. Design an amp to do this.</a:t>
            </a:r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of an inverting amp with R1 = 10k</a:t>
            </a:r>
            <a:r>
              <a:rPr lang="el-GR" dirty="0" smtClean="0"/>
              <a:t>Ω</a:t>
            </a:r>
            <a:r>
              <a:rPr lang="en-US" dirty="0" smtClean="0"/>
              <a:t>, R2 = 33k</a:t>
            </a:r>
            <a:r>
              <a:rPr lang="el-GR" dirty="0" smtClean="0"/>
              <a:t>Ω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cc</a:t>
            </a:r>
            <a:r>
              <a:rPr lang="en-US" dirty="0" smtClean="0"/>
              <a:t> = ± 15V when Vin is 2V, 4V, and 6V.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6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11893</TotalTime>
  <Words>352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Op Amps</vt:lpstr>
      <vt:lpstr>Op Amp</vt:lpstr>
      <vt:lpstr>Ideal Op Amp</vt:lpstr>
      <vt:lpstr>Non-inverting Op Amp</vt:lpstr>
      <vt:lpstr>Inverting</vt:lpstr>
      <vt:lpstr>Simple Examples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507</cp:revision>
  <cp:lastPrinted>2014-12-08T18:37:58Z</cp:lastPrinted>
  <dcterms:created xsi:type="dcterms:W3CDTF">2012-07-23T15:58:59Z</dcterms:created>
  <dcterms:modified xsi:type="dcterms:W3CDTF">2016-09-21T14:12:04Z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