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20" r:id="rId6"/>
    <p:sldId id="329" r:id="rId7"/>
    <p:sldId id="327" r:id="rId8"/>
    <p:sldId id="321" r:id="rId9"/>
    <p:sldId id="322" r:id="rId10"/>
    <p:sldId id="324" r:id="rId11"/>
    <p:sldId id="325" r:id="rId12"/>
    <p:sldId id="326" r:id="rId13"/>
    <p:sldId id="315" r:id="rId14"/>
    <p:sldId id="323" r:id="rId15"/>
    <p:sldId id="328" r:id="rId16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2" d="100"/>
          <a:sy n="122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Op Amps II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378" y="2514600"/>
            <a:ext cx="7620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Find the transfer characteristics of a differential amplifier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R1 = 10k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R2 = 40k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R3 = 10k </a:t>
            </a:r>
            <a:r>
              <a:rPr lang="el-GR" dirty="0" smtClean="0"/>
              <a:t>Ω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R4 = 15k </a:t>
            </a:r>
            <a:r>
              <a:rPr lang="el-GR" dirty="0" smtClean="0"/>
              <a:t>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(b) If </a:t>
            </a:r>
            <a:r>
              <a:rPr lang="en-US" dirty="0" err="1" smtClean="0"/>
              <a:t>Vcc</a:t>
            </a:r>
            <a:r>
              <a:rPr lang="en-US" dirty="0" smtClean="0"/>
              <a:t> is ± 15 V and V1 = 3V, what is the allowable range of V2 for linear ops?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6823" y="4724400"/>
            <a:ext cx="2018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Vo = -4V1 + 3V2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-1 V ≤ V2 </a:t>
            </a:r>
            <a:r>
              <a:rPr lang="en-US" dirty="0"/>
              <a:t>≤ </a:t>
            </a:r>
            <a:r>
              <a:rPr lang="en-US" dirty="0" smtClean="0"/>
              <a:t>9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inverting summer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-(5V</a:t>
            </a:r>
            <a:r>
              <a:rPr lang="en-US" baseline="-25000" dirty="0" smtClean="0"/>
              <a:t>A</a:t>
            </a:r>
            <a:r>
              <a:rPr lang="en-US" dirty="0" smtClean="0"/>
              <a:t> + 13V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the above gains, 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if V</a:t>
            </a:r>
            <a:r>
              <a:rPr lang="en-US" baseline="-25000" dirty="0" smtClean="0"/>
              <a:t>A</a:t>
            </a:r>
            <a:r>
              <a:rPr lang="en-US" dirty="0" smtClean="0"/>
              <a:t> = 2V and V</a:t>
            </a:r>
            <a:r>
              <a:rPr lang="en-US" baseline="-25000" dirty="0" smtClean="0"/>
              <a:t>B</a:t>
            </a:r>
            <a:r>
              <a:rPr lang="en-US" dirty="0" smtClean="0"/>
              <a:t> = -.5V</a:t>
            </a:r>
          </a:p>
          <a:p>
            <a:r>
              <a:rPr lang="en-US" dirty="0" smtClean="0"/>
              <a:t>Using the above and V</a:t>
            </a:r>
            <a:r>
              <a:rPr lang="en-US" baseline="-25000" dirty="0" smtClean="0"/>
              <a:t>A</a:t>
            </a:r>
            <a:r>
              <a:rPr lang="en-US" dirty="0" smtClean="0"/>
              <a:t> = 500 mV,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cc</a:t>
            </a:r>
            <a:r>
              <a:rPr lang="en-US" dirty="0" smtClean="0"/>
              <a:t> = 15V, what is the maximum value of V</a:t>
            </a:r>
            <a:r>
              <a:rPr lang="en-US" baseline="-25000" dirty="0" smtClean="0"/>
              <a:t>B</a:t>
            </a:r>
            <a:r>
              <a:rPr lang="en-US" dirty="0" smtClean="0"/>
              <a:t> and still have it be linear?</a:t>
            </a:r>
          </a:p>
          <a:p>
            <a:r>
              <a:rPr lang="en-US" dirty="0" smtClean="0"/>
              <a:t>Design a circuit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8V</a:t>
            </a:r>
            <a:r>
              <a:rPr lang="en-US" baseline="-25000" dirty="0" smtClean="0"/>
              <a:t>2</a:t>
            </a:r>
            <a:r>
              <a:rPr lang="en-US" dirty="0" smtClean="0"/>
              <a:t> – 4 V</a:t>
            </a:r>
            <a:r>
              <a:rPr lang="en-US" baseline="-25000" dirty="0" smtClean="0"/>
              <a:t>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(use a differential amp)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My Grade?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" y="1866038"/>
            <a:ext cx="8943975" cy="362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0130" y="1429211"/>
            <a:ext cx="543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calculate your current average in this class?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888892"/>
            <a:ext cx="695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honest, I wish we did straight points rather than %, but ECE likes 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918239">
            <a:off x="284133" y="2967335"/>
            <a:ext cx="857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Still a lot of points left!!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9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Amps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5" name="Picture 2" descr="V:\Faculty\Phillips\ECE 231\Notetakers\Block 2\Lesson 14\NonInvertingOp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323135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333499"/>
                <a:ext cx="3090205" cy="934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Non-Inverting Op Amp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𝐺𝑎𝑖𝑛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33499"/>
                <a:ext cx="3090205" cy="934743"/>
              </a:xfrm>
              <a:prstGeom prst="rect">
                <a:avLst/>
              </a:prstGeom>
              <a:blipFill rotWithShape="1">
                <a:blip r:embed="rId3"/>
                <a:stretch>
                  <a:fillRect l="-177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3088772"/>
                <a:ext cx="2793072" cy="934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Inverting Op Amp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𝐺𝑎𝑖𝑛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88772"/>
                <a:ext cx="2793072" cy="934743"/>
              </a:xfrm>
              <a:prstGeom prst="rect">
                <a:avLst/>
              </a:prstGeom>
              <a:blipFill rotWithShape="1">
                <a:blip r:embed="rId4"/>
                <a:stretch>
                  <a:fillRect l="-1965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V:\Faculty\Phillips\ECE 231\Notetakers\Block 2\Lesson 14\InvertingOpAm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6" y="2829316"/>
            <a:ext cx="3089668" cy="18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5395153" y="2697284"/>
            <a:ext cx="7620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1409699"/>
            <a:ext cx="609600" cy="6608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10390" y="3086099"/>
                <a:ext cx="48218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90" y="3086099"/>
                <a:ext cx="482183" cy="391582"/>
              </a:xfrm>
              <a:prstGeom prst="rect">
                <a:avLst/>
              </a:prstGeom>
              <a:blipFill rotWithShape="1"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0"/>
            <a:endCxn id="10" idx="4"/>
          </p:cNvCxnSpPr>
          <p:nvPr/>
        </p:nvCxnSpPr>
        <p:spPr>
          <a:xfrm flipH="1" flipV="1">
            <a:off x="6781800" y="2070501"/>
            <a:ext cx="869682" cy="10155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  <a:endCxn id="9" idx="6"/>
          </p:cNvCxnSpPr>
          <p:nvPr/>
        </p:nvCxnSpPr>
        <p:spPr>
          <a:xfrm flipH="1" flipV="1">
            <a:off x="6157153" y="3116384"/>
            <a:ext cx="1253237" cy="165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4723244"/>
            <a:ext cx="847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 amps allow us to boost a weak signal or attenuate a strong signal (signal conditioning)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54867" y="5241273"/>
            <a:ext cx="2121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let’s talk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Differential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Buffer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6" name="Picture 2" descr="V:\Faculty\Phillips\ECE 231\Notetakers\Block 2\Lesson 15\SummerBlock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9684"/>
            <a:ext cx="4376737" cy="14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:\Faculty\Phillips\ECE 231\Notetakers\Block 2\Lesson 15\InvertingOpA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478" y="1214436"/>
            <a:ext cx="350464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:\Faculty\Phillips\ECE 231\Notetakers\Block 2\Lesson 15\InvertingSum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83534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2895600"/>
            <a:ext cx="9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38600" y="43434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Amp (</a:t>
            </a:r>
            <a:r>
              <a:rPr lang="en-US" dirty="0" err="1" smtClean="0"/>
              <a:t>Subtractor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 descr="V:\Faculty\Phillips\ECE 231\Notetakers\Block 2\Lesson 15\DifferentialAmplifi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905375" cy="166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:\Faculty\Phillips\ECE 231\Notetakers\Block 2\Lesson 15\DifferentialAmplifierCircu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27266"/>
            <a:ext cx="5880100" cy="307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819400" y="3458308"/>
            <a:ext cx="34925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4525108"/>
            <a:ext cx="304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1641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4703" y="4220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3458308"/>
            <a:ext cx="289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WARNING: there is not always a solution to this problem! DO NOT use on a quiz or GR!!!!!!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0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907" y="3657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1042" y="42629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551520" y="3754849"/>
            <a:ext cx="228600" cy="304564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42420" y="3409589"/>
            <a:ext cx="228600" cy="373616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5638800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638800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957425" y="1264115"/>
            <a:ext cx="4995011" cy="4021467"/>
            <a:chOff x="3920389" y="2066569"/>
            <a:chExt cx="4995011" cy="40214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1944" y="2420911"/>
              <a:ext cx="3781607" cy="366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581529" y="206656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Short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0389" y="2954683"/>
              <a:ext cx="7615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Open</a:t>
              </a:r>
            </a:p>
            <a:p>
              <a:r>
                <a:rPr lang="en-US" dirty="0" smtClean="0"/>
                <a:t>circuit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95771" y="3907604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94302" y="34163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39186" y="447977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43"/>
          <a:stretch/>
        </p:blipFill>
        <p:spPr bwMode="auto">
          <a:xfrm>
            <a:off x="152400" y="2274095"/>
            <a:ext cx="3527971" cy="301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81758" y="4029528"/>
            <a:ext cx="51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80289" y="3538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25173" y="460169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710" y="5498068"/>
            <a:ext cx="360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Looking at the non-inverting op amp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05419" y="5405734"/>
            <a:ext cx="465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Buffers help circuits with different impedances work correctly without overloading one another or effecting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Design an inverting summer that implements:</a:t>
                </a:r>
              </a:p>
              <a:p>
                <a:pPr lvl="1"/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= -(5V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+ 13V</a:t>
                </a:r>
                <a:r>
                  <a:rPr lang="en-US" baseline="-25000" dirty="0" smtClean="0"/>
                  <a:t>B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Design a circuit that implements:</a:t>
                </a:r>
              </a:p>
              <a:p>
                <a:pPr lvl="1"/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out</a:t>
                </a:r>
                <a:r>
                  <a:rPr lang="en-US" dirty="0" smtClean="0"/>
                  <a:t> = 8V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– 2 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(use a differential amp)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microsoft.com/office/2006/documentManagement/types"/>
    <ds:schemaRef ds:uri="http://purl.org/dc/elements/1.1/"/>
    <ds:schemaRef ds:uri="http://purl.org/dc/dcmitype/"/>
    <ds:schemaRef ds:uri="e1f6cb1f-7c95-4a72-8369-b6b5464bd620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11955</TotalTime>
  <Words>456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ECE231 Op Amps II</vt:lpstr>
      <vt:lpstr>What Is My Grade?</vt:lpstr>
      <vt:lpstr>Op Amps So Far</vt:lpstr>
      <vt:lpstr>Summer</vt:lpstr>
      <vt:lpstr>Differential Amp (Subtractor)</vt:lpstr>
      <vt:lpstr>Find Vout</vt:lpstr>
      <vt:lpstr>Buffer</vt:lpstr>
      <vt:lpstr>Examples</vt:lpstr>
      <vt:lpstr>Backups</vt:lpstr>
      <vt:lpstr>Example</vt:lpstr>
      <vt:lpstr>Examples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513</cp:revision>
  <cp:lastPrinted>2014-12-08T18:37:58Z</cp:lastPrinted>
  <dcterms:created xsi:type="dcterms:W3CDTF">2012-07-23T15:58:59Z</dcterms:created>
  <dcterms:modified xsi:type="dcterms:W3CDTF">2017-02-16T15:16:08Z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