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30" r:id="rId7"/>
    <p:sldId id="332" r:id="rId8"/>
    <p:sldId id="333" r:id="rId9"/>
    <p:sldId id="335" r:id="rId10"/>
    <p:sldId id="334" r:id="rId11"/>
    <p:sldId id="315" r:id="rId12"/>
    <p:sldId id="327" r:id="rId13"/>
    <p:sldId id="324" r:id="rId14"/>
    <p:sldId id="326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2" d="100"/>
          <a:sy n="122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Op Amps IV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circuit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8V</a:t>
            </a:r>
            <a:r>
              <a:rPr lang="en-US" baseline="-25000" dirty="0" smtClean="0"/>
              <a:t>2</a:t>
            </a:r>
            <a:r>
              <a:rPr lang="en-US" dirty="0" smtClean="0"/>
              <a:t> – 4 V</a:t>
            </a:r>
            <a:r>
              <a:rPr lang="en-US" baseline="-25000" dirty="0" smtClean="0"/>
              <a:t>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(use a differential amp)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362200"/>
            <a:ext cx="771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Transducer: </a:t>
            </a:r>
            <a:r>
              <a:rPr lang="en-US" dirty="0" smtClean="0"/>
              <a:t>converts physical phenomenon into an electrical signal or visa versa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59329" y="31242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</a:p>
          <a:p>
            <a:pPr algn="ctr"/>
            <a:r>
              <a:rPr lang="en-US" dirty="0" smtClean="0"/>
              <a:t>(input transducer)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97730" y="3261610"/>
            <a:ext cx="457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97730" y="3877300"/>
            <a:ext cx="46594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4838907" y="32772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5" idx="2"/>
          </p:cNvCxnSpPr>
          <p:nvPr/>
        </p:nvCxnSpPr>
        <p:spPr>
          <a:xfrm flipV="1">
            <a:off x="4554930" y="3467725"/>
            <a:ext cx="283977" cy="3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3"/>
            <a:endCxn id="15" idx="4"/>
          </p:cNvCxnSpPr>
          <p:nvPr/>
        </p:nvCxnSpPr>
        <p:spPr>
          <a:xfrm flipV="1">
            <a:off x="4563675" y="3658225"/>
            <a:ext cx="465732" cy="41433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16729" y="3467100"/>
            <a:ext cx="381001" cy="40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38800" y="3125527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smtClean="0"/>
              <a:t>transducer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6"/>
            <a:endCxn id="28" idx="1"/>
          </p:cNvCxnSpPr>
          <p:nvPr/>
        </p:nvCxnSpPr>
        <p:spPr>
          <a:xfrm>
            <a:off x="5219907" y="3467725"/>
            <a:ext cx="418893" cy="7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07229" y="3048000"/>
            <a:ext cx="152212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1738" y="4991100"/>
            <a:ext cx="1522124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8" idx="2"/>
            <a:endCxn id="19" idx="0"/>
          </p:cNvCxnSpPr>
          <p:nvPr/>
        </p:nvCxnSpPr>
        <p:spPr>
          <a:xfrm flipH="1">
            <a:off x="3352800" y="4495800"/>
            <a:ext cx="1315491" cy="4953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95400" y="5086350"/>
            <a:ext cx="6248400" cy="609600"/>
            <a:chOff x="1295400" y="5086350"/>
            <a:chExt cx="6248400" cy="609600"/>
          </a:xfrm>
        </p:grpSpPr>
        <p:sp>
          <p:nvSpPr>
            <p:cNvPr id="4" name="Rectangle 3"/>
            <p:cNvSpPr/>
            <p:nvPr/>
          </p:nvSpPr>
          <p:spPr>
            <a:xfrm>
              <a:off x="1295400" y="516255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7000" y="5086350"/>
              <a:ext cx="1371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Signal Conditioning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02529" y="5162550"/>
              <a:ext cx="123627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05707" y="5162550"/>
              <a:ext cx="118089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38400" y="5391150"/>
              <a:ext cx="228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4038600" y="5391150"/>
              <a:ext cx="36392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5638800" y="5391150"/>
              <a:ext cx="26690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3"/>
            </p:cNvCxnSpPr>
            <p:nvPr/>
          </p:nvCxnSpPr>
          <p:spPr>
            <a:xfrm>
              <a:off x="7086600" y="5391150"/>
              <a:ext cx="457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638800" y="3810000"/>
            <a:ext cx="253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doesn’t have to be a transducer, it could be anything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3" y="1307542"/>
            <a:ext cx="11668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39" y="1262299"/>
            <a:ext cx="1113722" cy="111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5" y="1289695"/>
            <a:ext cx="2145010" cy="107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45" y="1299039"/>
            <a:ext cx="1052255" cy="114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98" y="1394047"/>
            <a:ext cx="1177202" cy="88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62" y="1262299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447800" y="1905000"/>
            <a:ext cx="6172200" cy="1221898"/>
            <a:chOff x="1447800" y="1905000"/>
            <a:chExt cx="6172200" cy="1221898"/>
          </a:xfrm>
        </p:grpSpPr>
        <p:sp>
          <p:nvSpPr>
            <p:cNvPr id="4" name="Rectangle 3"/>
            <p:cNvSpPr/>
            <p:nvPr/>
          </p:nvSpPr>
          <p:spPr>
            <a:xfrm>
              <a:off x="1447800" y="1983273"/>
              <a:ext cx="158312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Thermocouple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7730" y="2120683"/>
              <a:ext cx="457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7730" y="2736373"/>
              <a:ext cx="465945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838907" y="213629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3"/>
              <a:endCxn id="7" idx="2"/>
            </p:cNvCxnSpPr>
            <p:nvPr/>
          </p:nvCxnSpPr>
          <p:spPr>
            <a:xfrm flipV="1">
              <a:off x="4554930" y="2326798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6" idx="3"/>
              <a:endCxn id="7" idx="4"/>
            </p:cNvCxnSpPr>
            <p:nvPr/>
          </p:nvCxnSpPr>
          <p:spPr>
            <a:xfrm flipV="1">
              <a:off x="4563675" y="2517298"/>
              <a:ext cx="465732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030929" y="2326173"/>
              <a:ext cx="1066801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172200" y="1983273"/>
              <a:ext cx="1447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6"/>
              <a:endCxn id="11" idx="1"/>
            </p:cNvCxnSpPr>
            <p:nvPr/>
          </p:nvCxnSpPr>
          <p:spPr>
            <a:xfrm flipV="1">
              <a:off x="5219907" y="2326173"/>
              <a:ext cx="952293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29868" y="193601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12V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9868" y="236704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-12V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1076" y="19050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1076" y="241445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0V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58056" y="1219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we have a simple temperature measurement system and you only have access to USB’s +5V: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72198" y="3268051"/>
            <a:ext cx="4828171" cy="1007698"/>
            <a:chOff x="2209800" y="3352800"/>
            <a:chExt cx="4828171" cy="1007698"/>
          </a:xfrm>
        </p:grpSpPr>
        <p:sp>
          <p:nvSpPr>
            <p:cNvPr id="22" name="Rectangle 21"/>
            <p:cNvSpPr/>
            <p:nvPr/>
          </p:nvSpPr>
          <p:spPr>
            <a:xfrm>
              <a:off x="3074654" y="3352800"/>
              <a:ext cx="1149987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-0.2083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5911" y="3968490"/>
              <a:ext cx="677476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-0.5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8618" y="33684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2" idx="3"/>
              <a:endCxn id="24" idx="2"/>
            </p:cNvCxnSpPr>
            <p:nvPr/>
          </p:nvCxnSpPr>
          <p:spPr>
            <a:xfrm flipV="1">
              <a:off x="4224641" y="3558915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4"/>
            </p:cNvCxnSpPr>
            <p:nvPr/>
          </p:nvCxnSpPr>
          <p:spPr>
            <a:xfrm flipV="1">
              <a:off x="4233387" y="3749415"/>
              <a:ext cx="465731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2" idx="1"/>
            </p:cNvCxnSpPr>
            <p:nvPr/>
          </p:nvCxnSpPr>
          <p:spPr>
            <a:xfrm>
              <a:off x="2700640" y="3558290"/>
              <a:ext cx="374014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</p:cNvCxnSpPr>
            <p:nvPr/>
          </p:nvCxnSpPr>
          <p:spPr>
            <a:xfrm>
              <a:off x="4889618" y="3558915"/>
              <a:ext cx="441169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09800" y="337768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40" name="Straight Arrow Connector 39"/>
            <p:cNvCxnSpPr>
              <a:endCxn id="23" idx="1"/>
            </p:cNvCxnSpPr>
            <p:nvPr/>
          </p:nvCxnSpPr>
          <p:spPr>
            <a:xfrm>
              <a:off x="3234040" y="4163753"/>
              <a:ext cx="32187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805905" y="399116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28707" y="3381375"/>
              <a:ext cx="677476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-1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45" idx="3"/>
            </p:cNvCxnSpPr>
            <p:nvPr/>
          </p:nvCxnSpPr>
          <p:spPr>
            <a:xfrm>
              <a:off x="6006183" y="3576638"/>
              <a:ext cx="5596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518342" y="3384498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04623" y="4419600"/>
            <a:ext cx="7130743" cy="1905958"/>
            <a:chOff x="1504623" y="4419600"/>
            <a:chExt cx="7130743" cy="1905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233" y="4495800"/>
              <a:ext cx="6044102" cy="182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504623" y="441960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Vin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59833" y="499693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08335" y="5434147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" y="18517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00°C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4779" y="2355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-70°C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Faculty\Phillips\ECE 231\Notetakers\Block 2\Lesson 17\Example3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8730"/>
            <a:ext cx="3283940" cy="24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pressure sensor with the following performance design the interface for it to work with a  display that operates at: -5V, -100 psi and 5V, 1000 psi. Also note it has a </a:t>
            </a:r>
            <a:r>
              <a:rPr lang="en-US" dirty="0" err="1" smtClean="0"/>
              <a:t>Thevenin</a:t>
            </a:r>
            <a:r>
              <a:rPr lang="en-US" dirty="0" smtClean="0"/>
              <a:t> resistance (R</a:t>
            </a:r>
            <a:r>
              <a:rPr lang="en-US" baseline="-25000" dirty="0" smtClean="0"/>
              <a:t>T</a:t>
            </a:r>
            <a:r>
              <a:rPr lang="en-US" dirty="0" smtClean="0"/>
              <a:t>=1k</a:t>
            </a:r>
            <a:r>
              <a:rPr lang="en-US" dirty="0" smtClean="0"/>
              <a:t>). User resistors between 1K</a:t>
            </a:r>
            <a:r>
              <a:rPr lang="el-GR" dirty="0" smtClean="0"/>
              <a:t>Ω</a:t>
            </a:r>
            <a:r>
              <a:rPr lang="en-US" dirty="0" smtClean="0"/>
              <a:t>-1M</a:t>
            </a:r>
            <a:r>
              <a:rPr lang="el-GR" dirty="0" smtClean="0"/>
              <a:t>Ω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70691" y="2257228"/>
            <a:ext cx="5034782" cy="1221898"/>
            <a:chOff x="1856658" y="1905000"/>
            <a:chExt cx="5034782" cy="1221898"/>
          </a:xfrm>
        </p:grpSpPr>
        <p:sp>
          <p:nvSpPr>
            <p:cNvPr id="8" name="Rectangle 7"/>
            <p:cNvSpPr/>
            <p:nvPr/>
          </p:nvSpPr>
          <p:spPr>
            <a:xfrm>
              <a:off x="1856658" y="1983273"/>
              <a:ext cx="117427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Pressure</a:t>
              </a:r>
            </a:p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97730" y="2120683"/>
              <a:ext cx="457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7730" y="2736373"/>
              <a:ext cx="465945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38907" y="213629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3"/>
              <a:endCxn id="11" idx="2"/>
            </p:cNvCxnSpPr>
            <p:nvPr/>
          </p:nvCxnSpPr>
          <p:spPr>
            <a:xfrm flipV="1">
              <a:off x="4554930" y="2326798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0" idx="3"/>
              <a:endCxn id="11" idx="4"/>
            </p:cNvCxnSpPr>
            <p:nvPr/>
          </p:nvCxnSpPr>
          <p:spPr>
            <a:xfrm flipV="1">
              <a:off x="4563675" y="2517298"/>
              <a:ext cx="465732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3030929" y="2326173"/>
              <a:ext cx="1066801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872982" y="1983273"/>
              <a:ext cx="101845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1" idx="6"/>
              <a:endCxn id="15" idx="1"/>
            </p:cNvCxnSpPr>
            <p:nvPr/>
          </p:nvCxnSpPr>
          <p:spPr>
            <a:xfrm flipV="1">
              <a:off x="5219907" y="2326173"/>
              <a:ext cx="653075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29868" y="1936017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-200uV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9868" y="236704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800uV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1858" y="19050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1858" y="2414453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</p:grpSp>
      <p:sp>
        <p:nvSpPr>
          <p:cNvPr id="24" name="AutoShape 5" descr="https://www.circuitlab.com/circuit/89ehvf/render_export/l17-2.png?k1=14750042098&amp;k2=41050b3dd0581dd33fcdf5eb875353f3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8658" y="4819863"/>
            <a:ext cx="4343400" cy="1514588"/>
            <a:chOff x="3314004" y="4191000"/>
            <a:chExt cx="5791200" cy="2080254"/>
          </a:xfrm>
        </p:grpSpPr>
        <p:sp>
          <p:nvSpPr>
            <p:cNvPr id="22" name="TextBox 21"/>
            <p:cNvSpPr txBox="1"/>
            <p:nvPr/>
          </p:nvSpPr>
          <p:spPr>
            <a:xfrm>
              <a:off x="3314004" y="457200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85575" y="5410200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336" y="4191000"/>
              <a:ext cx="4819411" cy="2080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035527" y="5211133"/>
              <a:ext cx="711200" cy="50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-3V</a:t>
              </a:r>
              <a:endParaRPr lang="en-US" dirty="0"/>
            </a:p>
          </p:txBody>
        </p:sp>
      </p:grpSp>
      <p:grpSp>
        <p:nvGrpSpPr>
          <p:cNvPr id="2055" name="Group 2054"/>
          <p:cNvGrpSpPr/>
          <p:nvPr/>
        </p:nvGrpSpPr>
        <p:grpSpPr>
          <a:xfrm>
            <a:off x="3779744" y="3709799"/>
            <a:ext cx="5034782" cy="1143625"/>
            <a:chOff x="3779744" y="3709799"/>
            <a:chExt cx="5034782" cy="1143625"/>
          </a:xfrm>
        </p:grpSpPr>
        <p:grpSp>
          <p:nvGrpSpPr>
            <p:cNvPr id="27" name="Group 26"/>
            <p:cNvGrpSpPr/>
            <p:nvPr/>
          </p:nvGrpSpPr>
          <p:grpSpPr>
            <a:xfrm>
              <a:off x="3779744" y="3709799"/>
              <a:ext cx="5034782" cy="1143625"/>
              <a:chOff x="1856658" y="1983273"/>
              <a:chExt cx="5034782" cy="11436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56658" y="1983273"/>
                <a:ext cx="117427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Pressure</a:t>
                </a:r>
              </a:p>
              <a:p>
                <a:pPr algn="ctr"/>
                <a:r>
                  <a:rPr lang="en-US" dirty="0" smtClean="0"/>
                  <a:t>sensor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15714" y="2120683"/>
                <a:ext cx="839216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-10k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35322" y="2736373"/>
                <a:ext cx="428353" cy="390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-1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838907" y="213629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cxnSp>
            <p:nvCxnSpPr>
              <p:cNvPr id="32" name="Straight Arrow Connector 31"/>
              <p:cNvCxnSpPr>
                <a:stCxn id="29" idx="3"/>
                <a:endCxn id="31" idx="2"/>
              </p:cNvCxnSpPr>
              <p:nvPr/>
            </p:nvCxnSpPr>
            <p:spPr>
              <a:xfrm flipV="1">
                <a:off x="4554930" y="2326798"/>
                <a:ext cx="283977" cy="343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30" idx="3"/>
                <a:endCxn id="31" idx="4"/>
              </p:cNvCxnSpPr>
              <p:nvPr/>
            </p:nvCxnSpPr>
            <p:spPr>
              <a:xfrm flipV="1">
                <a:off x="4563675" y="2517298"/>
                <a:ext cx="465732" cy="414338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8" idx="3"/>
                <a:endCxn id="29" idx="1"/>
              </p:cNvCxnSpPr>
              <p:nvPr/>
            </p:nvCxnSpPr>
            <p:spPr>
              <a:xfrm>
                <a:off x="3030929" y="2326173"/>
                <a:ext cx="684785" cy="406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872982" y="1983273"/>
                <a:ext cx="1018458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</a:t>
                </a:r>
                <a:endParaRPr lang="en-US" dirty="0"/>
              </a:p>
            </p:txBody>
          </p:sp>
          <p:cxnSp>
            <p:nvCxnSpPr>
              <p:cNvPr id="36" name="Straight Arrow Connector 35"/>
              <p:cNvCxnSpPr>
                <a:stCxn id="31" idx="6"/>
                <a:endCxn id="35" idx="1"/>
              </p:cNvCxnSpPr>
              <p:nvPr/>
            </p:nvCxnSpPr>
            <p:spPr>
              <a:xfrm flipV="1">
                <a:off x="5219907" y="2326173"/>
                <a:ext cx="653075" cy="62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9" name="TextBox 2048"/>
            <p:cNvSpPr txBox="1"/>
            <p:nvPr/>
          </p:nvSpPr>
          <p:spPr>
            <a:xfrm>
              <a:off x="5483251" y="447748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-3</a:t>
              </a:r>
              <a:endParaRPr lang="en-US" dirty="0"/>
            </a:p>
          </p:txBody>
        </p:sp>
        <p:cxnSp>
          <p:nvCxnSpPr>
            <p:cNvPr id="2052" name="Straight Arrow Connector 2051"/>
            <p:cNvCxnSpPr>
              <a:stCxn id="2049" idx="3"/>
              <a:endCxn id="30" idx="1"/>
            </p:cNvCxnSpPr>
            <p:nvPr/>
          </p:nvCxnSpPr>
          <p:spPr>
            <a:xfrm flipV="1">
              <a:off x="5855469" y="4658162"/>
              <a:ext cx="202939" cy="39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Box 2052"/>
              <p:cNvSpPr txBox="1"/>
              <p:nvPr/>
            </p:nvSpPr>
            <p:spPr>
              <a:xfrm>
                <a:off x="6058408" y="5231712"/>
                <a:ext cx="20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=−10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3" name="Text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08" y="5231712"/>
                <a:ext cx="20030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3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Again!!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88671" y="2366260"/>
            <a:ext cx="11742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Pressure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21998" y="2499610"/>
            <a:ext cx="83921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1606" y="3115300"/>
            <a:ext cx="4283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45191" y="25152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1" idx="2"/>
          </p:cNvCxnSpPr>
          <p:nvPr/>
        </p:nvCxnSpPr>
        <p:spPr>
          <a:xfrm flipV="1">
            <a:off x="5261214" y="2705725"/>
            <a:ext cx="283977" cy="3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11" idx="4"/>
          </p:cNvCxnSpPr>
          <p:nvPr/>
        </p:nvCxnSpPr>
        <p:spPr>
          <a:xfrm flipV="1">
            <a:off x="5269959" y="2896225"/>
            <a:ext cx="465732" cy="41433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8" idx="1"/>
          </p:cNvCxnSpPr>
          <p:nvPr/>
        </p:nvCxnSpPr>
        <p:spPr>
          <a:xfrm>
            <a:off x="2562942" y="270916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49142" y="2362200"/>
            <a:ext cx="101845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6"/>
            <a:endCxn id="15" idx="1"/>
          </p:cNvCxnSpPr>
          <p:nvPr/>
        </p:nvCxnSpPr>
        <p:spPr>
          <a:xfrm flipV="1">
            <a:off x="5926191" y="2705100"/>
            <a:ext cx="522951" cy="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6449" y="31298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10" idx="1"/>
          </p:cNvCxnSpPr>
          <p:nvPr/>
        </p:nvCxnSpPr>
        <p:spPr>
          <a:xfrm flipV="1">
            <a:off x="4638667" y="3310563"/>
            <a:ext cx="202939" cy="39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20142" y="2499610"/>
            <a:ext cx="83921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9" idx="1"/>
          </p:cNvCxnSpPr>
          <p:nvPr/>
        </p:nvCxnSpPr>
        <p:spPr>
          <a:xfrm>
            <a:off x="3859358" y="2709160"/>
            <a:ext cx="562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112" y="3021980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29923" y="37338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7" y="3081124"/>
            <a:ext cx="1109876" cy="110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1" y="1341832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an interface to match a load sensor (performance given on the left) to a monitor designed to read 1000 </a:t>
            </a:r>
            <a:r>
              <a:rPr lang="en-US" dirty="0" err="1" smtClean="0"/>
              <a:t>lbs</a:t>
            </a:r>
            <a:r>
              <a:rPr lang="en-US" dirty="0" smtClean="0"/>
              <a:t> @ 10V and 0 </a:t>
            </a:r>
            <a:r>
              <a:rPr lang="en-US" dirty="0" err="1" smtClean="0"/>
              <a:t>lbs</a:t>
            </a:r>
            <a:r>
              <a:rPr lang="en-US" dirty="0" smtClean="0"/>
              <a:t> at -5V. Your circuit only has access to ±5V.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0157" y="1333712"/>
            <a:ext cx="3354485" cy="2056975"/>
            <a:chOff x="1143000" y="2362200"/>
            <a:chExt cx="3354485" cy="2056975"/>
          </a:xfrm>
        </p:grpSpPr>
        <p:sp>
          <p:nvSpPr>
            <p:cNvPr id="5" name="Rectangle 4"/>
            <p:cNvSpPr/>
            <p:nvPr/>
          </p:nvSpPr>
          <p:spPr>
            <a:xfrm>
              <a:off x="2057400" y="2362200"/>
              <a:ext cx="21336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57400" y="2362200"/>
              <a:ext cx="2133600" cy="1676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65195" y="2362200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2.5mV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0" y="36576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-2.5mV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5192" y="4049843"/>
              <a:ext cx="565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0lbs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400" y="4049843"/>
              <a:ext cx="91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1000lbs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66463" y="3505200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= 10k</a:t>
            </a:r>
            <a:r>
              <a:rPr lang="el-GR" dirty="0" smtClean="0"/>
              <a:t>Ω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21931" y="3162087"/>
            <a:ext cx="4805340" cy="1221898"/>
            <a:chOff x="2086100" y="1905000"/>
            <a:chExt cx="4805340" cy="1221898"/>
          </a:xfrm>
        </p:grpSpPr>
        <p:sp>
          <p:nvSpPr>
            <p:cNvPr id="16" name="Rectangle 15"/>
            <p:cNvSpPr/>
            <p:nvPr/>
          </p:nvSpPr>
          <p:spPr>
            <a:xfrm>
              <a:off x="2086100" y="1983273"/>
              <a:ext cx="94482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</a:p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97730" y="2120683"/>
              <a:ext cx="457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7730" y="2736373"/>
              <a:ext cx="465945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838907" y="213629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7" idx="3"/>
              <a:endCxn id="19" idx="2"/>
            </p:cNvCxnSpPr>
            <p:nvPr/>
          </p:nvCxnSpPr>
          <p:spPr>
            <a:xfrm flipV="1">
              <a:off x="4554930" y="2326798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8" idx="3"/>
              <a:endCxn id="19" idx="4"/>
            </p:cNvCxnSpPr>
            <p:nvPr/>
          </p:nvCxnSpPr>
          <p:spPr>
            <a:xfrm flipV="1">
              <a:off x="4563675" y="2517298"/>
              <a:ext cx="465732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3030929" y="2326173"/>
              <a:ext cx="1066801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72982" y="1983273"/>
              <a:ext cx="101845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Monitor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9" idx="6"/>
              <a:endCxn id="23" idx="1"/>
            </p:cNvCxnSpPr>
            <p:nvPr/>
          </p:nvCxnSpPr>
          <p:spPr>
            <a:xfrm flipV="1">
              <a:off x="5219907" y="2326173"/>
              <a:ext cx="653075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29868" y="1936017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2.5mV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9868" y="2367041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-2.5mV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1858" y="19050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10V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1858" y="2414453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189380" y="4949452"/>
            <a:ext cx="5232409" cy="1007698"/>
            <a:chOff x="724595" y="4495800"/>
            <a:chExt cx="5232409" cy="1007698"/>
          </a:xfrm>
        </p:grpSpPr>
        <p:sp>
          <p:nvSpPr>
            <p:cNvPr id="31" name="Rectangle 30"/>
            <p:cNvSpPr/>
            <p:nvPr/>
          </p:nvSpPr>
          <p:spPr>
            <a:xfrm>
              <a:off x="3803041" y="4495800"/>
              <a:ext cx="66873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-30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03041" y="5111490"/>
              <a:ext cx="677476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-0.5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755748" y="45114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1" idx="3"/>
              <a:endCxn id="33" idx="2"/>
            </p:cNvCxnSpPr>
            <p:nvPr/>
          </p:nvCxnSpPr>
          <p:spPr>
            <a:xfrm flipV="1">
              <a:off x="4471771" y="4701915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2" idx="3"/>
              <a:endCxn id="33" idx="4"/>
            </p:cNvCxnSpPr>
            <p:nvPr/>
          </p:nvCxnSpPr>
          <p:spPr>
            <a:xfrm flipV="1">
              <a:off x="4480517" y="4892415"/>
              <a:ext cx="465731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7" idx="3"/>
              <a:endCxn id="31" idx="1"/>
            </p:cNvCxnSpPr>
            <p:nvPr/>
          </p:nvCxnSpPr>
          <p:spPr>
            <a:xfrm>
              <a:off x="3488130" y="4705350"/>
              <a:ext cx="31491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6"/>
              <a:endCxn id="43" idx="1"/>
            </p:cNvCxnSpPr>
            <p:nvPr/>
          </p:nvCxnSpPr>
          <p:spPr>
            <a:xfrm flipV="1">
              <a:off x="5136748" y="4697231"/>
              <a:ext cx="300627" cy="46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4595" y="451141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39" name="Straight Arrow Connector 38"/>
            <p:cNvCxnSpPr>
              <a:endCxn id="32" idx="1"/>
            </p:cNvCxnSpPr>
            <p:nvPr/>
          </p:nvCxnSpPr>
          <p:spPr>
            <a:xfrm>
              <a:off x="3481170" y="5306753"/>
              <a:ext cx="32187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53035" y="513416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7375" y="4512565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4495800"/>
              <a:ext cx="66873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-100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55" idx="3"/>
              <a:endCxn id="47" idx="1"/>
            </p:cNvCxnSpPr>
            <p:nvPr/>
          </p:nvCxnSpPr>
          <p:spPr>
            <a:xfrm flipV="1">
              <a:off x="2404663" y="4705350"/>
              <a:ext cx="414737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600200" y="4496425"/>
              <a:ext cx="804463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Buffer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stCxn id="38" idx="3"/>
              <a:endCxn id="55" idx="1"/>
            </p:cNvCxnSpPr>
            <p:nvPr/>
          </p:nvCxnSpPr>
          <p:spPr>
            <a:xfrm>
              <a:off x="1156123" y="4696081"/>
              <a:ext cx="444077" cy="98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31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143000" y="15442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209800" y="1544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60" y="13358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5705" y="1359534"/>
            <a:ext cx="10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8899" y="1399934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 Op Amp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6400" y="200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1143000" y="22300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2209800" y="22300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160" y="2021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35705" y="2045334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9614" y="2035767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nverting Op Amp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82646" y="26832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88892" y="330533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88892" y="39786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55492" y="292433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43000" y="420349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55492" y="4197247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718" y="27396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3964" y="33492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3964" y="40225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2860868" y="3321983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6" idx="3"/>
            <a:endCxn id="35" idx="1"/>
          </p:cNvCxnSpPr>
          <p:nvPr/>
        </p:nvCxnSpPr>
        <p:spPr>
          <a:xfrm>
            <a:off x="2216046" y="2911840"/>
            <a:ext cx="700618" cy="4677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35" idx="2"/>
          </p:cNvCxnSpPr>
          <p:nvPr/>
        </p:nvCxnSpPr>
        <p:spPr>
          <a:xfrm flipV="1">
            <a:off x="2222292" y="3518729"/>
            <a:ext cx="638576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3"/>
            <a:endCxn id="35" idx="3"/>
          </p:cNvCxnSpPr>
          <p:nvPr/>
        </p:nvCxnSpPr>
        <p:spPr>
          <a:xfrm flipV="1">
            <a:off x="2222292" y="3657849"/>
            <a:ext cx="694372" cy="549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</p:cNvCxnSpPr>
          <p:nvPr/>
        </p:nvCxnSpPr>
        <p:spPr>
          <a:xfrm>
            <a:off x="3241868" y="3518729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4062" y="3334063"/>
            <a:ext cx="307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r>
              <a:rPr lang="en-US" dirty="0" smtClean="0"/>
              <a:t>-…-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1533" y="336530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Summing Op Amp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737882" y="4839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19144" y="5618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1094629" y="5064478"/>
            <a:ext cx="643253" cy="35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149555" y="5847076"/>
            <a:ext cx="569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320" y="48583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39479" y="566241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2685705" y="5237064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9" idx="3"/>
            <a:endCxn id="58" idx="1"/>
          </p:cNvCxnSpPr>
          <p:nvPr/>
        </p:nvCxnSpPr>
        <p:spPr>
          <a:xfrm>
            <a:off x="2271282" y="5068013"/>
            <a:ext cx="470219" cy="2266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8" idx="3"/>
          </p:cNvCxnSpPr>
          <p:nvPr/>
        </p:nvCxnSpPr>
        <p:spPr>
          <a:xfrm flipV="1">
            <a:off x="2252544" y="5572930"/>
            <a:ext cx="488957" cy="274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6"/>
          </p:cNvCxnSpPr>
          <p:nvPr/>
        </p:nvCxnSpPr>
        <p:spPr>
          <a:xfrm>
            <a:off x="3066705" y="5433810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48899" y="5249144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13957" y="5256745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Op Amp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828800" y="36270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03945" y="41533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>
            <a:off x="4970545" y="4381913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</p:cNvCxnSpPr>
          <p:nvPr/>
        </p:nvCxnSpPr>
        <p:spPr>
          <a:xfrm>
            <a:off x="6037345" y="4381913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63994" y="41972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563250" y="4197247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7467643" y="42072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32919" y="5847076"/>
            <a:ext cx="6158682" cy="47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one way to draw these, Fig 4-48, </a:t>
            </a:r>
            <a:r>
              <a:rPr lang="en-US" dirty="0" err="1" smtClean="0"/>
              <a:t>pg</a:t>
            </a:r>
            <a:r>
              <a:rPr lang="en-US" dirty="0" smtClean="0"/>
              <a:t> 188 is different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33" idx="3"/>
            <a:endCxn id="27" idx="1"/>
          </p:cNvCxnSpPr>
          <p:nvPr/>
        </p:nvCxnSpPr>
        <p:spPr>
          <a:xfrm>
            <a:off x="1234040" y="3533932"/>
            <a:ext cx="4548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9" grpId="0"/>
      <p:bldP spid="20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/>
      <p:bldP spid="33" grpId="0"/>
      <p:bldP spid="34" grpId="0"/>
      <p:bldP spid="35" grpId="0" animBg="1"/>
      <p:bldP spid="44" grpId="0"/>
      <p:bldP spid="48" grpId="0"/>
      <p:bldP spid="49" grpId="0" animBg="1"/>
      <p:bldP spid="50" grpId="0" animBg="1"/>
      <p:bldP spid="55" grpId="0"/>
      <p:bldP spid="56" grpId="0"/>
      <p:bldP spid="58" grpId="0" animBg="1"/>
      <p:bldP spid="63" grpId="0"/>
      <p:bldP spid="67" grpId="0"/>
      <p:bldP spid="74" grpId="0"/>
      <p:bldP spid="76" grpId="0" animBg="1"/>
      <p:bldP spid="79" grpId="0"/>
      <p:bldP spid="80" grpId="0"/>
      <p:bldP spid="81" grpId="0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0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907" y="3657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1042" y="42629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551520" y="3754849"/>
            <a:ext cx="228600" cy="304564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42420" y="3409589"/>
            <a:ext cx="228600" cy="373616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5638800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638800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13294</TotalTime>
  <Words>376</Words>
  <Application>Microsoft Office PowerPoint</Application>
  <PresentationFormat>On-screen Show (4:3)</PresentationFormat>
  <Paragraphs>149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Op Amps IV</vt:lpstr>
      <vt:lpstr>Instrumentation Systems</vt:lpstr>
      <vt:lpstr>Example</vt:lpstr>
      <vt:lpstr>Example</vt:lpstr>
      <vt:lpstr>Try Again!!</vt:lpstr>
      <vt:lpstr>Desk Work</vt:lpstr>
      <vt:lpstr>Backups</vt:lpstr>
      <vt:lpstr>Summary</vt:lpstr>
      <vt:lpstr>Find Vout</vt:lpstr>
      <vt:lpstr>Examples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532</cp:revision>
  <cp:lastPrinted>2014-12-08T18:37:58Z</cp:lastPrinted>
  <dcterms:created xsi:type="dcterms:W3CDTF">2012-07-23T15:58:59Z</dcterms:created>
  <dcterms:modified xsi:type="dcterms:W3CDTF">2017-02-23T14:42:58Z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