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20" r:id="rId6"/>
    <p:sldId id="326" r:id="rId7"/>
    <p:sldId id="335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15" r:id="rId17"/>
    <p:sldId id="336" r:id="rId1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5701" autoAdjust="0"/>
  </p:normalViewPr>
  <p:slideViewPr>
    <p:cSldViewPr>
      <p:cViewPr varScale="1">
        <p:scale>
          <a:sx n="124" d="100"/>
          <a:sy n="124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Meshes?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4037"/>
            <a:ext cx="3657600" cy="256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7"/>
          <a:stretch/>
        </p:blipFill>
        <p:spPr bwMode="auto">
          <a:xfrm>
            <a:off x="632723" y="3858910"/>
            <a:ext cx="3735793" cy="233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7880"/>
            <a:ext cx="3871546" cy="21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447800"/>
            <a:ext cx="4707373" cy="20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8934" y="144780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5946" y="2391807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4260" y="489188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076546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036" y="17415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88371" y="1709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7385" y="39661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28977" y="39536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p:pic>
        <p:nvPicPr>
          <p:cNvPr id="3075" name="Picture 3" descr="C:\Users\Kevin.Walchko\Downloads\partsim-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535363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91000" y="1827787"/>
                <a:ext cx="3977948" cy="1650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KCL:</a:t>
                </a:r>
              </a:p>
              <a:p>
                <a:r>
                  <a:rPr lang="en-US" b="1" dirty="0"/>
                  <a:t>N</a:t>
                </a:r>
                <a:r>
                  <a:rPr lang="en-US" b="1" dirty="0" smtClean="0"/>
                  <a:t>1</a:t>
                </a:r>
                <a:r>
                  <a:rPr lang="en-US" dirty="0" smtClean="0"/>
                  <a:t>: I</a:t>
                </a:r>
                <a:r>
                  <a:rPr lang="en-US" baseline="-25000" dirty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I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b="1" dirty="0"/>
                  <a:t>N</a:t>
                </a:r>
                <a:r>
                  <a:rPr lang="en-US" b="1" dirty="0" smtClean="0"/>
                  <a:t>2</a:t>
                </a:r>
                <a:r>
                  <a:rPr lang="en-US" dirty="0" smtClean="0"/>
                  <a:t>: I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= I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+ I</a:t>
                </a:r>
                <a:r>
                  <a:rPr lang="en-US" baseline="-25000" dirty="0"/>
                  <a:t>3</a:t>
                </a:r>
                <a:r>
                  <a:rPr lang="en-US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 </a:t>
                </a:r>
              </a:p>
              <a:p>
                <a:r>
                  <a:rPr lang="en-US" b="1" dirty="0"/>
                  <a:t>N</a:t>
                </a:r>
                <a:r>
                  <a:rPr lang="en-US" b="1" dirty="0" smtClean="0"/>
                  <a:t>3</a:t>
                </a:r>
                <a:r>
                  <a:rPr lang="en-US" dirty="0" smtClean="0"/>
                  <a:t>: 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 I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I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= I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827787"/>
                <a:ext cx="3977948" cy="1650324"/>
              </a:xfrm>
              <a:prstGeom prst="rect">
                <a:avLst/>
              </a:prstGeom>
              <a:blipFill rotWithShape="1">
                <a:blip r:embed="rId3"/>
                <a:stretch>
                  <a:fillRect l="-1380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38400" y="1676400"/>
            <a:ext cx="1630363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1676400"/>
            <a:ext cx="772834" cy="4745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200400"/>
            <a:ext cx="3459163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89" y="2502849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36106" y="4126219"/>
            <a:ext cx="426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KVL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Mesh A</a:t>
            </a:r>
            <a:r>
              <a:rPr lang="en-US" dirty="0" smtClean="0"/>
              <a:t>: V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 smtClean="0"/>
              <a:t>-V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5</a:t>
            </a:r>
            <a:r>
              <a:rPr lang="en-US" dirty="0" smtClean="0"/>
              <a:t>V </a:t>
            </a:r>
            <a:r>
              <a:rPr lang="en-US" dirty="0"/>
              <a:t>-</a:t>
            </a:r>
            <a:r>
              <a:rPr lang="en-US" dirty="0" smtClean="0"/>
              <a:t> I</a:t>
            </a:r>
            <a:r>
              <a:rPr lang="en-US" baseline="-25000" dirty="0" smtClean="0"/>
              <a:t>1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1000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I</a:t>
            </a:r>
            <a:r>
              <a:rPr lang="en-US" baseline="-25000" dirty="0" smtClean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5V =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∗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∗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Mesh B</a:t>
            </a:r>
            <a:r>
              <a:rPr lang="en-US" dirty="0" smtClean="0"/>
              <a:t>: V</a:t>
            </a:r>
            <a:r>
              <a:rPr lang="en-US" baseline="-25000" dirty="0"/>
              <a:t>2</a:t>
            </a:r>
            <a:r>
              <a:rPr lang="en-US" dirty="0" smtClean="0"/>
              <a:t> – V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∗</a:t>
            </a:r>
            <a:r>
              <a:rPr lang="en-US" dirty="0" smtClean="0">
                <a:solidFill>
                  <a:srgbClr val="FF0000"/>
                </a:solidFill>
              </a:rPr>
              <a:t>1000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 – 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∗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82434" y="1840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1180" y="18277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7315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9637" y="23181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2079" y="28310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176" y="23651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07277" y="5867400"/>
            <a:ext cx="34889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</a:t>
            </a:r>
            <a:r>
              <a:rPr lang="en-US" dirty="0" err="1" smtClean="0"/>
              <a:t>eqns</a:t>
            </a:r>
            <a:r>
              <a:rPr lang="en-US" dirty="0" smtClean="0"/>
              <a:t>, </a:t>
            </a:r>
            <a:r>
              <a:rPr lang="en-US" dirty="0" smtClean="0"/>
              <a:t>3 </a:t>
            </a:r>
            <a:r>
              <a:rPr lang="en-US" dirty="0" smtClean="0"/>
              <a:t>unknowns </a:t>
            </a:r>
            <a:r>
              <a:rPr lang="en-US" dirty="0" smtClean="0"/>
              <a:t>…??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40574" y="3500437"/>
            <a:ext cx="34889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eqns</a:t>
            </a:r>
            <a:r>
              <a:rPr lang="en-US" dirty="0" smtClean="0"/>
              <a:t>, 3 unknowns … we can solve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863" y="4724400"/>
            <a:ext cx="246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fix this when we do mesh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7" grpId="0" animBg="1"/>
      <p:bldP spid="21" grpId="0" animBg="1"/>
      <p:bldP spid="23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3075" name="Picture 3" descr="C:\Users\Kevin.Walchko\Downloads\partsim-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535363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191000" y="1827787"/>
            <a:ext cx="3943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KCL:</a:t>
            </a:r>
          </a:p>
          <a:p>
            <a:r>
              <a:rPr lang="en-US" b="1" dirty="0" smtClean="0"/>
              <a:t>J1</a:t>
            </a:r>
            <a:r>
              <a:rPr lang="en-US" dirty="0" smtClean="0"/>
              <a:t>: I</a:t>
            </a:r>
            <a:r>
              <a:rPr lang="en-US" baseline="-25000" dirty="0"/>
              <a:t>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</a:t>
            </a:r>
            <a:r>
              <a:rPr lang="en-US" baseline="-25000" dirty="0" smtClean="0"/>
              <a:t>1</a:t>
            </a:r>
            <a:r>
              <a:rPr lang="en-US" dirty="0" smtClean="0"/>
              <a:t>      </a:t>
            </a:r>
            <a:r>
              <a:rPr lang="en-US" b="1" dirty="0" smtClean="0"/>
              <a:t>J2</a:t>
            </a:r>
            <a:r>
              <a:rPr lang="en-US" dirty="0" smtClean="0"/>
              <a:t>: I</a:t>
            </a:r>
            <a:r>
              <a:rPr lang="en-US" baseline="-25000" dirty="0" smtClean="0"/>
              <a:t>1</a:t>
            </a:r>
            <a:r>
              <a:rPr lang="en-US" dirty="0" smtClean="0"/>
              <a:t> = I</a:t>
            </a:r>
            <a:r>
              <a:rPr lang="en-US" baseline="-25000" dirty="0"/>
              <a:t>2</a:t>
            </a:r>
            <a:r>
              <a:rPr lang="en-US" dirty="0" smtClean="0"/>
              <a:t> + I</a:t>
            </a:r>
            <a:r>
              <a:rPr lang="en-US" baseline="-25000" dirty="0"/>
              <a:t>3</a:t>
            </a:r>
            <a:r>
              <a:rPr lang="en-US" dirty="0" smtClean="0"/>
              <a:t>      </a:t>
            </a:r>
            <a:r>
              <a:rPr lang="en-US" b="1" dirty="0" smtClean="0"/>
              <a:t>J3</a:t>
            </a:r>
            <a:r>
              <a:rPr lang="en-US" dirty="0" smtClean="0"/>
              <a:t>: </a:t>
            </a:r>
            <a:r>
              <a:rPr lang="en-US" baseline="-25000" dirty="0" smtClean="0"/>
              <a:t> </a:t>
            </a:r>
            <a:r>
              <a:rPr lang="en-US" dirty="0" smtClean="0"/>
              <a:t> I</a:t>
            </a:r>
            <a:r>
              <a:rPr lang="en-US" baseline="-25000" dirty="0" smtClean="0"/>
              <a:t>2</a:t>
            </a:r>
            <a:r>
              <a:rPr lang="en-US" dirty="0" smtClean="0"/>
              <a:t> + I</a:t>
            </a:r>
            <a:r>
              <a:rPr lang="en-US" baseline="-25000" dirty="0" smtClean="0"/>
              <a:t>3</a:t>
            </a:r>
            <a:r>
              <a:rPr lang="en-US" dirty="0" smtClean="0"/>
              <a:t>= I</a:t>
            </a:r>
            <a:r>
              <a:rPr lang="en-US" baseline="-25000" dirty="0"/>
              <a:t>s</a:t>
            </a:r>
          </a:p>
        </p:txBody>
      </p:sp>
      <p:sp>
        <p:nvSpPr>
          <p:cNvPr id="4" name="Oval 3"/>
          <p:cNvSpPr/>
          <p:nvPr/>
        </p:nvSpPr>
        <p:spPr>
          <a:xfrm>
            <a:off x="2438400" y="1676400"/>
            <a:ext cx="1630363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1676400"/>
            <a:ext cx="457200" cy="4745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3200400"/>
            <a:ext cx="3459163" cy="381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989" y="2502849"/>
            <a:ext cx="3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2675792"/>
            <a:ext cx="4263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KVL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Mesh A</a:t>
            </a:r>
            <a:r>
              <a:rPr lang="en-US" dirty="0" smtClean="0"/>
              <a:t>: V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 smtClean="0"/>
              <a:t>-V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/>
              <a:t>5</a:t>
            </a:r>
            <a:r>
              <a:rPr lang="en-US" dirty="0" smtClean="0"/>
              <a:t>V </a:t>
            </a:r>
            <a:r>
              <a:rPr lang="en-US" dirty="0"/>
              <a:t>-</a:t>
            </a:r>
            <a:r>
              <a:rPr lang="en-US" dirty="0" smtClean="0"/>
              <a:t> I</a:t>
            </a:r>
            <a:r>
              <a:rPr lang="en-US" baseline="-25000" dirty="0" smtClean="0"/>
              <a:t>1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1000 </a:t>
            </a:r>
            <a:r>
              <a:rPr lang="el-GR" dirty="0" smtClean="0"/>
              <a:t>Ω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I</a:t>
            </a:r>
            <a:r>
              <a:rPr lang="en-US" baseline="-25000" dirty="0" smtClean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5V =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∗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2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∗ 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Mesh B</a:t>
            </a:r>
            <a:r>
              <a:rPr lang="en-US" dirty="0" smtClean="0"/>
              <a:t>: V</a:t>
            </a:r>
            <a:r>
              <a:rPr lang="en-US" baseline="-25000" dirty="0"/>
              <a:t>2</a:t>
            </a:r>
            <a:r>
              <a:rPr lang="en-US" dirty="0" smtClean="0"/>
              <a:t> – V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∗</a:t>
            </a:r>
            <a:r>
              <a:rPr lang="en-US" dirty="0" smtClean="0">
                <a:solidFill>
                  <a:srgbClr val="FF0000"/>
                </a:solidFill>
              </a:rPr>
              <a:t>1000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 – I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Cambria Math"/>
                <a:ea typeface="Cambria Math"/>
              </a:rPr>
              <a:t>∗</a:t>
            </a:r>
            <a:r>
              <a:rPr lang="en-US" dirty="0">
                <a:solidFill>
                  <a:srgbClr val="FF0000"/>
                </a:solidFill>
              </a:rPr>
              <a:t>1000 </a:t>
            </a:r>
            <a:r>
              <a:rPr lang="el-GR" dirty="0" smtClean="0">
                <a:solidFill>
                  <a:srgbClr val="FF0000"/>
                </a:solidFill>
              </a:rPr>
              <a:t>Ω</a:t>
            </a:r>
            <a:r>
              <a:rPr lang="en-US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886200"/>
            <a:ext cx="339387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Put into terms for 2 &amp; 3:</a:t>
            </a:r>
          </a:p>
          <a:p>
            <a:r>
              <a:rPr lang="en-US" dirty="0" smtClean="0"/>
              <a:t>5V </a:t>
            </a:r>
            <a:r>
              <a:rPr lang="en-US" dirty="0"/>
              <a:t>= I</a:t>
            </a:r>
            <a:r>
              <a:rPr lang="en-US" baseline="-25000" dirty="0"/>
              <a:t>1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+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5V </a:t>
            </a:r>
            <a:r>
              <a:rPr lang="en-US" dirty="0"/>
              <a:t>= </a:t>
            </a:r>
            <a:r>
              <a:rPr lang="en-US" dirty="0" smtClean="0"/>
              <a:t>(</a:t>
            </a: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/>
              <a:t> + I</a:t>
            </a:r>
            <a:r>
              <a:rPr lang="en-US" baseline="-25000" dirty="0"/>
              <a:t>3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+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/>
              <a:t>Ω</a:t>
            </a:r>
            <a:endParaRPr lang="en-US" dirty="0"/>
          </a:p>
          <a:p>
            <a:r>
              <a:rPr lang="en-US" dirty="0"/>
              <a:t>5V = </a:t>
            </a:r>
            <a:r>
              <a:rPr lang="en-US" dirty="0" smtClean="0"/>
              <a:t>I</a:t>
            </a:r>
            <a:r>
              <a:rPr lang="en-US" baseline="-25000" dirty="0" smtClean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2000 </a:t>
            </a:r>
            <a:r>
              <a:rPr lang="el-GR" dirty="0"/>
              <a:t>Ω</a:t>
            </a:r>
            <a:r>
              <a:rPr lang="en-US" dirty="0"/>
              <a:t> + </a:t>
            </a:r>
            <a:r>
              <a:rPr lang="en-US" dirty="0" smtClean="0"/>
              <a:t>I</a:t>
            </a:r>
            <a:r>
              <a:rPr lang="en-US" baseline="-25000" dirty="0" smtClean="0"/>
              <a:t>3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 smtClean="0"/>
              <a:t>Ω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Add </a:t>
            </a:r>
            <a:r>
              <a:rPr lang="en-US" b="1" dirty="0" err="1" smtClean="0"/>
              <a:t>Eqns</a:t>
            </a:r>
            <a:r>
              <a:rPr lang="en-US" b="1" dirty="0" smtClean="0"/>
              <a:t>:</a:t>
            </a:r>
          </a:p>
          <a:p>
            <a:r>
              <a:rPr lang="en-US" dirty="0"/>
              <a:t>5V =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2000 </a:t>
            </a:r>
            <a:r>
              <a:rPr lang="el-GR" dirty="0"/>
              <a:t>Ω</a:t>
            </a:r>
            <a:r>
              <a:rPr lang="en-US" dirty="0"/>
              <a:t> + I</a:t>
            </a:r>
            <a:r>
              <a:rPr lang="en-US" baseline="-25000" dirty="0"/>
              <a:t>3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/>
              <a:t>1000 </a:t>
            </a:r>
            <a:r>
              <a:rPr lang="el-GR" dirty="0" smtClean="0"/>
              <a:t>Ω</a:t>
            </a:r>
            <a:endParaRPr lang="en-US" dirty="0"/>
          </a:p>
          <a:p>
            <a:r>
              <a:rPr lang="en-US" dirty="0" smtClean="0"/>
              <a:t>  0 = </a:t>
            </a:r>
            <a:r>
              <a:rPr lang="en-US" dirty="0"/>
              <a:t>I</a:t>
            </a:r>
            <a:r>
              <a:rPr lang="en-US" baseline="-25000" dirty="0"/>
              <a:t>2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– I</a:t>
            </a:r>
            <a:r>
              <a:rPr lang="en-US" baseline="-25000" dirty="0"/>
              <a:t>3</a:t>
            </a:r>
            <a:r>
              <a:rPr lang="en-US" dirty="0">
                <a:latin typeface="Cambria Math"/>
                <a:ea typeface="Cambria Math"/>
              </a:rPr>
              <a:t>∗</a:t>
            </a:r>
            <a:r>
              <a:rPr lang="en-US" dirty="0"/>
              <a:t>1000 </a:t>
            </a:r>
            <a:r>
              <a:rPr lang="el-GR" dirty="0"/>
              <a:t>Ω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5V = I</a:t>
            </a:r>
            <a:r>
              <a:rPr lang="en-US" baseline="-25000" dirty="0"/>
              <a:t>2 </a:t>
            </a:r>
            <a:r>
              <a:rPr lang="en-US" dirty="0">
                <a:latin typeface="Cambria Math"/>
                <a:ea typeface="Cambria Math"/>
              </a:rPr>
              <a:t>∗ </a:t>
            </a:r>
            <a:r>
              <a:rPr lang="en-US" dirty="0" smtClean="0"/>
              <a:t>3000 </a:t>
            </a:r>
            <a:r>
              <a:rPr lang="el-GR" dirty="0"/>
              <a:t>Ω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5863" y="6157544"/>
            <a:ext cx="34803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4800600"/>
            <a:ext cx="1678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2</a:t>
            </a:r>
            <a:r>
              <a:rPr lang="en-US" dirty="0" smtClean="0"/>
              <a:t> = 1.67 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3</a:t>
            </a:r>
            <a:r>
              <a:rPr lang="en-US" dirty="0" smtClean="0"/>
              <a:t> = I</a:t>
            </a:r>
            <a:r>
              <a:rPr lang="en-US" baseline="-25000" dirty="0" smtClean="0"/>
              <a:t>2</a:t>
            </a:r>
            <a:r>
              <a:rPr lang="en-US" dirty="0" smtClean="0"/>
              <a:t> = 1.67 mA</a:t>
            </a:r>
          </a:p>
          <a:p>
            <a:r>
              <a:rPr lang="en-US" dirty="0" smtClean="0"/>
              <a:t>I</a:t>
            </a:r>
            <a:r>
              <a:rPr lang="en-US" baseline="-25000" dirty="0" smtClean="0"/>
              <a:t>s</a:t>
            </a:r>
            <a:r>
              <a:rPr lang="en-US" dirty="0" smtClean="0"/>
              <a:t> = 3.33 mA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82434" y="1840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01180" y="18277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2362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43200" y="273153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9637" y="23181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52079" y="28310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1176" y="23651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00400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32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7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Charge &amp; Voltage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 smtClean="0">
                    <a:solidFill>
                      <a:srgbClr val="0096FF"/>
                    </a:solidFill>
                  </a:rPr>
                  <a:t>Voltage</a:t>
                </a:r>
                <a:r>
                  <a:rPr lang="en-US" dirty="0"/>
                  <a:t> is the difference in charge between two points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𝑒𝑛𝑒𝑟𝑔𝑦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𝑐h𝑎𝑟𝑔𝑒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𝑣𝑜𝑙𝑡𝑠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𝐽𝑜𝑢𝑙𝑒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𝑐𝑜𝑢𝑙𝑜𝑚𝑏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96FF"/>
                    </a:solidFill>
                  </a:rPr>
                  <a:t>Current</a:t>
                </a:r>
                <a:r>
                  <a:rPr lang="en-US" dirty="0"/>
                  <a:t> is the rate at which charge is flowing</a:t>
                </a:r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𝑐h𝑎𝑟𝑔𝑒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𝑐h𝑎𝑛𝑔𝑒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𝑡𝑖𝑚𝑒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𝑎𝑚𝑝𝑠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𝑐𝑜𝑢𝑙𝑜𝑚𝑏𝑠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𝑠𝑒𝑐𝑜𝑛𝑑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96FF"/>
                    </a:solidFill>
                  </a:rPr>
                  <a:t>Resistance</a:t>
                </a:r>
                <a:r>
                  <a:rPr lang="en-US" dirty="0"/>
                  <a:t> is a material’s tendency to resist the flow of charge (current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𝑟𝑒𝑠𝑖𝑠𝑡𝑖𝑣𝑖𝑡𝑦</m:t>
                        </m:r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r>
                          <a:rPr lang="en-US" b="0" i="1" smtClean="0">
                            <a:latin typeface="Cambria Math"/>
                          </a:rPr>
                          <m:t>𝑙𝑒𝑛𝑔𝑡h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𝑎𝑟𝑒𝑎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Ohms Law: v=</a:t>
                </a:r>
                <a:r>
                  <a:rPr lang="en-US" dirty="0" err="1" smtClean="0"/>
                  <a:t>iR</a:t>
                </a:r>
                <a:endParaRPr lang="en-US" dirty="0" smtClean="0"/>
              </a:p>
              <a:p>
                <a:r>
                  <a:rPr lang="en-US" dirty="0" smtClean="0"/>
                  <a:t>Power: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𝑖𝑣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4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 … the lie!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91601" y="1469104"/>
            <a:ext cx="4080370" cy="4284211"/>
            <a:chOff x="1091601" y="1469104"/>
            <a:chExt cx="4080370" cy="4284211"/>
          </a:xfrm>
        </p:grpSpPr>
        <p:sp>
          <p:nvSpPr>
            <p:cNvPr id="6" name="Rounded Rectangle 5"/>
            <p:cNvSpPr/>
            <p:nvPr/>
          </p:nvSpPr>
          <p:spPr>
            <a:xfrm>
              <a:off x="1091601" y="2536782"/>
              <a:ext cx="1066800" cy="2362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Battery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45775" y="45073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97402" y="2570550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</a:t>
              </a:r>
              <a:endParaRPr lang="en-US" dirty="0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2463201" y="2155782"/>
              <a:ext cx="1981200" cy="3276600"/>
            </a:xfrm>
            <a:prstGeom prst="curvedLef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Circuit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952093" y="1469104"/>
              <a:ext cx="651370" cy="641866"/>
              <a:chOff x="5334000" y="1644134"/>
              <a:chExt cx="651370" cy="641866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822027" y="1754399"/>
              <a:ext cx="651370" cy="641866"/>
              <a:chOff x="5334000" y="1644134"/>
              <a:chExt cx="651370" cy="64186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20601" y="2793398"/>
              <a:ext cx="651370" cy="641866"/>
              <a:chOff x="5334000" y="1644134"/>
              <a:chExt cx="651370" cy="6418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147057" y="4507346"/>
              <a:ext cx="651370" cy="641866"/>
              <a:chOff x="5334000" y="1644134"/>
              <a:chExt cx="651370" cy="64186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158401" y="5111449"/>
              <a:ext cx="651370" cy="641866"/>
              <a:chOff x="5334000" y="1644134"/>
              <a:chExt cx="651370" cy="64186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486400" y="19812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334000" y="1828800"/>
                <a:ext cx="457200" cy="4572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638800" y="1644134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r>
                  <a:rPr lang="en-US" baseline="30000" dirty="0" smtClean="0"/>
                  <a:t>-</a:t>
                </a:r>
                <a:endParaRPr lang="en-US" dirty="0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5943600" y="1681041"/>
            <a:ext cx="260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1827: Ohms Law</a:t>
            </a:r>
          </a:p>
          <a:p>
            <a:r>
              <a:rPr lang="en-US" dirty="0" smtClean="0"/>
              <a:t>1897: Electron discovered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9800" y="2608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042242" y="32828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>
            <a:off x="6410241" y="2612656"/>
            <a:ext cx="1066800" cy="3752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repel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43800" y="2623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8684" y="328570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6" name="Left-Right Arrow 35"/>
          <p:cNvSpPr/>
          <p:nvPr/>
        </p:nvSpPr>
        <p:spPr>
          <a:xfrm>
            <a:off x="6410241" y="3275794"/>
            <a:ext cx="1066800" cy="3752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repel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6476999" y="3886200"/>
            <a:ext cx="100004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attract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037333" y="3886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88684" y="38858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171971" y="5149212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Passive Sign Convention</a:t>
            </a:r>
            <a:r>
              <a:rPr lang="en-US" dirty="0" smtClean="0"/>
              <a:t>: we are going to say current flows from </a:t>
            </a:r>
            <a:r>
              <a:rPr lang="en-US" dirty="0" smtClean="0">
                <a:solidFill>
                  <a:srgbClr val="FF0000"/>
                </a:solidFill>
              </a:rPr>
              <a:t>positive to negative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Common Circuit Symbols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pic>
        <p:nvPicPr>
          <p:cNvPr id="6146" name="Picture 2" descr="C:\Users\Kevin.Walchko\Desktop\circuit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5400"/>
            <a:ext cx="3968483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346" y="6129468"/>
            <a:ext cx="1840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https://xkcd.com/730/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10" y="2266133"/>
            <a:ext cx="1524000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03" y="2266133"/>
            <a:ext cx="1607820" cy="56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28" y="4168140"/>
            <a:ext cx="1893570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35" y="4316730"/>
            <a:ext cx="1703070" cy="60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97" y="5234940"/>
            <a:ext cx="1821180" cy="6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70" y="3084467"/>
            <a:ext cx="127254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53" y="3084467"/>
            <a:ext cx="1417320" cy="51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8597" y="173518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261" y="3689560"/>
            <a:ext cx="147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Sources/Sinks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366510" y="3874226"/>
            <a:ext cx="2165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4510" y="1919849"/>
            <a:ext cx="2927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175046" y="5209675"/>
            <a:ext cx="548640" cy="822960"/>
            <a:chOff x="6786880" y="5394960"/>
            <a:chExt cx="548640" cy="82296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7051040" y="5394960"/>
              <a:ext cx="0" cy="82296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Diamond 18"/>
            <p:cNvSpPr/>
            <p:nvPr/>
          </p:nvSpPr>
          <p:spPr bwMode="auto">
            <a:xfrm>
              <a:off x="6786880" y="5547360"/>
              <a:ext cx="548640" cy="548640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14926" y="5537200"/>
              <a:ext cx="2943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  <a:p>
              <a:r>
                <a:rPr lang="en-US" dirty="0" smtClean="0"/>
                <a:t>-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257903" y="5258677"/>
            <a:ext cx="548640" cy="822960"/>
            <a:chOff x="5892800" y="5486400"/>
            <a:chExt cx="548640" cy="822960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6167120" y="5486400"/>
              <a:ext cx="0" cy="82296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Diamond 22"/>
            <p:cNvSpPr/>
            <p:nvPr/>
          </p:nvSpPr>
          <p:spPr bwMode="auto">
            <a:xfrm>
              <a:off x="5892800" y="5618480"/>
              <a:ext cx="548640" cy="548640"/>
            </a:xfrm>
            <a:prstGeom prst="diamond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V="1">
              <a:off x="6167120" y="5730240"/>
              <a:ext cx="0" cy="33528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68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DC Circuit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p:pic>
        <p:nvPicPr>
          <p:cNvPr id="4098" name="Picture 2" descr="C:\Users\Kevin.Walchko\Desktop\511bc192ce395f394100000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167" y="1219200"/>
            <a:ext cx="3058434" cy="305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evin.Walchko\Desktop\5113d8dace395f297d000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9" y="1338610"/>
            <a:ext cx="3892550" cy="32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Kevin.Walchko\Desktop\5113d140ce395f777e0000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5181482"/>
            <a:ext cx="1209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evin.Walchko\Desktop\5112d242ce395f252600000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570610"/>
            <a:ext cx="1476375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Kevin.Walchko\Desktop\5112d271ce395f4b27000000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75398"/>
            <a:ext cx="12001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Kevin.Walchko\Desktop\5112d1fece395fc327000000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5568832"/>
            <a:ext cx="857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0166" y="3561568"/>
            <a:ext cx="3820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Electrons (negative) really flow from (-) to (+), but due to convention (Ben Franklin) we say current (positive) flows from (+) to (-).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883126"/>
            <a:ext cx="44230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LED power consumption?</a:t>
            </a:r>
          </a:p>
          <a:p>
            <a:r>
              <a:rPr lang="en-US" dirty="0" smtClean="0"/>
              <a:t>P = IV            or      P = I(IR) = I</a:t>
            </a:r>
            <a:r>
              <a:rPr lang="en-US" baseline="30000" dirty="0" smtClean="0"/>
              <a:t>2</a:t>
            </a:r>
            <a:r>
              <a:rPr lang="en-US" dirty="0" smtClean="0"/>
              <a:t>R</a:t>
            </a:r>
          </a:p>
          <a:p>
            <a:r>
              <a:rPr lang="en-US" dirty="0" smtClean="0"/>
              <a:t>P = (0.018 A)(9V)  P = (0.018)*(0.018)*(500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</a:p>
          <a:p>
            <a:r>
              <a:rPr lang="en-US" dirty="0" smtClean="0"/>
              <a:t>P = 0.162 W           P = 0.162 W</a:t>
            </a:r>
          </a:p>
          <a:p>
            <a:r>
              <a:rPr lang="en-US" dirty="0" smtClean="0"/>
              <a:t>P = 162 </a:t>
            </a:r>
            <a:r>
              <a:rPr lang="en-US" dirty="0" err="1" smtClean="0"/>
              <a:t>mW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79" y="4572000"/>
            <a:ext cx="37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the resistor value if I = 18 mA?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514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 hot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1752600"/>
            <a:ext cx="11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(-)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Kirchhoff's </a:t>
            </a:r>
            <a:r>
              <a:rPr lang="en-US" dirty="0" smtClean="0"/>
              <a:t>Current Law </a:t>
            </a:r>
            <a:r>
              <a:rPr lang="en-US" dirty="0"/>
              <a:t>(KCL)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1027" name="Picture 3" descr="C:\Users\Kevin.Walchko\Desktop\220px-KCL_-_Kirchhoff's_circuit_law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50" y="1233650"/>
            <a:ext cx="20955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397675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principle of </a:t>
            </a:r>
            <a:r>
              <a:rPr lang="en-US" dirty="0">
                <a:solidFill>
                  <a:srgbClr val="00B0F0"/>
                </a:solidFill>
              </a:rPr>
              <a:t>conservation of electric charge </a:t>
            </a:r>
            <a:r>
              <a:rPr lang="en-US" dirty="0" smtClean="0"/>
              <a:t>implies: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any node (junction) in an electrical circuit, the sum of currents flowing into that node is equal to the sum of currents flowing out of that node</a:t>
            </a:r>
          </a:p>
        </p:txBody>
      </p:sp>
      <p:pic>
        <p:nvPicPr>
          <p:cNvPr id="1029" name="Picture 5" descr="C:\Users\Kevin.Walchko\Desktop\17bbbd9b6e69b94dab881bacae5401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7" y="3033190"/>
            <a:ext cx="1028700" cy="6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Kevin.Walchko\Desktop\currentmethod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969208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810000" y="4113455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5604" y="4623519"/>
            <a:ext cx="609600" cy="556736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66800" y="5942255"/>
            <a:ext cx="3200400" cy="438249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14400" y="4113455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75355" y="44733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7058" y="44733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58449" y="46235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46739" y="604868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9080" y="3067520"/>
            <a:ext cx="254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nodes below?</a:t>
            </a:r>
            <a:endParaRPr lang="en-US" dirty="0"/>
          </a:p>
        </p:txBody>
      </p:sp>
      <p:grpSp>
        <p:nvGrpSpPr>
          <p:cNvPr id="1037" name="Group 1036"/>
          <p:cNvGrpSpPr/>
          <p:nvPr/>
        </p:nvGrpSpPr>
        <p:grpSpPr>
          <a:xfrm>
            <a:off x="4628338" y="3647901"/>
            <a:ext cx="3969208" cy="2459038"/>
            <a:chOff x="4628338" y="3928789"/>
            <a:chExt cx="3969208" cy="2459038"/>
          </a:xfrm>
        </p:grpSpPr>
        <p:pic>
          <p:nvPicPr>
            <p:cNvPr id="43" name="Picture 9" descr="C:\Users\Kevin.Walchko\Desktop\currentmethod1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8338" y="3928789"/>
              <a:ext cx="3969208" cy="2459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Rectangle 1034"/>
            <p:cNvSpPr/>
            <p:nvPr/>
          </p:nvSpPr>
          <p:spPr>
            <a:xfrm>
              <a:off x="7620000" y="5257323"/>
              <a:ext cx="8382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24246" y="527692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934200" y="462625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65885" y="462625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03885" y="5276927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096000" y="3961923"/>
              <a:ext cx="762000" cy="684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6" name="TextBox 1035"/>
          <p:cNvSpPr txBox="1"/>
          <p:nvPr/>
        </p:nvSpPr>
        <p:spPr>
          <a:xfrm>
            <a:off x="4674541" y="5868991"/>
            <a:ext cx="4059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When you cut out the components, everything left is a node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439508" y="3103417"/>
            <a:ext cx="358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current entering any junction is equal to the current leaving that junction. i</a:t>
            </a:r>
            <a:r>
              <a:rPr lang="en-US" sz="1600" baseline="-25000" dirty="0"/>
              <a:t>2</a:t>
            </a:r>
            <a:r>
              <a:rPr lang="en-US" sz="1600" dirty="0"/>
              <a:t> + i</a:t>
            </a:r>
            <a:r>
              <a:rPr lang="en-US" sz="1600" baseline="-25000" dirty="0"/>
              <a:t>3</a:t>
            </a:r>
            <a:r>
              <a:rPr lang="en-US" sz="1600" dirty="0"/>
              <a:t> = i</a:t>
            </a:r>
            <a:r>
              <a:rPr lang="en-US" sz="1600" baseline="-25000" dirty="0"/>
              <a:t>1</a:t>
            </a:r>
            <a:r>
              <a:rPr lang="en-US" sz="1600" dirty="0"/>
              <a:t> + i</a:t>
            </a:r>
            <a:r>
              <a:rPr lang="en-US" sz="16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51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9" grpId="0" animBg="1"/>
      <p:bldP spid="11" grpId="0"/>
      <p:bldP spid="21" grpId="0"/>
      <p:bldP spid="22" grpId="0"/>
      <p:bldP spid="23" grpId="0"/>
      <p:bldP spid="6" grpId="0"/>
      <p:bldP spid="10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Nodes?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4037"/>
            <a:ext cx="3657600" cy="2564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7"/>
          <a:stretch/>
        </p:blipFill>
        <p:spPr bwMode="auto">
          <a:xfrm>
            <a:off x="682869" y="3962400"/>
            <a:ext cx="3735793" cy="233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17880"/>
            <a:ext cx="3871546" cy="21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447800"/>
            <a:ext cx="4707373" cy="20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33400" y="2971800"/>
            <a:ext cx="3962400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76" y="1926196"/>
            <a:ext cx="773723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94272" y="1926196"/>
            <a:ext cx="1306127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1" y="1926196"/>
            <a:ext cx="532462" cy="50545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4736" y="3886648"/>
            <a:ext cx="805464" cy="837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198934" y="4495800"/>
            <a:ext cx="631332" cy="65649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83469" y="3965331"/>
            <a:ext cx="805464" cy="83775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47135" y="5879647"/>
            <a:ext cx="3341797" cy="418876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4736" y="5206661"/>
            <a:ext cx="152401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79123" y="5208276"/>
            <a:ext cx="152401" cy="152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4600" y="2386326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6200" y="2361563"/>
            <a:ext cx="304800" cy="381635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2600" y="3298817"/>
            <a:ext cx="1097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65427" y="3343117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96200" y="1447800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96782" y="4797668"/>
            <a:ext cx="335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66263" y="1447800"/>
            <a:ext cx="1097573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230690" y="5701210"/>
            <a:ext cx="3075110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84755" y="3933315"/>
            <a:ext cx="1244845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30690" y="3966117"/>
            <a:ext cx="884359" cy="356873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8934" y="144780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61314" y="1796617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1714" y="5023610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0471" y="4838944"/>
            <a:ext cx="3016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036" y="17415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88371" y="17092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7385" y="39661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8977" y="39536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5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KCL</a:t>
            </a:r>
            <a:r>
              <a:rPr lang="en-US" dirty="0"/>
              <a:t> </a:t>
            </a:r>
            <a:r>
              <a:rPr lang="en-US" dirty="0" err="1" smtClean="0"/>
              <a:t>Eqns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1033" name="Picture 9" descr="C:\Users\Kevin.Walchko\Desktop\currentmethod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60" y="2199524"/>
            <a:ext cx="3969208" cy="24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3579060" y="2426779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4664" y="2936843"/>
            <a:ext cx="609600" cy="556736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5860" y="4255579"/>
            <a:ext cx="3200400" cy="438249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77092" y="2458957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4415" y="27867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86118" y="27867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27509" y="29368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15799" y="436200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4582" y="2242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066" y="224211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81940" y="2939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70201" y="2939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65758" y="3886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10642" y="34935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4260" y="296212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8925" y="29601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84623" y="2199524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4860" y="3584543"/>
            <a:ext cx="0" cy="48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V="1">
            <a:off x="2115432" y="3593377"/>
            <a:ext cx="0" cy="483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/>
          <p:cNvCxnSpPr/>
          <p:nvPr/>
        </p:nvCxnSpPr>
        <p:spPr>
          <a:xfrm>
            <a:off x="2920242" y="2883979"/>
            <a:ext cx="4816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H="1">
            <a:off x="1436524" y="2883979"/>
            <a:ext cx="495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 flipV="1">
            <a:off x="3401859" y="3678245"/>
            <a:ext cx="0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5800" y="2438640"/>
            <a:ext cx="457200" cy="1066800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7190" y="252237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34292" y="2558918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845436" y="2834988"/>
            <a:ext cx="495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598884" y="2936755"/>
            <a:ext cx="0" cy="486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37173" y="29952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v1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356512" y="26895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5916293" y="20887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R4</a:t>
            </a:r>
            <a:endParaRPr lang="en-US" baseline="-25000" dirty="0"/>
          </a:p>
        </p:txBody>
      </p:sp>
      <p:sp>
        <p:nvSpPr>
          <p:cNvPr id="41" name="Oval 40"/>
          <p:cNvSpPr/>
          <p:nvPr/>
        </p:nvSpPr>
        <p:spPr>
          <a:xfrm>
            <a:off x="7492088" y="2522376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2186" y="25857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47841" y="2763651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959551" y="2763651"/>
            <a:ext cx="495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701560" y="2992533"/>
            <a:ext cx="0" cy="427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52169" y="30586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R2</a:t>
            </a:r>
            <a:endParaRPr lang="en-US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6990929" y="243864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8037250" y="233771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R3</a:t>
            </a:r>
            <a:endParaRPr lang="en-US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5955313" y="4639345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95411" y="47027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353146" y="4739306"/>
            <a:ext cx="6320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6845" y="4960207"/>
            <a:ext cx="687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183932" y="5118192"/>
            <a:ext cx="20951" cy="426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92667" y="51919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v2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203001" y="48991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</a:t>
            </a:r>
            <a:r>
              <a:rPr lang="en-US" baseline="-250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07111" y="44624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R4</a:t>
            </a:r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7523369" y="5129495"/>
            <a:ext cx="457200" cy="463034"/>
          </a:xfrm>
          <a:prstGeom prst="ellipse">
            <a:avLst/>
          </a:prstGeom>
          <a:solidFill>
            <a:srgbClr val="4F81BD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556121" y="517634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7965382" y="4656597"/>
            <a:ext cx="126103" cy="597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740824" y="4543549"/>
            <a:ext cx="0" cy="57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39158" y="4656597"/>
            <a:ext cx="193781" cy="519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038728" y="441472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v2</a:t>
            </a:r>
            <a:endParaRPr lang="en-US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6121" y="420883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89325" y="45941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v1</a:t>
            </a:r>
            <a:endParaRPr lang="en-US" baseline="-25000" dirty="0"/>
          </a:p>
        </p:txBody>
      </p:sp>
      <p:sp>
        <p:nvSpPr>
          <p:cNvPr id="68" name="Rectangle 67"/>
          <p:cNvSpPr/>
          <p:nvPr/>
        </p:nvSpPr>
        <p:spPr>
          <a:xfrm>
            <a:off x="454860" y="1371600"/>
            <a:ext cx="8125023" cy="71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Remember, we define current flows from positive (+) to negative (-)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983868" y="3584543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#1: i</a:t>
            </a:r>
            <a:r>
              <a:rPr lang="en-US" baseline="-25000" dirty="0"/>
              <a:t>v1</a:t>
            </a:r>
            <a:r>
              <a:rPr lang="en-US" dirty="0"/>
              <a:t>+i</a:t>
            </a:r>
            <a:r>
              <a:rPr lang="en-US" baseline="-25000" dirty="0"/>
              <a:t>R4</a:t>
            </a:r>
            <a:r>
              <a:rPr lang="en-US" dirty="0"/>
              <a:t>= i</a:t>
            </a:r>
            <a:r>
              <a:rPr lang="en-US" baseline="-25000" dirty="0"/>
              <a:t>R1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32740" y="3650430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#2: i</a:t>
            </a:r>
            <a:r>
              <a:rPr lang="en-US" baseline="-25000" dirty="0" smtClean="0"/>
              <a:t>R1</a:t>
            </a:r>
            <a:r>
              <a:rPr lang="en-US" dirty="0" smtClean="0"/>
              <a:t>+i</a:t>
            </a:r>
            <a:r>
              <a:rPr lang="en-US" baseline="-25000" dirty="0" smtClean="0"/>
              <a:t>R3</a:t>
            </a:r>
            <a:r>
              <a:rPr lang="en-US" dirty="0" smtClean="0"/>
              <a:t>= i</a:t>
            </a:r>
            <a:r>
              <a:rPr lang="en-US" baseline="-25000" dirty="0" smtClean="0"/>
              <a:t>R2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069552" y="5691801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#3: </a:t>
            </a:r>
            <a:r>
              <a:rPr lang="en-US" dirty="0"/>
              <a:t>0</a:t>
            </a:r>
            <a:r>
              <a:rPr lang="en-US" dirty="0" smtClean="0"/>
              <a:t>= i</a:t>
            </a:r>
            <a:r>
              <a:rPr lang="en-US" baseline="-25000" dirty="0" smtClean="0"/>
              <a:t>R4</a:t>
            </a:r>
            <a:r>
              <a:rPr lang="en-US" dirty="0" smtClean="0"/>
              <a:t>+i</a:t>
            </a:r>
            <a:r>
              <a:rPr lang="en-US" baseline="-25000" dirty="0" smtClean="0"/>
              <a:t>R3</a:t>
            </a:r>
            <a:r>
              <a:rPr lang="en-US" dirty="0" smtClean="0"/>
              <a:t>+i</a:t>
            </a:r>
            <a:r>
              <a:rPr lang="en-US" baseline="-25000" dirty="0" smtClean="0"/>
              <a:t>v2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977540" y="5691801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#4: i</a:t>
            </a:r>
            <a:r>
              <a:rPr lang="en-US" baseline="-25000" dirty="0" smtClean="0"/>
              <a:t>v2</a:t>
            </a:r>
            <a:r>
              <a:rPr lang="en-US" dirty="0" smtClean="0"/>
              <a:t>+i</a:t>
            </a:r>
            <a:r>
              <a:rPr lang="en-US" baseline="-25000" dirty="0" smtClean="0"/>
              <a:t>R2</a:t>
            </a:r>
            <a:r>
              <a:rPr lang="en-US" dirty="0" smtClean="0"/>
              <a:t>= i</a:t>
            </a:r>
            <a:r>
              <a:rPr lang="en-US" baseline="-25000" dirty="0" smtClean="0"/>
              <a:t>v1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4415" y="5376574"/>
            <a:ext cx="352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eqns</a:t>
            </a:r>
            <a:r>
              <a:rPr lang="en-US" dirty="0" smtClean="0"/>
              <a:t>: current out = current 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745906"/>
            <a:ext cx="4267200" cy="57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typically reverse the direction for voltage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6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16" grpId="0"/>
      <p:bldP spid="39" grpId="0"/>
      <p:bldP spid="40" grpId="0"/>
      <p:bldP spid="41" grpId="0" animBg="1"/>
      <p:bldP spid="42" grpId="0"/>
      <p:bldP spid="46" grpId="0"/>
      <p:bldP spid="47" grpId="0"/>
      <p:bldP spid="48" grpId="0"/>
      <p:bldP spid="49" grpId="0" animBg="1"/>
      <p:bldP spid="50" grpId="0"/>
      <p:bldP spid="54" grpId="0"/>
      <p:bldP spid="55" grpId="0"/>
      <p:bldP spid="56" grpId="0"/>
      <p:bldP spid="57" grpId="0" animBg="1"/>
      <p:bldP spid="58" grpId="0"/>
      <p:bldP spid="62" grpId="0"/>
      <p:bldP spid="63" grpId="0"/>
      <p:bldP spid="75" grpId="0"/>
      <p:bldP spid="69" grpId="0"/>
      <p:bldP spid="78" grpId="0"/>
      <p:bldP spid="79" grpId="0"/>
      <p:bldP spid="80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Kirchhoff's </a:t>
            </a:r>
            <a:r>
              <a:rPr lang="en-US" dirty="0" smtClean="0"/>
              <a:t>Voltage Law </a:t>
            </a:r>
            <a:r>
              <a:rPr lang="en-US" dirty="0"/>
              <a:t>(KVL)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2050" name="Picture 2" descr="C:\Users\Kevin.Walchko\Desktop\200px-Kirchhoff_voltage_la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58253"/>
            <a:ext cx="1905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447800"/>
            <a:ext cx="518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principle of </a:t>
            </a:r>
            <a:r>
              <a:rPr lang="en-US" dirty="0">
                <a:solidFill>
                  <a:srgbClr val="00B0F0"/>
                </a:solidFill>
              </a:rPr>
              <a:t>conservation of energy </a:t>
            </a:r>
            <a:r>
              <a:rPr lang="en-US" dirty="0"/>
              <a:t>implies that</a:t>
            </a:r>
          </a:p>
          <a:p>
            <a:endParaRPr lang="en-US" dirty="0"/>
          </a:p>
          <a:p>
            <a:r>
              <a:rPr lang="en-US" dirty="0"/>
              <a:t>The directed sum of the electrical potential differences (voltage) around any closed network is </a:t>
            </a:r>
            <a:r>
              <a:rPr lang="en-US" dirty="0" smtClean="0"/>
              <a:t>zero.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9800" y="2767611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sum of all the voltages around a </a:t>
            </a:r>
            <a:r>
              <a:rPr lang="en-US" dirty="0" smtClean="0"/>
              <a:t>mesh is </a:t>
            </a:r>
            <a:r>
              <a:rPr lang="en-US" dirty="0"/>
              <a:t>equal to zero.</a:t>
            </a:r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3</a:t>
            </a:r>
            <a:r>
              <a:rPr lang="en-US" dirty="0"/>
              <a:t> - v</a:t>
            </a:r>
            <a:r>
              <a:rPr lang="en-US" baseline="-25000" dirty="0"/>
              <a:t>4</a:t>
            </a:r>
            <a:r>
              <a:rPr lang="en-US" dirty="0"/>
              <a:t> = 0</a:t>
            </a:r>
          </a:p>
        </p:txBody>
      </p:sp>
      <p:pic>
        <p:nvPicPr>
          <p:cNvPr id="2051" name="Picture 3" descr="C:\Users\Kevin.Walchko\Desktop\08d7bd7060be987d4da37b7fc263a7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67611"/>
            <a:ext cx="990600" cy="5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35052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use these equations and Ohms Law (V=IR) to solve help solve for other things.</a:t>
            </a:r>
            <a:endParaRPr lang="en-US" dirty="0"/>
          </a:p>
        </p:txBody>
      </p:sp>
      <p:pic>
        <p:nvPicPr>
          <p:cNvPr id="2052" name="Picture 4" descr="C:\Users\Kevin.Walchko\Desktop\002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12427"/>
            <a:ext cx="44291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86400" y="4953000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Mesh 1</a:t>
            </a:r>
            <a:r>
              <a:rPr lang="en-US" dirty="0" smtClean="0"/>
              <a:t>: -B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 + R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  <a:p>
            <a:endParaRPr lang="en-US" b="1" dirty="0" smtClean="0"/>
          </a:p>
          <a:p>
            <a:r>
              <a:rPr lang="en-US" b="1" dirty="0"/>
              <a:t>Mesh 2</a:t>
            </a:r>
            <a:r>
              <a:rPr lang="en-US" dirty="0" smtClean="0"/>
              <a:t>: R</a:t>
            </a:r>
            <a:r>
              <a:rPr lang="en-US" baseline="-25000" dirty="0" smtClean="0"/>
              <a:t>2</a:t>
            </a:r>
            <a:r>
              <a:rPr lang="en-US" dirty="0" smtClean="0"/>
              <a:t> + R</a:t>
            </a:r>
            <a:r>
              <a:rPr lang="en-US" baseline="-25000" dirty="0" smtClean="0"/>
              <a:t>3</a:t>
            </a:r>
            <a:r>
              <a:rPr lang="en-US" dirty="0" smtClean="0"/>
              <a:t> – B</a:t>
            </a:r>
            <a:r>
              <a:rPr lang="en-US" baseline="-25000" dirty="0" smtClean="0"/>
              <a:t>2</a:t>
            </a:r>
            <a:r>
              <a:rPr lang="en-US" dirty="0" smtClean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83728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schemas.microsoft.com/office/2006/documentManagement/types"/>
    <ds:schemaRef ds:uri="http://purl.org/dc/elements/1.1/"/>
    <ds:schemaRef ds:uri="http://purl.org/dc/dcmitype/"/>
    <ds:schemaRef ds:uri="e1f6cb1f-7c95-4a72-8369-b6b5464bd620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11523</TotalTime>
  <Words>880</Words>
  <Application>Microsoft Office PowerPoint</Application>
  <PresentationFormat>On-screen Show (4:3)</PresentationFormat>
  <Paragraphs>200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ECE231 Basics</vt:lpstr>
      <vt:lpstr>Electric Charge &amp; Voltage</vt:lpstr>
      <vt:lpstr>Electricity … the lie!</vt:lpstr>
      <vt:lpstr>Some Common Circuit Symbols</vt:lpstr>
      <vt:lpstr>Simple DC Circuit</vt:lpstr>
      <vt:lpstr>Kirchhoff's Current Law (KCL)</vt:lpstr>
      <vt:lpstr>How Many Nodes?</vt:lpstr>
      <vt:lpstr>KCL Eqns</vt:lpstr>
      <vt:lpstr>Kirchhoff's Voltage Law (KVL)</vt:lpstr>
      <vt:lpstr>How Many Meshes?</vt:lpstr>
      <vt:lpstr>Simple Example</vt:lpstr>
      <vt:lpstr>Backups</vt:lpstr>
      <vt:lpstr>Simple Example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472</cp:revision>
  <cp:lastPrinted>2014-12-08T18:37:58Z</cp:lastPrinted>
  <dcterms:created xsi:type="dcterms:W3CDTF">2012-07-23T15:58:59Z</dcterms:created>
  <dcterms:modified xsi:type="dcterms:W3CDTF">2017-01-09T19:28:32Z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