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2"/>
  </p:notesMasterIdLst>
  <p:handoutMasterIdLst>
    <p:handoutMasterId r:id="rId13"/>
  </p:handoutMasterIdLst>
  <p:sldIdLst>
    <p:sldId id="320" r:id="rId6"/>
    <p:sldId id="334" r:id="rId7"/>
    <p:sldId id="336" r:id="rId8"/>
    <p:sldId id="337" r:id="rId9"/>
    <p:sldId id="335" r:id="rId10"/>
    <p:sldId id="315" r:id="rId11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27" d="100"/>
          <a:sy n="127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RLC Forced Response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1800" y="2503995"/>
                <a:ext cx="235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503995"/>
                <a:ext cx="235385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81000" y="1337548"/>
            <a:ext cx="8405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 to now we talked about the </a:t>
            </a:r>
            <a:r>
              <a:rPr lang="en-US" dirty="0" smtClean="0">
                <a:solidFill>
                  <a:srgbClr val="FF0000"/>
                </a:solidFill>
              </a:rPr>
              <a:t>natural response </a:t>
            </a:r>
            <a:r>
              <a:rPr lang="en-US" dirty="0" smtClean="0"/>
              <a:t>of a circuit, where there are no traditional voltage/current sources present. Now we are going to look at the </a:t>
            </a:r>
            <a:r>
              <a:rPr lang="en-US" dirty="0" smtClean="0">
                <a:solidFill>
                  <a:srgbClr val="FF0000"/>
                </a:solidFill>
              </a:rPr>
              <a:t>forced response</a:t>
            </a:r>
            <a:r>
              <a:rPr lang="en-US" dirty="0" smtClean="0"/>
              <a:t> of a circuit where there still are voltage/current sources present.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43995" y="2895600"/>
            <a:ext cx="2933005" cy="619016"/>
            <a:chOff x="3543995" y="2895600"/>
            <a:chExt cx="2933005" cy="6190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282810" y="2895600"/>
                  <a:ext cx="2194190" cy="619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𝑅𝐶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810" y="2895600"/>
                  <a:ext cx="2194190" cy="61901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3543995" y="3020442"/>
              <a:ext cx="785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Given: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69794" y="3673956"/>
            <a:ext cx="6026406" cy="619016"/>
            <a:chOff x="1669794" y="3673956"/>
            <a:chExt cx="6026406" cy="6190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74723" y="3673956"/>
                  <a:ext cx="3521477" cy="619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𝑅𝐶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=0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𝑅𝐶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4723" y="3673956"/>
                  <a:ext cx="3521477" cy="61901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1669794" y="3780646"/>
              <a:ext cx="2638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Find natural response t&lt;0: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65480" y="4352136"/>
            <a:ext cx="5498357" cy="619016"/>
            <a:chOff x="1765480" y="4352136"/>
            <a:chExt cx="5498357" cy="6190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174723" y="4352136"/>
                  <a:ext cx="3089114" cy="619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𝑅𝐶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𝐹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4723" y="4352136"/>
                  <a:ext cx="3089114" cy="61901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1765480" y="4466446"/>
              <a:ext cx="2569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Find forced response t&gt;0: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00400" y="5260712"/>
                <a:ext cx="2902911" cy="492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𝑅𝐶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260712"/>
                <a:ext cx="2902911" cy="49225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ular Callout 17"/>
          <p:cNvSpPr/>
          <p:nvPr/>
        </p:nvSpPr>
        <p:spPr>
          <a:xfrm>
            <a:off x="1410395" y="4819952"/>
            <a:ext cx="2133600" cy="609600"/>
          </a:xfrm>
          <a:prstGeom prst="wedgeRectCallout">
            <a:avLst>
              <a:gd name="adj1" fmla="val 110198"/>
              <a:gd name="adj2" fmla="val 57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initial conditions to solve for 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429000" y="5943600"/>
                <a:ext cx="2725553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𝑅𝐶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943600"/>
                <a:ext cx="2725553" cy="37965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84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</a:t>
            </a:r>
            <a:r>
              <a:rPr lang="en-US" dirty="0" smtClean="0"/>
              <a:t> and </a:t>
            </a:r>
            <a:r>
              <a:rPr lang="en-US" dirty="0" smtClean="0"/>
              <a:t>i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86" y="1600199"/>
            <a:ext cx="8032314" cy="458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3800" y="5029200"/>
            <a:ext cx="40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2462" y="45397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07346" y="56065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15200" y="1801105"/>
            <a:ext cx="0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15200" y="193747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0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</a:t>
            </a:r>
            <a:r>
              <a:rPr lang="en-US" dirty="0" smtClean="0"/>
              <a:t> and 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7620000" cy="344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05200" y="3537466"/>
            <a:ext cx="40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3862" y="3048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8746" y="41148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943600" y="4484132"/>
            <a:ext cx="304800" cy="6212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772400" y="2057400"/>
            <a:ext cx="0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72400" y="219377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70023"/>
            <a:ext cx="7620000" cy="344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15199" y="3729627"/>
                <a:ext cx="16586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𝟒𝟎</m:t>
                      </m:r>
                      <m:r>
                        <a:rPr lang="en-US" b="1" i="0" smtClean="0">
                          <a:latin typeface="Cambria Math"/>
                        </a:rPr>
                        <m:t>𝐜𝐨</m:t>
                      </m:r>
                      <m:func>
                        <m:func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latin typeface="Cambria Math"/>
                            </a:rPr>
                            <m:t>𝐬</m:t>
                          </m:r>
                        </m:fName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𝟐𝟎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</m:e>
                      </m:func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9" y="3729627"/>
                <a:ext cx="165865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669654" y="3521625"/>
            <a:ext cx="40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8316" y="30321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409895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08054" y="4468291"/>
            <a:ext cx="304800" cy="6212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1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e1f6cb1f-7c95-4a72-8369-b6b5464bd6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15019</TotalTime>
  <Words>240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ECE231 RLC Forced Response</vt:lpstr>
      <vt:lpstr>Responses</vt:lpstr>
      <vt:lpstr>Find Vc and i</vt:lpstr>
      <vt:lpstr>Find Vc and i</vt:lpstr>
      <vt:lpstr>Find Vc</vt:lpstr>
      <vt:lpstr>Backups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578</cp:revision>
  <cp:lastPrinted>2014-12-08T18:37:58Z</cp:lastPrinted>
  <dcterms:created xsi:type="dcterms:W3CDTF">2012-07-23T15:58:59Z</dcterms:created>
  <dcterms:modified xsi:type="dcterms:W3CDTF">2016-10-17T14:24:27Z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