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5"/>
  </p:notesMasterIdLst>
  <p:handoutMasterIdLst>
    <p:handoutMasterId r:id="rId16"/>
  </p:handoutMasterIdLst>
  <p:sldIdLst>
    <p:sldId id="320" r:id="rId6"/>
    <p:sldId id="327" r:id="rId7"/>
    <p:sldId id="321" r:id="rId8"/>
    <p:sldId id="323" r:id="rId9"/>
    <p:sldId id="322" r:id="rId10"/>
    <p:sldId id="324" r:id="rId11"/>
    <p:sldId id="325" r:id="rId12"/>
    <p:sldId id="326" r:id="rId13"/>
    <p:sldId id="315" r:id="rId14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3"/>
    <p:restoredTop sz="95701" autoAdjust="0"/>
  </p:normalViewPr>
  <p:slideViewPr>
    <p:cSldViewPr>
      <p:cViewPr varScale="1">
        <p:scale>
          <a:sx n="124" d="100"/>
          <a:sy n="124" d="100"/>
        </p:scale>
        <p:origin x="-6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6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Pass this class you must know: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Current division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Voltage division</a:t>
            </a:r>
          </a:p>
          <a:p>
            <a:r>
              <a:rPr lang="en-US" dirty="0" smtClean="0"/>
              <a:t>Nodal analysis</a:t>
            </a:r>
          </a:p>
          <a:p>
            <a:r>
              <a:rPr lang="en-US" dirty="0" smtClean="0"/>
              <a:t>Mesh analysis</a:t>
            </a:r>
          </a:p>
          <a:p>
            <a:r>
              <a:rPr lang="en-US" dirty="0" smtClean="0"/>
              <a:t>Superposition</a:t>
            </a:r>
          </a:p>
          <a:p>
            <a:r>
              <a:rPr lang="en-US" dirty="0" err="1" smtClean="0"/>
              <a:t>Thevenin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3886200" y="1447800"/>
            <a:ext cx="457200" cy="990600"/>
          </a:xfrm>
          <a:prstGeom prst="rightBrace">
            <a:avLst>
              <a:gd name="adj1" fmla="val 41946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19600" y="1758434"/>
            <a:ext cx="2637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We’ll talk about this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Equivalent Circuits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pic>
        <p:nvPicPr>
          <p:cNvPr id="1026" name="Picture 2" descr="C:\Users\Kevin.Walchko\Desktop\51b9edffce395f36300000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7" y="1471596"/>
            <a:ext cx="3429000" cy="127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evin.Walchko\Desktop\51b9f71bce395fb22a0000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7" y="1483026"/>
            <a:ext cx="3429000" cy="126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evin.Walchko\Desktop\51ba21aece395f864d0000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81" y="5615620"/>
            <a:ext cx="3429000" cy="26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Kevin.Walchko\Desktop\51ba21aece395faa4d0000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81" y="6101533"/>
            <a:ext cx="319468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Kevin.Walchko\Desktop\51b9fd54ce395f4e2900000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923867"/>
            <a:ext cx="3429000" cy="136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Kevin.Walchko\Desktop\51ba25abce395f514e0000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808" y="5289752"/>
            <a:ext cx="322326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Kevin.Walchko\Desktop\51ba25abce395f3f4e00000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140" y="5858646"/>
            <a:ext cx="141160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Kevin.Walchko\Desktop\51b9f92dce395f5130000000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55" y="3916163"/>
            <a:ext cx="34290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6668" y="3048000"/>
            <a:ext cx="3199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Series</a:t>
            </a:r>
            <a:r>
              <a:rPr lang="en-US" dirty="0" smtClean="0"/>
              <a:t> (all see the same current)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</a:t>
            </a:r>
            <a:r>
              <a:rPr lang="en-US" dirty="0" smtClean="0"/>
              <a:t>a node is connect to 1 </a:t>
            </a:r>
          </a:p>
          <a:p>
            <a:r>
              <a:rPr lang="en-US" dirty="0"/>
              <a:t> </a:t>
            </a:r>
            <a:r>
              <a:rPr lang="en-US" dirty="0" smtClean="0"/>
              <a:t>            component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96008" y="3039070"/>
            <a:ext cx="3880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Parallel</a:t>
            </a:r>
            <a:r>
              <a:rPr lang="en-US" dirty="0" smtClean="0"/>
              <a:t> (all see the same voltage drop)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</a:t>
            </a:r>
            <a:r>
              <a:rPr lang="en-US" dirty="0" smtClean="0"/>
              <a:t>a node is connected to multiple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components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64475" y="1295400"/>
            <a:ext cx="4343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the following circuit, there are multiple nodes and </a:t>
            </a:r>
            <a:r>
              <a:rPr lang="en-US" dirty="0" smtClean="0"/>
              <a:t>meshes which </a:t>
            </a:r>
            <a:r>
              <a:rPr lang="en-US" dirty="0" smtClean="0"/>
              <a:t>need to be calculated to determine the current flow through the circuit. However, we can simplify this with the idea of equivalent resistors.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78574" y="5963033"/>
            <a:ext cx="2126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(this only applies to 2 resistors)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28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Which Resistors are in Parallel or Series?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25812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604238"/>
            <a:ext cx="3590239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52800"/>
            <a:ext cx="1928812" cy="2802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71600"/>
            <a:ext cx="317182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790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88551"/>
            <a:ext cx="3767137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4114800"/>
            <a:ext cx="24059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Series:   Eq1 = R2 &amp; R3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Parallel: Eq2 = R5 &amp; Eq1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Series:   Eq3 = R4 &amp; Eq2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Parallel: Eq4 = R1 &amp; Eq3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Series:   R0 &amp; Eq4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81600" y="1837592"/>
            <a:ext cx="3475037" cy="3525838"/>
            <a:chOff x="4686758" y="1905000"/>
            <a:chExt cx="3475037" cy="3525838"/>
          </a:xfrm>
        </p:grpSpPr>
        <p:pic>
          <p:nvPicPr>
            <p:cNvPr id="2051" name="Picture 3" descr="C:\Users\Kevin.Walchko\Downloads\partsim-project (1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6758" y="1905000"/>
              <a:ext cx="3475037" cy="3525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 flipH="1">
              <a:off x="4876800" y="5334000"/>
              <a:ext cx="1219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144630" y="1415534"/>
            <a:ext cx="89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Redraw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343400" y="2657719"/>
            <a:ext cx="762000" cy="466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9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Equivalent Resistance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  <p:pic>
        <p:nvPicPr>
          <p:cNvPr id="2050" name="Picture 2" descr="C:\Users\Kevin.Walchko\Desktop\51ba1e89ce395f7f4d0000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4" y="1677808"/>
            <a:ext cx="2414116" cy="122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evin.Walchko\Desktop\51ba2150ce395f7a070000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152" y="1417791"/>
            <a:ext cx="2364447" cy="146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8418" y="2904984"/>
            <a:ext cx="17043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= V/R</a:t>
            </a:r>
          </a:p>
          <a:p>
            <a:r>
              <a:rPr lang="en-US" dirty="0"/>
              <a:t>I</a:t>
            </a:r>
            <a:r>
              <a:rPr lang="en-US" dirty="0" smtClean="0"/>
              <a:t> = 10 V / 10 k</a:t>
            </a:r>
            <a:r>
              <a:rPr lang="el-GR" dirty="0" smtClean="0"/>
              <a:t>Ω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 = 1 mA</a:t>
            </a:r>
          </a:p>
          <a:p>
            <a:endParaRPr lang="en-US" dirty="0"/>
          </a:p>
          <a:p>
            <a:r>
              <a:rPr lang="en-US" dirty="0" smtClean="0"/>
              <a:t>P = IV </a:t>
            </a:r>
          </a:p>
          <a:p>
            <a:r>
              <a:rPr lang="en-US" dirty="0" smtClean="0"/>
              <a:t>P = 1 mA * 10 V </a:t>
            </a:r>
          </a:p>
          <a:p>
            <a:r>
              <a:rPr lang="en-US" dirty="0" smtClean="0"/>
              <a:t>P = 10 </a:t>
            </a:r>
            <a:r>
              <a:rPr lang="en-US" dirty="0" err="1" smtClean="0"/>
              <a:t>mW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01771" y="2887688"/>
            <a:ext cx="26356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= V / R</a:t>
            </a:r>
          </a:p>
          <a:p>
            <a:r>
              <a:rPr lang="en-US" dirty="0" smtClean="0"/>
              <a:t>I = 10 V / ( 10 k</a:t>
            </a:r>
            <a:r>
              <a:rPr lang="el-GR" dirty="0" smtClean="0"/>
              <a:t>Ω</a:t>
            </a:r>
            <a:r>
              <a:rPr lang="en-US" dirty="0" smtClean="0"/>
              <a:t> + 10 k</a:t>
            </a:r>
            <a:r>
              <a:rPr lang="el-GR" dirty="0" smtClean="0"/>
              <a:t>Ω</a:t>
            </a:r>
            <a:r>
              <a:rPr lang="en-US" dirty="0" smtClean="0"/>
              <a:t>)</a:t>
            </a:r>
          </a:p>
          <a:p>
            <a:r>
              <a:rPr lang="en-US" dirty="0" smtClean="0"/>
              <a:t>I = 0.5 mA</a:t>
            </a:r>
          </a:p>
          <a:p>
            <a:endParaRPr lang="en-US" dirty="0"/>
          </a:p>
          <a:p>
            <a:r>
              <a:rPr lang="en-US" dirty="0" smtClean="0"/>
              <a:t>P = 0.5 mA * 10 V = 5 </a:t>
            </a:r>
            <a:r>
              <a:rPr lang="en-US" dirty="0" err="1" smtClean="0"/>
              <a:t>mW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198" y="4365016"/>
            <a:ext cx="34162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#2 , the added resistor increased the difficulty for current to flow through the circuit loop, thus increasing the resistance proportionally. Higher resistance means less current and lower power consumption.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5710" y="1223654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Original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96583" y="1207429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Series</a:t>
            </a:r>
            <a:endParaRPr lang="en-US" dirty="0"/>
          </a:p>
        </p:txBody>
      </p:sp>
      <p:pic>
        <p:nvPicPr>
          <p:cNvPr id="2052" name="Picture 4" descr="C:\Users\Kevin.Walchko\Desktop\51ba2522ce395f0f4e0000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653248"/>
            <a:ext cx="3151762" cy="12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084199" y="1233124"/>
            <a:ext cx="1096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Parallel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59475" y="2802338"/>
            <a:ext cx="28536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= V /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eq</a:t>
            </a:r>
            <a:endParaRPr lang="en-US" baseline="-25000" dirty="0" smtClean="0"/>
          </a:p>
          <a:p>
            <a:r>
              <a:rPr lang="en-US" dirty="0" smtClean="0"/>
              <a:t>I = 10 V / (100/(10 + 10) k</a:t>
            </a:r>
            <a:r>
              <a:rPr lang="el-GR" dirty="0" smtClean="0"/>
              <a:t>Ω</a:t>
            </a:r>
            <a:r>
              <a:rPr lang="en-US" dirty="0" smtClean="0"/>
              <a:t>)</a:t>
            </a:r>
          </a:p>
          <a:p>
            <a:r>
              <a:rPr lang="en-US" dirty="0" smtClean="0"/>
              <a:t>I = 10 V / 5 k</a:t>
            </a:r>
            <a:r>
              <a:rPr lang="el-GR" dirty="0" smtClean="0"/>
              <a:t>Ω</a:t>
            </a:r>
            <a:endParaRPr lang="en-US" dirty="0" smtClean="0"/>
          </a:p>
          <a:p>
            <a:r>
              <a:rPr lang="en-US" dirty="0" smtClean="0"/>
              <a:t>I = 2 mA</a:t>
            </a:r>
          </a:p>
          <a:p>
            <a:endParaRPr lang="en-US" dirty="0"/>
          </a:p>
          <a:p>
            <a:r>
              <a:rPr lang="en-US" dirty="0" smtClean="0"/>
              <a:t>P = 2 mA * 10 V = 20 </a:t>
            </a:r>
            <a:r>
              <a:rPr lang="en-US" dirty="0" err="1" smtClean="0"/>
              <a:t>mW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85459" y="4556985"/>
            <a:ext cx="297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#3, notice the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eq</a:t>
            </a:r>
            <a:r>
              <a:rPr lang="en-US" dirty="0" smtClean="0"/>
              <a:t> is less than the smallest R value. Thus, less resistance means more current flow and power consumption.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5675" y="51054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Weapon systems </a:t>
            </a:r>
            <a:r>
              <a:rPr lang="en-US" dirty="0" smtClean="0"/>
              <a:t>tend to connect payloads in </a:t>
            </a:r>
            <a:r>
              <a:rPr lang="en-US" b="1" dirty="0" smtClean="0">
                <a:solidFill>
                  <a:srgbClr val="FF0000"/>
                </a:solidFill>
              </a:rPr>
              <a:t>parallel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… why?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1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6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Current/Voltage Division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  <p:pic>
        <p:nvPicPr>
          <p:cNvPr id="2051" name="Picture 3" descr="C:\Users\Kevin.Walchko\Desktop\51ba2150ce395f7a070000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358" y="1924234"/>
            <a:ext cx="2364447" cy="146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4112918"/>
            <a:ext cx="3532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voltage drop across R</a:t>
            </a:r>
            <a:r>
              <a:rPr lang="en-US" baseline="-25000" dirty="0" smtClean="0"/>
              <a:t>2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 = 10 </a:t>
            </a:r>
            <a:r>
              <a:rPr lang="en-US" dirty="0"/>
              <a:t>k</a:t>
            </a:r>
            <a:r>
              <a:rPr lang="el-GR" dirty="0"/>
              <a:t>Ω </a:t>
            </a:r>
            <a:r>
              <a:rPr lang="en-US" dirty="0" smtClean="0"/>
              <a:t>/ 20 </a:t>
            </a:r>
            <a:r>
              <a:rPr lang="en-US" dirty="0"/>
              <a:t>k</a:t>
            </a:r>
            <a:r>
              <a:rPr lang="el-GR" dirty="0"/>
              <a:t>Ω </a:t>
            </a:r>
            <a:r>
              <a:rPr lang="en-US" dirty="0" smtClean="0"/>
              <a:t>* 10 V</a:t>
            </a:r>
          </a:p>
          <a:p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 = 5 V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59558" y="144239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Voltage Division (series)</a:t>
            </a:r>
            <a:endParaRPr lang="en-US" dirty="0"/>
          </a:p>
        </p:txBody>
      </p:sp>
      <p:pic>
        <p:nvPicPr>
          <p:cNvPr id="2052" name="Picture 4" descr="C:\Users\Kevin.Walchko\Desktop\51ba2522ce395f0f4e0000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01" y="1837296"/>
            <a:ext cx="3151762" cy="12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228946" y="1415798"/>
            <a:ext cx="2577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Division (parallel)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32854" y="3704235"/>
            <a:ext cx="3043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current across R</a:t>
            </a:r>
            <a:r>
              <a:rPr lang="en-US" baseline="-25000" dirty="0" smtClean="0"/>
              <a:t>2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I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10 k</a:t>
            </a:r>
            <a:r>
              <a:rPr lang="el-GR" dirty="0"/>
              <a:t>Ω </a:t>
            </a:r>
            <a:r>
              <a:rPr lang="en-US" dirty="0"/>
              <a:t>/ 20 k</a:t>
            </a:r>
            <a:r>
              <a:rPr lang="el-GR" dirty="0"/>
              <a:t>Ω </a:t>
            </a:r>
            <a:r>
              <a:rPr lang="en-US" dirty="0"/>
              <a:t>* 2</a:t>
            </a:r>
            <a:r>
              <a:rPr lang="en-US" dirty="0" smtClean="0"/>
              <a:t> mA</a:t>
            </a:r>
            <a:endParaRPr lang="en-US" dirty="0"/>
          </a:p>
          <a:p>
            <a:r>
              <a:rPr lang="en-US" dirty="0" smtClean="0"/>
              <a:t>I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 mA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602" y="3071736"/>
            <a:ext cx="1529392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162" y="3496968"/>
            <a:ext cx="1648442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61255" y="178834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3288358" y="238143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57817" y="198739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7806639" y="199504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/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5336548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equation is possible because all resistors in series see the same current, thus, V</a:t>
            </a:r>
            <a:r>
              <a:rPr lang="en-US" baseline="-25000" dirty="0" smtClean="0"/>
              <a:t>2</a:t>
            </a:r>
            <a:r>
              <a:rPr lang="en-US" dirty="0" smtClean="0"/>
              <a:t>/R</a:t>
            </a:r>
            <a:r>
              <a:rPr lang="en-US" baseline="-25000" dirty="0" smtClean="0"/>
              <a:t>2</a:t>
            </a:r>
            <a:r>
              <a:rPr lang="en-US" dirty="0" smtClean="0"/>
              <a:t> = V</a:t>
            </a:r>
            <a:r>
              <a:rPr lang="en-US" baseline="-25000" dirty="0" smtClean="0"/>
              <a:t>s</a:t>
            </a:r>
            <a:r>
              <a:rPr lang="en-US" dirty="0" smtClean="0"/>
              <a:t>/</a:t>
            </a:r>
            <a:r>
              <a:rPr lang="en-US" dirty="0" err="1" smtClean="0"/>
              <a:t>R</a:t>
            </a:r>
            <a:r>
              <a:rPr lang="en-US" baseline="-25000" dirty="0" err="1" smtClean="0"/>
              <a:t>eq</a:t>
            </a:r>
            <a:r>
              <a:rPr lang="en-US" dirty="0" smtClean="0"/>
              <a:t> = V</a:t>
            </a:r>
            <a:r>
              <a:rPr lang="en-US" baseline="-25000" dirty="0" smtClean="0"/>
              <a:t>s</a:t>
            </a:r>
            <a:r>
              <a:rPr lang="en-US" dirty="0" smtClean="0"/>
              <a:t>/</a:t>
            </a:r>
            <a:r>
              <a:rPr lang="en-US" dirty="0" err="1" smtClean="0"/>
              <a:t>R</a:t>
            </a:r>
            <a:r>
              <a:rPr lang="en-US" baseline="-25000" dirty="0" err="1" smtClean="0"/>
              <a:t>sum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596991" y="4932273"/>
            <a:ext cx="4114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equation is possible because all resistors in parallel see the same voltage drop, thus, </a:t>
            </a:r>
          </a:p>
          <a:p>
            <a:r>
              <a:rPr lang="en-US" dirty="0" smtClean="0"/>
              <a:t>I</a:t>
            </a:r>
            <a:r>
              <a:rPr lang="en-US" baseline="-25000" dirty="0" smtClean="0"/>
              <a:t>2</a:t>
            </a:r>
            <a:r>
              <a:rPr lang="en-US" dirty="0" smtClean="0"/>
              <a:t>*R</a:t>
            </a:r>
            <a:r>
              <a:rPr lang="en-US" baseline="-25000" dirty="0" smtClean="0"/>
              <a:t>2</a:t>
            </a:r>
            <a:r>
              <a:rPr lang="en-US" dirty="0" smtClean="0"/>
              <a:t> = I</a:t>
            </a:r>
            <a:r>
              <a:rPr lang="en-US" baseline="-25000" dirty="0" smtClean="0"/>
              <a:t>s</a:t>
            </a:r>
            <a:r>
              <a:rPr lang="en-US" dirty="0" smtClean="0"/>
              <a:t>*</a:t>
            </a:r>
            <a:r>
              <a:rPr lang="en-US" dirty="0" err="1" smtClean="0"/>
              <a:t>R</a:t>
            </a:r>
            <a:r>
              <a:rPr lang="en-US" baseline="-25000" dirty="0" err="1" smtClean="0"/>
              <a:t>eq</a:t>
            </a:r>
            <a:r>
              <a:rPr lang="en-US" dirty="0" smtClean="0"/>
              <a:t> -&gt; I</a:t>
            </a:r>
            <a:r>
              <a:rPr lang="en-US" baseline="-25000" dirty="0" smtClean="0"/>
              <a:t>2</a:t>
            </a:r>
            <a:r>
              <a:rPr lang="en-US" dirty="0" smtClean="0"/>
              <a:t>=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eq</a:t>
            </a:r>
            <a:r>
              <a:rPr lang="en-US" dirty="0" smtClean="0"/>
              <a:t>/R</a:t>
            </a:r>
            <a:r>
              <a:rPr lang="en-US" baseline="-25000" dirty="0" smtClean="0"/>
              <a:t>2</a:t>
            </a:r>
            <a:r>
              <a:rPr lang="en-US" dirty="0" smtClean="0"/>
              <a:t>*I</a:t>
            </a:r>
            <a:r>
              <a:rPr lang="en-US" baseline="-25000" dirty="0" smtClean="0"/>
              <a:t>s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R</a:t>
            </a:r>
            <a:r>
              <a:rPr lang="en-US" baseline="-25000" dirty="0" err="1" smtClean="0">
                <a:solidFill>
                  <a:srgbClr val="FF0000"/>
                </a:solidFill>
              </a:rPr>
              <a:t>sum</a:t>
            </a:r>
            <a:r>
              <a:rPr lang="en-US" dirty="0" smtClean="0"/>
              <a:t>*I</a:t>
            </a:r>
            <a:r>
              <a:rPr lang="en-US" baseline="-25000" dirty="0" smtClean="0"/>
              <a:t>s</a:t>
            </a:r>
            <a:endParaRPr lang="en-US" dirty="0" smtClean="0"/>
          </a:p>
          <a:p>
            <a:r>
              <a:rPr lang="en-US" b="1" dirty="0" smtClean="0"/>
              <a:t>Note:</a:t>
            </a:r>
            <a:r>
              <a:rPr lang="en-US" dirty="0" smtClean="0"/>
              <a:t> The R</a:t>
            </a:r>
            <a:r>
              <a:rPr lang="en-US" baseline="-25000" dirty="0" smtClean="0"/>
              <a:t>2</a:t>
            </a:r>
            <a:r>
              <a:rPr lang="en-US" dirty="0" smtClean="0"/>
              <a:t> cancel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6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3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KVL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7005" y="2392545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00005" y="3764145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37805" y="3764145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66205" y="4907145"/>
            <a:ext cx="533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4261805" y="4907145"/>
            <a:ext cx="609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6776405" y="5041675"/>
            <a:ext cx="533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11" name="Straight Connector 10"/>
          <p:cNvCxnSpPr>
            <a:stCxn id="6" idx="3"/>
            <a:endCxn id="5" idx="1"/>
          </p:cNvCxnSpPr>
          <p:nvPr/>
        </p:nvCxnSpPr>
        <p:spPr>
          <a:xfrm>
            <a:off x="3880805" y="4030845"/>
            <a:ext cx="1219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3"/>
            <a:endCxn id="8" idx="0"/>
          </p:cNvCxnSpPr>
          <p:nvPr/>
        </p:nvCxnSpPr>
        <p:spPr>
          <a:xfrm>
            <a:off x="3880805" y="4030845"/>
            <a:ext cx="685800" cy="876300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0"/>
          </p:cNvCxnSpPr>
          <p:nvPr/>
        </p:nvCxnSpPr>
        <p:spPr>
          <a:xfrm flipV="1">
            <a:off x="7043105" y="2659245"/>
            <a:ext cx="0" cy="23824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0"/>
          </p:cNvCxnSpPr>
          <p:nvPr/>
        </p:nvCxnSpPr>
        <p:spPr>
          <a:xfrm flipV="1">
            <a:off x="1632905" y="2659245"/>
            <a:ext cx="0" cy="22479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4" idx="1"/>
          </p:cNvCxnSpPr>
          <p:nvPr/>
        </p:nvCxnSpPr>
        <p:spPr>
          <a:xfrm>
            <a:off x="1632905" y="2659245"/>
            <a:ext cx="23241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4" idx="3"/>
          </p:cNvCxnSpPr>
          <p:nvPr/>
        </p:nvCxnSpPr>
        <p:spPr>
          <a:xfrm flipH="1">
            <a:off x="5100005" y="2659245"/>
            <a:ext cx="19431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9" idx="0"/>
            <a:endCxn id="5" idx="3"/>
          </p:cNvCxnSpPr>
          <p:nvPr/>
        </p:nvCxnSpPr>
        <p:spPr>
          <a:xfrm rot="16200000" flipV="1">
            <a:off x="6137640" y="4136210"/>
            <a:ext cx="1010830" cy="800100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0"/>
            <a:endCxn id="6" idx="1"/>
          </p:cNvCxnSpPr>
          <p:nvPr/>
        </p:nvCxnSpPr>
        <p:spPr>
          <a:xfrm rot="5400000" flipH="1" flipV="1">
            <a:off x="1747205" y="3916545"/>
            <a:ext cx="876300" cy="1104900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09205" y="6126345"/>
            <a:ext cx="990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8" idx="2"/>
          </p:cNvCxnSpPr>
          <p:nvPr/>
        </p:nvCxnSpPr>
        <p:spPr>
          <a:xfrm flipV="1">
            <a:off x="3499805" y="5745345"/>
            <a:ext cx="1066800" cy="381000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7" idx="2"/>
          </p:cNvCxnSpPr>
          <p:nvPr/>
        </p:nvCxnSpPr>
        <p:spPr>
          <a:xfrm rot="10800000">
            <a:off x="1632905" y="5745345"/>
            <a:ext cx="876300" cy="381000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9" idx="2"/>
          </p:cNvCxnSpPr>
          <p:nvPr/>
        </p:nvCxnSpPr>
        <p:spPr>
          <a:xfrm flipV="1">
            <a:off x="3499805" y="5879875"/>
            <a:ext cx="3543300" cy="246470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rved Left Arrow 42"/>
          <p:cNvSpPr/>
          <p:nvPr/>
        </p:nvSpPr>
        <p:spPr>
          <a:xfrm>
            <a:off x="6528755" y="2765790"/>
            <a:ext cx="247650" cy="533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45422" y="1524000"/>
            <a:ext cx="425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Voltage rise and drops </a:t>
            </a:r>
            <a:r>
              <a:rPr lang="en-US" dirty="0" smtClean="0"/>
              <a:t>are</a:t>
            </a:r>
            <a:r>
              <a:rPr lang="en-US" dirty="0" smtClean="0"/>
              <a:t> </a:t>
            </a:r>
            <a:r>
              <a:rPr lang="en-US" dirty="0" smtClean="0"/>
              <a:t>0 around a </a:t>
            </a:r>
            <a:r>
              <a:rPr lang="en-US" dirty="0" smtClean="0"/>
              <a:t>mesh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341369" y="284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Curved Left Arrow 45"/>
          <p:cNvSpPr/>
          <p:nvPr/>
        </p:nvSpPr>
        <p:spPr>
          <a:xfrm>
            <a:off x="3185480" y="4907145"/>
            <a:ext cx="247650" cy="533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98094" y="49891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8" name="Curved Left Arrow 47"/>
          <p:cNvSpPr/>
          <p:nvPr/>
        </p:nvSpPr>
        <p:spPr>
          <a:xfrm>
            <a:off x="5823905" y="4825111"/>
            <a:ext cx="247650" cy="533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36519" y="4907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7005" y="29386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44807" y="293861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737805" y="42975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625607" y="429754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98857" y="42843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986659" y="428432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921014" y="49071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21014" y="537601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871405" y="49157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871405" y="538465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309805" y="50712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309805" y="554008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79089" y="429754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15V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99605" y="516427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5V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871405" y="519999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4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e1f6cb1f-7c95-4a72-8369-b6b5464bd620"/>
  </ds:schemaRefs>
</ds:datastoreItem>
</file>

<file path=customXml/itemProps3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11495</TotalTime>
  <Words>502</Words>
  <Application>Microsoft Office PowerPoint</Application>
  <PresentationFormat>On-screen Show (4:3)</PresentationFormat>
  <Paragraphs>108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ECE231 Basics</vt:lpstr>
      <vt:lpstr>To Pass this class you must know:</vt:lpstr>
      <vt:lpstr>Equivalent Circuits</vt:lpstr>
      <vt:lpstr>Which Resistors are in Parallel or Series?</vt:lpstr>
      <vt:lpstr>Example</vt:lpstr>
      <vt:lpstr>Equivalent Resistance</vt:lpstr>
      <vt:lpstr>Current/Voltage Division</vt:lpstr>
      <vt:lpstr>KVL</vt:lpstr>
      <vt:lpstr>Backups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475</cp:revision>
  <cp:lastPrinted>2014-12-08T18:37:58Z</cp:lastPrinted>
  <dcterms:created xsi:type="dcterms:W3CDTF">2012-07-23T15:58:59Z</dcterms:created>
  <dcterms:modified xsi:type="dcterms:W3CDTF">2017-01-11T15:09:23Z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