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0"/>
  </p:notesMasterIdLst>
  <p:handoutMasterIdLst>
    <p:handoutMasterId r:id="rId21"/>
  </p:handoutMasterIdLst>
  <p:sldIdLst>
    <p:sldId id="320" r:id="rId6"/>
    <p:sldId id="363" r:id="rId7"/>
    <p:sldId id="374" r:id="rId8"/>
    <p:sldId id="375" r:id="rId9"/>
    <p:sldId id="370" r:id="rId10"/>
    <p:sldId id="371" r:id="rId11"/>
    <p:sldId id="372" r:id="rId12"/>
    <p:sldId id="373" r:id="rId13"/>
    <p:sldId id="315" r:id="rId14"/>
    <p:sldId id="365" r:id="rId15"/>
    <p:sldId id="351" r:id="rId16"/>
    <p:sldId id="358" r:id="rId17"/>
    <p:sldId id="368" r:id="rId18"/>
    <p:sldId id="367" r:id="rId19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/>
    <p:restoredTop sz="95701" autoAdjust="0"/>
  </p:normalViewPr>
  <p:slideViewPr>
    <p:cSldViewPr>
      <p:cViewPr varScale="1">
        <p:scale>
          <a:sx n="113" d="100"/>
          <a:sy n="113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E8F662C-E635-424E-AD4E-B76305F869CF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665FE6F-5F37-4EE7-9E1C-E5CDD8BA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65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3288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3268861"/>
            <a:ext cx="7437119" cy="3096816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913" y="195263"/>
            <a:ext cx="7054850" cy="94773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8938" y="1519238"/>
            <a:ext cx="4116387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519238"/>
            <a:ext cx="4116388" cy="4740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50113" y="6524625"/>
            <a:ext cx="145097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6BCED-E8C4-4053-8DF1-B8EF549A0A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dirty="0">
                <a:solidFill>
                  <a:srgbClr val="000000"/>
                </a:solidFill>
              </a:rPr>
              <a:t>/58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2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3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2691" y="6535836"/>
            <a:ext cx="1511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UNCLASSIFIED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ECE231</a:t>
            </a:r>
            <a:br>
              <a:rPr lang="en-US" dirty="0" smtClean="0"/>
            </a:br>
            <a:r>
              <a:rPr lang="en-US" dirty="0" smtClean="0"/>
              <a:t>Filters II:</a:t>
            </a:r>
            <a:br>
              <a:rPr lang="en-US" dirty="0" smtClean="0"/>
            </a:br>
            <a:r>
              <a:rPr lang="en-US" dirty="0" smtClean="0"/>
              <a:t>Ideal Filters, LPF, HPF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 Kevin Walchko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2600" y="5257800"/>
            <a:ext cx="609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Don’t wait until the last minute to get a calculator that can do phasors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1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Filter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752600"/>
            <a:ext cx="70184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77200" y="3511034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511034"/>
                <a:ext cx="64735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0200" y="4495800"/>
                <a:ext cx="1723805" cy="665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495800"/>
                <a:ext cx="1723805" cy="6656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</a:t>
            </a:r>
            <a:r>
              <a:rPr lang="en-US" dirty="0" err="1" smtClean="0"/>
              <a:t>Freq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170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⁡(377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+30)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170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30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6010553"/>
                  </p:ext>
                </p:extLst>
              </p:nvPr>
            </p:nvGraphicFramePr>
            <p:xfrm>
              <a:off x="1219200" y="2286000"/>
              <a:ext cx="6096000" cy="28281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Frequency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208197" b="-485246"/>
                          </a:stretch>
                        </a:blipFill>
                      </a:tcPr>
                    </a:tc>
                  </a:tr>
                  <a:tr h="603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191837" b="-20204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68852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468852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568852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668852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begChr m:val="⟨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638800"/>
                <a:ext cx="1885773" cy="378245"/>
              </a:xfrm>
              <a:prstGeom prst="rect">
                <a:avLst/>
              </a:prstGeom>
              <a:blipFill rotWithShape="1">
                <a:blip r:embed="rId3"/>
                <a:stretch>
                  <a:fillRect t="-114516" r="-16828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581400" y="5638800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09800" y="1623431"/>
                <a:ext cx="4004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Multiplication: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begChr m:val="⟨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623431"/>
                <a:ext cx="400410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372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0" y="2156831"/>
                <a:ext cx="2438424" cy="531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Division: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𝑎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den>
                    </m:f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56831"/>
                <a:ext cx="2438424" cy="531428"/>
              </a:xfrm>
              <a:prstGeom prst="rect">
                <a:avLst/>
              </a:prstGeom>
              <a:blipFill rotWithShape="1">
                <a:blip r:embed="rId3"/>
                <a:stretch>
                  <a:fillRect l="-2000" t="-68966" b="-1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382795" y="2778099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Add/subtract: polar -&gt; rectangular -&gt; polar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19400" y="4290431"/>
                <a:ext cx="3834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  <a:r>
                  <a:rPr lang="en-US" dirty="0" smtClean="0"/>
                  <a:t>olar-to-</a:t>
                </a:r>
                <a:r>
                  <a:rPr lang="en-US" dirty="0" err="1" smtClean="0"/>
                  <a:t>rect</a:t>
                </a:r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𝑗𝑎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290431"/>
                <a:ext cx="38344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31"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52600" y="4900031"/>
                <a:ext cx="6299353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Rect</a:t>
                </a:r>
                <a:r>
                  <a:rPr lang="en-US" dirty="0"/>
                  <a:t>-to-polar: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𝑗𝑏</m:t>
                    </m:r>
                    <m:r>
                      <a:rPr lang="en-US" b="0" i="1" smtClean="0">
                        <a:latin typeface="Cambria Math"/>
                      </a:rPr>
                      <m:t>  →</m:t>
                    </m:r>
                    <m:r>
                      <a:rPr lang="en-US" b="0" i="1" smtClean="0">
                        <a:latin typeface="Cambria Math"/>
                      </a:rPr>
                      <m:t>𝑚𝑎𝑔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/>
                      </a:rPr>
                      <m:t>          </m:t>
                    </m:r>
                    <m:r>
                      <a:rPr lang="en-US" b="0" i="1" smtClean="0">
                        <a:latin typeface="Cambria Math"/>
                      </a:rPr>
                      <m:t>𝑎𝑛𝑔𝑙𝑒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atan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900031"/>
                <a:ext cx="6299353" cy="491288"/>
              </a:xfrm>
              <a:prstGeom prst="rect">
                <a:avLst/>
              </a:prstGeom>
              <a:blipFill rotWithShape="1">
                <a:blip r:embed="rId5"/>
                <a:stretch>
                  <a:fillRect l="-871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26365" y="1254099"/>
            <a:ext cx="7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3823619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Conversions: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62000" y="5638800"/>
            <a:ext cx="7772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a good calculator or know how to use </a:t>
            </a:r>
            <a:r>
              <a:rPr lang="en-US" dirty="0" err="1" smtClean="0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410" y="4101313"/>
            <a:ext cx="4483662" cy="229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C:\Users\Kevin.Walchko\Desktop\fil13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62"/>
          <a:stretch/>
        </p:blipFill>
        <p:spPr bwMode="auto">
          <a:xfrm>
            <a:off x="3184272" y="1358113"/>
            <a:ext cx="4248150" cy="26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2475590"/>
            <a:ext cx="10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5246864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Band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0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be done different ways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14</a:t>
            </a:fld>
            <a:endParaRPr lang="en-US" dirty="0"/>
          </a:p>
        </p:txBody>
      </p:sp>
      <p:pic>
        <p:nvPicPr>
          <p:cNvPr id="5123" name="Picture 3" descr="C:\Users\Kevin.Walchko\Desktop\220px-Active_Lowpass_Filter_RC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19200"/>
            <a:ext cx="3276600" cy="226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Kevin.Walchko\Desktop\220px-1st_Order_Lowpass_Filter_RC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95800"/>
            <a:ext cx="2907577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" y="1752600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3294" y="4130587"/>
            <a:ext cx="85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Passive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5" name="Picture 5" descr="C:\Users\Kevin.Walchko\Desktop\512px-Butterworth_respons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37266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47"/>
          <a:stretch/>
        </p:blipFill>
        <p:spPr bwMode="auto">
          <a:xfrm>
            <a:off x="1828800" y="4444692"/>
            <a:ext cx="5486400" cy="1911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Intro/Review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761999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 smtClean="0"/>
              <a:t>We are going to focus on “single pole</a:t>
            </a:r>
            <a:r>
              <a:rPr lang="en-US" sz="2800" dirty="0"/>
              <a:t>” active (op </a:t>
            </a:r>
            <a:r>
              <a:rPr lang="en-US" sz="2800" dirty="0" smtClean="0"/>
              <a:t>amp) filters and passive filters </a:t>
            </a:r>
          </a:p>
          <a:p>
            <a:r>
              <a:rPr lang="en-US" sz="2800" dirty="0" smtClean="0"/>
              <a:t>ECE 332 will go into more advanced/higher order filters if you are interested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47" y="2099379"/>
            <a:ext cx="3467946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48214" y="3182362"/>
                <a:ext cx="635622" cy="661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214" y="3182362"/>
                <a:ext cx="635622" cy="66127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63947" y="3328331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947" y="3328331"/>
                <a:ext cx="64735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65702" y="4318933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Low Pass Filter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47" y="2071091"/>
            <a:ext cx="3048000" cy="261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83347" y="1804333"/>
                <a:ext cx="635622" cy="661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347" y="1804333"/>
                <a:ext cx="635622" cy="66127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91163" y="3379290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63" y="3379290"/>
                <a:ext cx="64735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903486" y="4254401"/>
            <a:ext cx="1603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 Pass Filter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371600" y="5791200"/>
            <a:ext cx="6705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these Active or Passive filters?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19600" y="5105400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Low Pass Filter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0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(ECE315) Filters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b="1" dirty="0" smtClean="0"/>
              <a:t>Low </a:t>
            </a:r>
            <a:r>
              <a:rPr lang="en-US" b="1" dirty="0"/>
              <a:t>Pass Filter </a:t>
            </a:r>
            <a:r>
              <a:rPr lang="en-US" dirty="0" smtClean="0"/>
              <a:t>– only </a:t>
            </a:r>
            <a:r>
              <a:rPr lang="en-US" dirty="0"/>
              <a:t>allows low frequency signals from 0Hz to its cut-off </a:t>
            </a:r>
            <a:r>
              <a:rPr lang="en-US" dirty="0" smtClean="0"/>
              <a:t>frequency (</a:t>
            </a:r>
            <a:r>
              <a:rPr lang="en-US" i="1" dirty="0" err="1" smtClean="0"/>
              <a:t>ƒc</a:t>
            </a:r>
            <a:r>
              <a:rPr lang="en-US" dirty="0" smtClean="0"/>
              <a:t>) </a:t>
            </a:r>
            <a:r>
              <a:rPr lang="en-US" dirty="0"/>
              <a:t>point to pass while blocking those any higher.</a:t>
            </a:r>
          </a:p>
          <a:p>
            <a:r>
              <a:rPr lang="en-US" dirty="0"/>
              <a:t>2. </a:t>
            </a:r>
            <a:r>
              <a:rPr lang="en-US" b="1" dirty="0" smtClean="0"/>
              <a:t>High </a:t>
            </a:r>
            <a:r>
              <a:rPr lang="en-US" b="1" dirty="0"/>
              <a:t>Pass Filter </a:t>
            </a:r>
            <a:r>
              <a:rPr lang="en-US" dirty="0" smtClean="0"/>
              <a:t>– only </a:t>
            </a:r>
            <a:r>
              <a:rPr lang="en-US" dirty="0"/>
              <a:t>allows high frequency signals from its cut-off </a:t>
            </a:r>
            <a:r>
              <a:rPr lang="en-US" dirty="0" smtClean="0"/>
              <a:t>frequency (</a:t>
            </a:r>
            <a:r>
              <a:rPr lang="en-US" i="1" dirty="0" smtClean="0"/>
              <a:t>fc</a:t>
            </a:r>
            <a:r>
              <a:rPr lang="en-US" dirty="0" smtClean="0"/>
              <a:t>) </a:t>
            </a:r>
            <a:r>
              <a:rPr lang="en-US" dirty="0"/>
              <a:t>point and higher to infinity to pass through while blocking those any lower.</a:t>
            </a:r>
          </a:p>
          <a:p>
            <a:r>
              <a:rPr lang="en-US" dirty="0"/>
              <a:t>3. </a:t>
            </a:r>
            <a:r>
              <a:rPr lang="en-US" b="1" dirty="0" smtClean="0"/>
              <a:t>Band </a:t>
            </a:r>
            <a:r>
              <a:rPr lang="en-US" b="1" dirty="0"/>
              <a:t>Pass Filter </a:t>
            </a:r>
            <a:r>
              <a:rPr lang="en-US" dirty="0"/>
              <a:t>– </a:t>
            </a:r>
            <a:r>
              <a:rPr lang="en-US" dirty="0" smtClean="0"/>
              <a:t>allows </a:t>
            </a:r>
            <a:r>
              <a:rPr lang="en-US" dirty="0"/>
              <a:t>signals falling within a certain frequency band setup between two points to pass through while blocking both the lower and higher frequencies either side of this frequency band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4. </a:t>
            </a:r>
            <a:r>
              <a:rPr lang="en-US" b="1" dirty="0" smtClean="0"/>
              <a:t>Band Stop Filter </a:t>
            </a:r>
            <a:r>
              <a:rPr lang="en-US" dirty="0" smtClean="0"/>
              <a:t>– allows signals outside of a band to pass will stopping signals within a band.</a:t>
            </a:r>
            <a:endParaRPr lang="en-US" dirty="0"/>
          </a:p>
        </p:txBody>
      </p:sp>
      <p:pic>
        <p:nvPicPr>
          <p:cNvPr id="1026" name="Picture 2" descr="C:\Users\Kevin.Walchko\Desktop\fil7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66" y="3956923"/>
            <a:ext cx="8194288" cy="233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3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4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90600" y="1447800"/>
            <a:ext cx="0" cy="19812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90600" y="3429000"/>
            <a:ext cx="2514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90600" y="2057400"/>
            <a:ext cx="1257300" cy="1371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58904" y="2133600"/>
            <a:ext cx="11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 Band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81200" y="3505200"/>
                <a:ext cx="1388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=10 </m:t>
                      </m:r>
                      <m:r>
                        <a:rPr lang="en-US" b="0" i="1" smtClean="0">
                          <a:latin typeface="Cambria Math"/>
                        </a:rPr>
                        <m:t>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505200"/>
                <a:ext cx="138871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2204" y="1874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42265" y="2438400"/>
                <a:ext cx="5502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+4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+6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15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+8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cos</m:t>
                      </m:r>
                      <m:r>
                        <a:rPr lang="en-US" b="0" i="1" smtClean="0">
                          <a:latin typeface="Cambria Math"/>
                        </a:rPr>
                        <m:t>⁡(20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265" y="2438400"/>
                <a:ext cx="550227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19600" y="3683797"/>
                <a:ext cx="3722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=5∗2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+5∗4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8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683797"/>
                <a:ext cx="372204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74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(ECE231) LPF &amp; HPF TF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91288" y="1295400"/>
                <a:ext cx="2141547" cy="835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𝐿𝑃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288" y="1295400"/>
                <a:ext cx="2141547" cy="8351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17393" y="1267067"/>
                <a:ext cx="2176814" cy="1018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𝐻𝑃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𝐾𝑗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93" y="1267067"/>
                <a:ext cx="2176814" cy="10189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71800" y="4495800"/>
                <a:ext cx="403071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/>
                  <a:t>Steps to solving LPF/HPF: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Solve symbolically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Match equations (denominator first)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smtClean="0"/>
                  <a:t>Plug in numbers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and K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P</a:t>
                </a:r>
                <a:r>
                  <a:rPr lang="en-US" dirty="0" smtClean="0"/>
                  <a:t>lot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495800"/>
                <a:ext cx="4030719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1362" t="-1742" b="-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1447800" y="2130565"/>
            <a:ext cx="0" cy="1679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47800" y="3810000"/>
            <a:ext cx="25908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472750" y="2500439"/>
            <a:ext cx="2152482" cy="1305790"/>
          </a:xfrm>
          <a:custGeom>
            <a:avLst/>
            <a:gdLst>
              <a:gd name="connsiteX0" fmla="*/ 0 w 2152482"/>
              <a:gd name="connsiteY0" fmla="*/ 0 h 1305790"/>
              <a:gd name="connsiteX1" fmla="*/ 1116701 w 2152482"/>
              <a:gd name="connsiteY1" fmla="*/ 210393 h 1305790"/>
              <a:gd name="connsiteX2" fmla="*/ 1545579 w 2152482"/>
              <a:gd name="connsiteY2" fmla="*/ 1157161 h 1305790"/>
              <a:gd name="connsiteX3" fmla="*/ 2152482 w 2152482"/>
              <a:gd name="connsiteY3" fmla="*/ 1302818 h 1305790"/>
              <a:gd name="connsiteX4" fmla="*/ 2152482 w 2152482"/>
              <a:gd name="connsiteY4" fmla="*/ 1302818 h 130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2482" h="1305790">
                <a:moveTo>
                  <a:pt x="0" y="0"/>
                </a:moveTo>
                <a:cubicBezTo>
                  <a:pt x="429552" y="8766"/>
                  <a:pt x="859105" y="17533"/>
                  <a:pt x="1116701" y="210393"/>
                </a:cubicBezTo>
                <a:cubicBezTo>
                  <a:pt x="1374297" y="403253"/>
                  <a:pt x="1372949" y="975090"/>
                  <a:pt x="1545579" y="1157161"/>
                </a:cubicBezTo>
                <a:cubicBezTo>
                  <a:pt x="1718209" y="1339232"/>
                  <a:pt x="2152482" y="1302818"/>
                  <a:pt x="2152482" y="1302818"/>
                </a:cubicBezTo>
                <a:lnTo>
                  <a:pt x="2152482" y="130281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987159" y="2130565"/>
            <a:ext cx="0" cy="16794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87159" y="3806229"/>
            <a:ext cx="2556641" cy="377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5186995" y="2500439"/>
            <a:ext cx="2233401" cy="1310910"/>
          </a:xfrm>
          <a:custGeom>
            <a:avLst/>
            <a:gdLst>
              <a:gd name="connsiteX0" fmla="*/ 0 w 2233401"/>
              <a:gd name="connsiteY0" fmla="*/ 1384679 h 1384679"/>
              <a:gd name="connsiteX1" fmla="*/ 598810 w 2233401"/>
              <a:gd name="connsiteY1" fmla="*/ 1263298 h 1384679"/>
              <a:gd name="connsiteX2" fmla="*/ 1173345 w 2233401"/>
              <a:gd name="connsiteY2" fmla="*/ 154689 h 1384679"/>
              <a:gd name="connsiteX3" fmla="*/ 2233401 w 2233401"/>
              <a:gd name="connsiteY3" fmla="*/ 9033 h 1384679"/>
              <a:gd name="connsiteX4" fmla="*/ 2233401 w 2233401"/>
              <a:gd name="connsiteY4" fmla="*/ 9033 h 1384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3401" h="1384679">
                <a:moveTo>
                  <a:pt x="0" y="1384679"/>
                </a:moveTo>
                <a:lnTo>
                  <a:pt x="598810" y="1263298"/>
                </a:lnTo>
                <a:cubicBezTo>
                  <a:pt x="794368" y="1058300"/>
                  <a:pt x="900913" y="363733"/>
                  <a:pt x="1173345" y="154689"/>
                </a:cubicBezTo>
                <a:cubicBezTo>
                  <a:pt x="1445777" y="-54355"/>
                  <a:pt x="2233401" y="9033"/>
                  <a:pt x="2233401" y="9033"/>
                </a:cubicBezTo>
                <a:lnTo>
                  <a:pt x="2233401" y="903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0"/>
            <a:endCxn id="19" idx="3"/>
          </p:cNvCxnSpPr>
          <p:nvPr/>
        </p:nvCxnSpPr>
        <p:spPr>
          <a:xfrm>
            <a:off x="1472750" y="2500439"/>
            <a:ext cx="5947646" cy="855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432290" y="2819400"/>
            <a:ext cx="5947646" cy="8552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6800" y="22860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6082" y="265533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K*0.707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743200" y="2827952"/>
            <a:ext cx="0" cy="98339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47946" y="2839998"/>
            <a:ext cx="0" cy="983397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14527" y="38233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27" y="3823395"/>
                <a:ext cx="49507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00410" y="3806229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10" y="3806229"/>
                <a:ext cx="49507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499049" y="3059668"/>
            <a:ext cx="11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band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03695" y="3048204"/>
            <a:ext cx="111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band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2695969">
            <a:off x="6755794" y="4894281"/>
            <a:ext cx="21980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Non-ideal</a:t>
            </a:r>
            <a:endParaRPr lang="en-US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57130" y="4101422"/>
                <a:ext cx="178134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You still have a signal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30" y="4101422"/>
                <a:ext cx="1781340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2373" t="-3704" b="-1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3" idx="3"/>
          </p:cNvCxnSpPr>
          <p:nvPr/>
        </p:nvCxnSpPr>
        <p:spPr>
          <a:xfrm flipV="1">
            <a:off x="2338470" y="3331696"/>
            <a:ext cx="557130" cy="10928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3"/>
          </p:cNvCxnSpPr>
          <p:nvPr/>
        </p:nvCxnSpPr>
        <p:spPr>
          <a:xfrm flipV="1">
            <a:off x="2338470" y="3331696"/>
            <a:ext cx="3661940" cy="109289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2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Filter Type and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983591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93512" y="3505200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512" y="3505200"/>
                <a:ext cx="64735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52800" y="1371600"/>
            <a:ext cx="235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Active or passive filter?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0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Filter and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7010400" cy="336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05800" y="3216384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3216384"/>
                <a:ext cx="64735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37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Filter and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6321778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15200" y="3158609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158609"/>
                <a:ext cx="64735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3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B18D9980-6E72-4E73-925C-1AB0FE8C6AC2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WNAA5TKYMJS6-322-7</_dlc_DocId>
    <_dlc_DocIdUrl xmlns="e1f6cb1f-7c95-4a72-8369-b6b5464bd620">
      <Url>https://eis.usafa.edu/academics/math/DFMS_Course_Sites/Fall_2014_Courses/Math_152/_layouts/DocIdRedir.aspx?ID=WNAA5TKYMJS6-322-7</Url>
      <Description>WNAA5TKYMJS6-322-7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8ED05886-5635-4C89-A803-4BB0F4EA6A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D29EE7-4B9C-41D7-B128-D43B36DAA967}">
  <ds:schemaRefs>
    <ds:schemaRef ds:uri="http://purl.org/dc/dcmitype/"/>
    <ds:schemaRef ds:uri="e1f6cb1f-7c95-4a72-8369-b6b5464bd620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E8B3E00-983A-4328-BC29-7C8318345CF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EC98F7E-A822-4C95-86F8-59C54DC0687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16438</TotalTime>
  <Words>626</Words>
  <Application>Microsoft Office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ECE231 Filters II: Ideal Filters, LPF, HPF</vt:lpstr>
      <vt:lpstr>Intro/Review</vt:lpstr>
      <vt:lpstr>Ideal (ECE315) Filters</vt:lpstr>
      <vt:lpstr>What is the output?</vt:lpstr>
      <vt:lpstr>Real (ECE231) LPF &amp; HPF TF</vt:lpstr>
      <vt:lpstr>Determine Filter Type and Plot</vt:lpstr>
      <vt:lpstr>Determine Filter and Plot</vt:lpstr>
      <vt:lpstr>Determine Filter and Plot</vt:lpstr>
      <vt:lpstr>Backups</vt:lpstr>
      <vt:lpstr>Active Filter</vt:lpstr>
      <vt:lpstr>Time to Freq Domain</vt:lpstr>
      <vt:lpstr>Review</vt:lpstr>
      <vt:lpstr>Other types</vt:lpstr>
      <vt:lpstr>Can be done different ways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5.1 How Do We Measure Distance Traveled?</dc:title>
  <dc:subject>Spring 2013 - M142 - Section 5.1</dc:subject>
  <dc:creator>Thomas.Fulton@usafa.edu</dc:creator>
  <cp:lastModifiedBy>Test</cp:lastModifiedBy>
  <cp:revision>651</cp:revision>
  <cp:lastPrinted>2014-12-08T18:37:58Z</cp:lastPrinted>
  <dcterms:created xsi:type="dcterms:W3CDTF">2012-07-23T15:58:59Z</dcterms:created>
  <dcterms:modified xsi:type="dcterms:W3CDTF">2017-04-18T22:02:21Z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9b075349-7c14-4152-90a8-9349ea6ce020</vt:lpwstr>
  </property>
</Properties>
</file>