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20" r:id="rId6"/>
    <p:sldId id="363" r:id="rId7"/>
    <p:sldId id="374" r:id="rId8"/>
    <p:sldId id="376" r:id="rId9"/>
    <p:sldId id="377" r:id="rId10"/>
    <p:sldId id="378" r:id="rId11"/>
    <p:sldId id="379" r:id="rId12"/>
    <p:sldId id="315" r:id="rId13"/>
    <p:sldId id="365" r:id="rId14"/>
    <p:sldId id="351" r:id="rId15"/>
    <p:sldId id="358" r:id="rId16"/>
    <p:sldId id="370" r:id="rId17"/>
    <p:sldId id="368" r:id="rId18"/>
    <p:sldId id="367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III:</a:t>
            </a:r>
            <a:br>
              <a:rPr lang="en-US" dirty="0" smtClean="0"/>
            </a:br>
            <a:r>
              <a:rPr lang="en-US" dirty="0" smtClean="0"/>
              <a:t>BRF &amp; BPF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(ECE231) LPF &amp; HPF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Steps to solving LPF/HPF: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Solve symbolically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Match equations (denominator first)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Plug in numbers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</a:t>
                </a:r>
                <a:r>
                  <a:rPr lang="en-US" dirty="0" smtClean="0"/>
                  <a:t>lot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36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447800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810000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472750" y="2500439"/>
            <a:ext cx="2152482" cy="1305790"/>
          </a:xfrm>
          <a:custGeom>
            <a:avLst/>
            <a:gdLst>
              <a:gd name="connsiteX0" fmla="*/ 0 w 2152482"/>
              <a:gd name="connsiteY0" fmla="*/ 0 h 1305790"/>
              <a:gd name="connsiteX1" fmla="*/ 1116701 w 2152482"/>
              <a:gd name="connsiteY1" fmla="*/ 210393 h 1305790"/>
              <a:gd name="connsiteX2" fmla="*/ 1545579 w 2152482"/>
              <a:gd name="connsiteY2" fmla="*/ 1157161 h 1305790"/>
              <a:gd name="connsiteX3" fmla="*/ 2152482 w 2152482"/>
              <a:gd name="connsiteY3" fmla="*/ 1302818 h 1305790"/>
              <a:gd name="connsiteX4" fmla="*/ 2152482 w 2152482"/>
              <a:gd name="connsiteY4" fmla="*/ 1302818 h 1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482" h="1305790">
                <a:moveTo>
                  <a:pt x="0" y="0"/>
                </a:moveTo>
                <a:cubicBezTo>
                  <a:pt x="429552" y="8766"/>
                  <a:pt x="859105" y="17533"/>
                  <a:pt x="1116701" y="210393"/>
                </a:cubicBezTo>
                <a:cubicBezTo>
                  <a:pt x="1374297" y="403253"/>
                  <a:pt x="1372949" y="975090"/>
                  <a:pt x="1545579" y="1157161"/>
                </a:cubicBezTo>
                <a:cubicBezTo>
                  <a:pt x="1718209" y="1339232"/>
                  <a:pt x="2152482" y="1302818"/>
                  <a:pt x="2152482" y="1302818"/>
                </a:cubicBezTo>
                <a:lnTo>
                  <a:pt x="2152482" y="13028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7159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87159" y="3806229"/>
            <a:ext cx="2556641" cy="3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186995" y="2500439"/>
            <a:ext cx="2233401" cy="1310910"/>
          </a:xfrm>
          <a:custGeom>
            <a:avLst/>
            <a:gdLst>
              <a:gd name="connsiteX0" fmla="*/ 0 w 2233401"/>
              <a:gd name="connsiteY0" fmla="*/ 1384679 h 1384679"/>
              <a:gd name="connsiteX1" fmla="*/ 598810 w 2233401"/>
              <a:gd name="connsiteY1" fmla="*/ 1263298 h 1384679"/>
              <a:gd name="connsiteX2" fmla="*/ 1173345 w 2233401"/>
              <a:gd name="connsiteY2" fmla="*/ 154689 h 1384679"/>
              <a:gd name="connsiteX3" fmla="*/ 2233401 w 2233401"/>
              <a:gd name="connsiteY3" fmla="*/ 9033 h 1384679"/>
              <a:gd name="connsiteX4" fmla="*/ 2233401 w 2233401"/>
              <a:gd name="connsiteY4" fmla="*/ 9033 h 13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401" h="1384679">
                <a:moveTo>
                  <a:pt x="0" y="1384679"/>
                </a:moveTo>
                <a:lnTo>
                  <a:pt x="598810" y="1263298"/>
                </a:lnTo>
                <a:cubicBezTo>
                  <a:pt x="794368" y="1058300"/>
                  <a:pt x="900913" y="363733"/>
                  <a:pt x="1173345" y="154689"/>
                </a:cubicBezTo>
                <a:cubicBezTo>
                  <a:pt x="1445777" y="-54355"/>
                  <a:pt x="2233401" y="9033"/>
                  <a:pt x="2233401" y="9033"/>
                </a:cubicBezTo>
                <a:lnTo>
                  <a:pt x="2233401" y="90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0"/>
            <a:endCxn id="19" idx="3"/>
          </p:cNvCxnSpPr>
          <p:nvPr/>
        </p:nvCxnSpPr>
        <p:spPr>
          <a:xfrm>
            <a:off x="1472750" y="2500439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2290" y="2819400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082" y="26553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K*0.707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43200" y="2827952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7946" y="2839998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99049" y="305966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3695" y="3048204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LPF/HPF </a:t>
            </a:r>
            <a:r>
              <a:rPr lang="en-US" dirty="0" err="1" smtClean="0"/>
              <a:t>Eqn</a:t>
            </a:r>
            <a:r>
              <a:rPr lang="en-US" dirty="0" smtClean="0"/>
              <a:t> Sheet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37353"/>
            <a:ext cx="1676400" cy="125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12954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19" y="2878945"/>
            <a:ext cx="1595070" cy="13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9314" y="1300120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Pass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10732"/>
              </p:ext>
            </p:extLst>
          </p:nvPr>
        </p:nvGraphicFramePr>
        <p:xfrm>
          <a:off x="457200" y="4324350"/>
          <a:ext cx="2238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5" imgW="2231375" imgH="1625338" progId="Visio.Drawing.11">
                  <p:embed/>
                </p:oleObj>
              </mc:Choice>
              <mc:Fallback>
                <p:oleObj r:id="rId5" imgW="2231375" imgH="1625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24350"/>
                        <a:ext cx="223837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26592"/>
              </p:ext>
            </p:extLst>
          </p:nvPr>
        </p:nvGraphicFramePr>
        <p:xfrm>
          <a:off x="4298894" y="4629150"/>
          <a:ext cx="26527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r:id="rId7" imgW="2495556" imgH="1208529" progId="Visio.Drawing.11">
                  <p:embed/>
                </p:oleObj>
              </mc:Choice>
              <mc:Fallback>
                <p:oleObj r:id="rId7" imgW="2495556" imgH="120852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94" y="4629150"/>
                        <a:ext cx="2652750" cy="128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77302"/>
              </p:ext>
            </p:extLst>
          </p:nvPr>
        </p:nvGraphicFramePr>
        <p:xfrm>
          <a:off x="2743200" y="4933950"/>
          <a:ext cx="13178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r:id="rId9" imgW="1066800" imgH="647700" progId="Equation.DSMT4">
                  <p:embed/>
                </p:oleObj>
              </mc:Choice>
              <mc:Fallback>
                <p:oleObj r:id="rId9" imgW="10668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33950"/>
                        <a:ext cx="1317812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06585"/>
              </p:ext>
            </p:extLst>
          </p:nvPr>
        </p:nvGraphicFramePr>
        <p:xfrm>
          <a:off x="7156126" y="4839917"/>
          <a:ext cx="1683073" cy="89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r:id="rId11" imgW="1219200" imgH="647700" progId="Equation.DSMT4">
                  <p:embed/>
                </p:oleObj>
              </mc:Choice>
              <mc:Fallback>
                <p:oleObj r:id="rId11" imgW="12192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126" y="4839917"/>
                        <a:ext cx="1683073" cy="894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05385"/>
              </p:ext>
            </p:extLst>
          </p:nvPr>
        </p:nvGraphicFramePr>
        <p:xfrm>
          <a:off x="6726490" y="3332553"/>
          <a:ext cx="1372840" cy="61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13" imgW="927100" imgH="419100" progId="Equation.DSMT4">
                  <p:embed/>
                </p:oleObj>
              </mc:Choice>
              <mc:Fallback>
                <p:oleObj r:id="rId13" imgW="9271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490" y="3332553"/>
                        <a:ext cx="1372840" cy="616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8513"/>
              </p:ext>
            </p:extLst>
          </p:nvPr>
        </p:nvGraphicFramePr>
        <p:xfrm>
          <a:off x="2931322" y="3484953"/>
          <a:ext cx="933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15" imgW="927100" imgH="419100" progId="Equation.DSMT4">
                  <p:embed/>
                </p:oleObj>
              </mc:Choice>
              <mc:Fallback>
                <p:oleObj r:id="rId15" imgW="9271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22" y="3484953"/>
                        <a:ext cx="933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267200" y="1371600"/>
            <a:ext cx="0" cy="495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7" y="1752600"/>
                <a:ext cx="2141547" cy="8351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52600"/>
                <a:ext cx="2176814" cy="10189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(ECE315) 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 smtClean="0"/>
              <a:t>Band </a:t>
            </a:r>
            <a:r>
              <a:rPr lang="en-US" b="1" dirty="0"/>
              <a:t>Pass Filter </a:t>
            </a:r>
            <a:r>
              <a:rPr lang="en-US" dirty="0"/>
              <a:t>– </a:t>
            </a:r>
            <a:r>
              <a:rPr lang="en-US" dirty="0" smtClean="0"/>
              <a:t>allows </a:t>
            </a:r>
            <a:r>
              <a:rPr lang="en-US" dirty="0"/>
              <a:t>signals falling within a certain frequency band setup between two points to pass through while blocking both the lower and higher frequencies either side of this frequency 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Band Stop Filter </a:t>
            </a:r>
            <a:r>
              <a:rPr lang="en-US" dirty="0" smtClean="0"/>
              <a:t>– allows signals outside of a band to pass will stopping signals within a band.</a:t>
            </a:r>
            <a:endParaRPr lang="en-US" dirty="0"/>
          </a:p>
        </p:txBody>
      </p:sp>
      <p:pic>
        <p:nvPicPr>
          <p:cNvPr id="1026" name="Picture 2" descr="C:\Users\Kevin.Walchko\Desktop\fil7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315671" y="3200400"/>
            <a:ext cx="4097144" cy="23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BPF &amp; BRF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1905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1600200" y="21336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2605" y="19489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9489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673812" y="2133600"/>
            <a:ext cx="3167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667000" y="2133600"/>
            <a:ext cx="3756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88717" y="31139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88717" y="379976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93787" y="3544730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998" y="35556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24" name="Elbow Connector 23"/>
          <p:cNvCxnSpPr>
            <a:stCxn id="21" idx="3"/>
            <a:endCxn id="17" idx="1"/>
          </p:cNvCxnSpPr>
          <p:nvPr/>
        </p:nvCxnSpPr>
        <p:spPr>
          <a:xfrm flipV="1">
            <a:off x="927010" y="3342562"/>
            <a:ext cx="361707" cy="39774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1" idx="3"/>
            <a:endCxn id="18" idx="1"/>
          </p:cNvCxnSpPr>
          <p:nvPr/>
        </p:nvCxnSpPr>
        <p:spPr>
          <a:xfrm>
            <a:off x="927010" y="3740303"/>
            <a:ext cx="361707" cy="28805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3"/>
            <a:endCxn id="20" idx="1"/>
          </p:cNvCxnSpPr>
          <p:nvPr/>
        </p:nvCxnSpPr>
        <p:spPr>
          <a:xfrm>
            <a:off x="1898317" y="3342562"/>
            <a:ext cx="395470" cy="38683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20" idx="1"/>
          </p:cNvCxnSpPr>
          <p:nvPr/>
        </p:nvCxnSpPr>
        <p:spPr>
          <a:xfrm flipV="1">
            <a:off x="1898317" y="3729396"/>
            <a:ext cx="395470" cy="29896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326571" y="311396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BRF</a:t>
            </a:r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304800" y="1466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BPF</a:t>
            </a:r>
            <a:endParaRPr lang="en-US" dirty="0"/>
          </a:p>
        </p:txBody>
      </p:sp>
      <p:cxnSp>
        <p:nvCxnSpPr>
          <p:cNvPr id="2055" name="Straight Arrow Connector 2054"/>
          <p:cNvCxnSpPr/>
          <p:nvPr/>
        </p:nvCxnSpPr>
        <p:spPr>
          <a:xfrm flipV="1">
            <a:off x="4278568" y="1651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>
            <a:off x="4278568" y="2667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4278567" y="1905000"/>
            <a:ext cx="1415143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/>
          <p:cNvSpPr/>
          <p:nvPr/>
        </p:nvSpPr>
        <p:spPr>
          <a:xfrm>
            <a:off x="4583368" y="1905000"/>
            <a:ext cx="1524000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553200" y="1727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3200" y="2743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 2064"/>
          <p:cNvSpPr/>
          <p:nvPr/>
        </p:nvSpPr>
        <p:spPr>
          <a:xfrm>
            <a:off x="6858000" y="1981200"/>
            <a:ext cx="111034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band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147939" y="30480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47939" y="40640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47938" y="3302000"/>
            <a:ext cx="457201" cy="762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508171" y="3302000"/>
            <a:ext cx="468568" cy="76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422571" y="3124200"/>
            <a:ext cx="0" cy="101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22571" y="4140200"/>
            <a:ext cx="19594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717971" y="3375402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422571" y="3386967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TextBox 2065"/>
          <p:cNvSpPr txBox="1"/>
          <p:nvPr/>
        </p:nvSpPr>
        <p:spPr>
          <a:xfrm>
            <a:off x="6955971" y="3417669"/>
            <a:ext cx="66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</a:t>
            </a:r>
          </a:p>
          <a:p>
            <a:r>
              <a:rPr lang="en-US" dirty="0" smtClean="0"/>
              <a:t>band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1" y="4072296"/>
                <a:ext cx="6181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68" y="2667000"/>
                <a:ext cx="6181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79" y="4072296"/>
                <a:ext cx="653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92" y="2673273"/>
                <a:ext cx="65338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283" y="2743670"/>
                <a:ext cx="6181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07" y="2749943"/>
                <a:ext cx="65338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72" y="4148967"/>
                <a:ext cx="6533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82" y="4145799"/>
                <a:ext cx="61811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>
            <a:off x="1447799" y="248860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</a:t>
            </a:r>
            <a:endParaRPr lang="en-US" dirty="0"/>
          </a:p>
        </p:txBody>
      </p:sp>
      <p:sp>
        <p:nvSpPr>
          <p:cNvPr id="2069" name="TextBox 2068"/>
          <p:cNvSpPr txBox="1"/>
          <p:nvPr/>
        </p:nvSpPr>
        <p:spPr>
          <a:xfrm>
            <a:off x="1076844" y="4441628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</a:t>
            </a:r>
            <a:endParaRPr lang="en-US" dirty="0"/>
          </a:p>
        </p:txBody>
      </p:sp>
      <p:sp>
        <p:nvSpPr>
          <p:cNvPr id="2070" name="Rectangle 2069"/>
          <p:cNvSpPr/>
          <p:nvPr/>
        </p:nvSpPr>
        <p:spPr>
          <a:xfrm>
            <a:off x="1260877" y="5715000"/>
            <a:ext cx="6934199" cy="57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think the real (231) filter diagrams look like?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1" name="TextBox 2070"/>
              <p:cNvSpPr txBox="1"/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Because we are using simple single pole filters, the cutoff </a:t>
                </a:r>
                <a:r>
                  <a:rPr lang="en-US" dirty="0" err="1" smtClean="0"/>
                  <a:t>freqs</a:t>
                </a:r>
                <a:r>
                  <a:rPr lang="en-US" dirty="0" smtClean="0"/>
                  <a:t> need to be at least 2 orders of magnitude different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BRF 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=50,000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71" name="TextBox 2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41" y="4616745"/>
                <a:ext cx="6282081" cy="1045286"/>
              </a:xfrm>
              <a:prstGeom prst="rect">
                <a:avLst/>
              </a:prstGeom>
              <a:blipFill rotWithShape="1">
                <a:blip r:embed="rId10"/>
                <a:stretch>
                  <a:fillRect l="-776" t="-2907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052" grpId="0"/>
      <p:bldP spid="2059" grpId="0" animBg="1"/>
      <p:bldP spid="2060" grpId="0" animBg="1"/>
      <p:bldP spid="2065" grpId="0" animBg="1"/>
      <p:bldP spid="56" grpId="0" animBg="1"/>
      <p:bldP spid="57" grpId="0" animBg="1"/>
      <p:bldP spid="60" grpId="0" animBg="1"/>
      <p:bldP spid="61" grpId="0" animBg="1"/>
      <p:bldP spid="2066" grpId="0"/>
      <p:bldP spid="2067" grpId="0"/>
      <p:bldP spid="66" grpId="0"/>
      <p:bldP spid="70" grpId="0"/>
      <p:bldP spid="71" grpId="0"/>
      <p:bldP spid="2069" grpId="0"/>
      <p:bldP spid="2070" grpId="0" animBg="1"/>
      <p:bldP spid="20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2513" y="20955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7136" y="20955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352113" y="2324100"/>
            <a:ext cx="31491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2341" y="21394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6713" y="21394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>
            <a:off x="3425725" y="2324100"/>
            <a:ext cx="3167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7806736" y="2324100"/>
            <a:ext cx="3756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67027" y="19812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Non-inverting</a:t>
            </a:r>
          </a:p>
          <a:p>
            <a:pPr algn="ctr"/>
            <a:r>
              <a:rPr lang="en-US" dirty="0" smtClean="0"/>
              <a:t>amp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5" idx="1"/>
          </p:cNvCxnSpPr>
          <p:nvPr/>
        </p:nvCxnSpPr>
        <p:spPr>
          <a:xfrm>
            <a:off x="6800627" y="2324100"/>
            <a:ext cx="3965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8275" y="2667000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8484" y="2634734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passive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3693" y="2783119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Design a BPF with a  pass band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and a gain of 5. Use passive filters.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blipFill rotWithShape="1">
                <a:blip r:embed="rId2"/>
                <a:stretch>
                  <a:fillRect l="-6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15" y="3352800"/>
            <a:ext cx="6337386" cy="26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</a:rPr>
                        <m:t>𝑛𝐹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5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11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Design a BPF with a  pass band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5</m:t>
                    </m:r>
                    <m:r>
                      <a:rPr lang="en-US" b="0" i="0" smtClean="0">
                        <a:latin typeface="Cambria Math"/>
                      </a:rPr>
                      <m:t>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≤200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and a gain of 10. Use active filters.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blipFill rotWithShape="1">
                <a:blip r:embed="rId2"/>
                <a:stretch>
                  <a:fillRect l="-6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08177" y="198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6264" y="1981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4317777" y="2209800"/>
            <a:ext cx="4484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1469" y="20251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2377" y="20251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3"/>
            <a:endCxn id="5" idx="1"/>
          </p:cNvCxnSpPr>
          <p:nvPr/>
        </p:nvCxnSpPr>
        <p:spPr>
          <a:xfrm>
            <a:off x="3391389" y="2209800"/>
            <a:ext cx="3167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5375864" y="2209800"/>
            <a:ext cx="37560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2843" y="2491704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0930" y="2491704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</a:rPr>
                        <m:t>𝑛𝐹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4" descr="https://www.circuitlab.com/circuit/79j9969jx8tm/render_export/l35-2.png?k1=14797644046&amp;k2=a919b9128fc01816f0141f4f79a13f7d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2" y="3048000"/>
            <a:ext cx="8759825" cy="320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9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BRF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1445" y="179419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61445" y="247999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PF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35128" y="2229451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0726" y="22358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cxnSp>
        <p:nvCxnSpPr>
          <p:cNvPr id="8" name="Elbow Connector 7"/>
          <p:cNvCxnSpPr>
            <a:stCxn id="7" idx="3"/>
            <a:endCxn id="4" idx="1"/>
          </p:cNvCxnSpPr>
          <p:nvPr/>
        </p:nvCxnSpPr>
        <p:spPr>
          <a:xfrm flipV="1">
            <a:off x="3299738" y="2022794"/>
            <a:ext cx="361707" cy="39774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3"/>
            <a:endCxn id="5" idx="1"/>
          </p:cNvCxnSpPr>
          <p:nvPr/>
        </p:nvCxnSpPr>
        <p:spPr>
          <a:xfrm>
            <a:off x="3299738" y="2420535"/>
            <a:ext cx="361707" cy="28805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17" idx="1"/>
          </p:cNvCxnSpPr>
          <p:nvPr/>
        </p:nvCxnSpPr>
        <p:spPr>
          <a:xfrm>
            <a:off x="4271045" y="2022794"/>
            <a:ext cx="540083" cy="397741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7" idx="1"/>
          </p:cNvCxnSpPr>
          <p:nvPr/>
        </p:nvCxnSpPr>
        <p:spPr>
          <a:xfrm flipV="1">
            <a:off x="4271045" y="2420535"/>
            <a:ext cx="540083" cy="288059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11128" y="219193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3"/>
            <a:endCxn id="6" idx="1"/>
          </p:cNvCxnSpPr>
          <p:nvPr/>
        </p:nvCxnSpPr>
        <p:spPr>
          <a:xfrm flipV="1">
            <a:off x="6030328" y="2414117"/>
            <a:ext cx="304800" cy="64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Design a BRF with a  pass band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8</m:t>
                    </m:r>
                    <m:r>
                      <a:rPr lang="en-US" b="0" i="0" smtClean="0">
                        <a:latin typeface="Cambria Math"/>
                      </a:rPr>
                      <m:t>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≤50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 and a gain </a:t>
                </a:r>
                <a:r>
                  <a:rPr lang="en-US" smtClean="0"/>
                  <a:t>of </a:t>
                </a:r>
                <a:r>
                  <a:rPr lang="en-US"/>
                  <a:t>4</a:t>
                </a:r>
                <a:r>
                  <a:rPr lang="en-US" smtClean="0"/>
                  <a:t>. </a:t>
                </a:r>
                <a:r>
                  <a:rPr lang="en-US" dirty="0" smtClean="0"/>
                  <a:t>Use active filters.</a:t>
                </a:r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6" y="1295400"/>
                <a:ext cx="8101738" cy="768287"/>
              </a:xfrm>
              <a:prstGeom prst="rect">
                <a:avLst/>
              </a:prstGeom>
              <a:blipFill rotWithShape="1">
                <a:blip r:embed="rId2"/>
                <a:stretch>
                  <a:fillRect l="-6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2095500"/>
                <a:ext cx="18889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0.1</m:t>
                      </m:r>
                      <m:r>
                        <a:rPr lang="en-US" b="0" i="1" smtClean="0">
                          <a:latin typeface="Cambria Math"/>
                        </a:rPr>
                        <m:t>𝑛𝐹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≤5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" y="2482334"/>
                <a:ext cx="1980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67" y="3048000"/>
            <a:ext cx="747988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16527</TotalTime>
  <Words>717</Words>
  <Application>Microsoft Office PowerPoint</Application>
  <PresentationFormat>On-screen Show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Visio.Drawing.11</vt:lpstr>
      <vt:lpstr>Equation.DSMT4</vt:lpstr>
      <vt:lpstr>ECE231 Filters III: BRF &amp; BPF</vt:lpstr>
      <vt:lpstr>LPF/HPF Eqn Sheet Review</vt:lpstr>
      <vt:lpstr>Ideal (ECE315) Filters</vt:lpstr>
      <vt:lpstr>Ideal BPF &amp; BRF</vt:lpstr>
      <vt:lpstr>BPF Example</vt:lpstr>
      <vt:lpstr>BPF Example</vt:lpstr>
      <vt:lpstr>BRF Example</vt:lpstr>
      <vt:lpstr>Backups</vt:lpstr>
      <vt:lpstr>Active Filter</vt:lpstr>
      <vt:lpstr>Time to Freq Domain</vt:lpstr>
      <vt:lpstr>Review</vt:lpstr>
      <vt:lpstr>Real (ECE231) LPF &amp; HPF TF</vt:lpstr>
      <vt:lpstr>Other types</vt:lpstr>
      <vt:lpstr>Can be done different ways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664</cp:revision>
  <cp:lastPrinted>2014-12-08T18:37:58Z</cp:lastPrinted>
  <dcterms:created xsi:type="dcterms:W3CDTF">2012-07-23T15:58:59Z</dcterms:created>
  <dcterms:modified xsi:type="dcterms:W3CDTF">2016-11-28T20:45:36Z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