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9"/>
  </p:notesMasterIdLst>
  <p:handoutMasterIdLst>
    <p:handoutMasterId r:id="rId20"/>
  </p:handoutMasterIdLst>
  <p:sldIdLst>
    <p:sldId id="320" r:id="rId6"/>
    <p:sldId id="330" r:id="rId7"/>
    <p:sldId id="321" r:id="rId8"/>
    <p:sldId id="327" r:id="rId9"/>
    <p:sldId id="329" r:id="rId10"/>
    <p:sldId id="326" r:id="rId11"/>
    <p:sldId id="328" r:id="rId12"/>
    <p:sldId id="315" r:id="rId13"/>
    <p:sldId id="322" r:id="rId14"/>
    <p:sldId id="323" r:id="rId15"/>
    <p:sldId id="324" r:id="rId16"/>
    <p:sldId id="325" r:id="rId17"/>
    <p:sldId id="331" r:id="rId18"/>
  </p:sldIdLst>
  <p:sldSz cx="9144000" cy="6858000" type="screen4x3"/>
  <p:notesSz cx="9296400" cy="688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3"/>
    <p:restoredTop sz="95701" autoAdjust="0"/>
  </p:normalViewPr>
  <p:slideViewPr>
    <p:cSldViewPr>
      <p:cViewPr varScale="1">
        <p:scale>
          <a:sx n="129" d="100"/>
          <a:sy n="129" d="100"/>
        </p:scale>
        <p:origin x="-510"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8440" cy="344091"/>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5265810" y="0"/>
            <a:ext cx="4028440" cy="344091"/>
          </a:xfrm>
          <a:prstGeom prst="rect">
            <a:avLst/>
          </a:prstGeom>
        </p:spPr>
        <p:txBody>
          <a:bodyPr vert="horz" lIns="92446" tIns="46223" rIns="92446" bIns="46223" rtlCol="0"/>
          <a:lstStyle>
            <a:lvl1pPr algn="r">
              <a:defRPr sz="1200"/>
            </a:lvl1pPr>
          </a:lstStyle>
          <a:p>
            <a:fld id="{0E8F662C-E635-424E-AD4E-B76305F869CF}" type="datetimeFigureOut">
              <a:rPr lang="en-US" smtClean="0"/>
              <a:t>1/12/2017</a:t>
            </a:fld>
            <a:endParaRPr lang="en-US"/>
          </a:p>
        </p:txBody>
      </p:sp>
      <p:sp>
        <p:nvSpPr>
          <p:cNvPr id="4" name="Footer Placeholder 3"/>
          <p:cNvSpPr>
            <a:spLocks noGrp="1"/>
          </p:cNvSpPr>
          <p:nvPr>
            <p:ph type="ftr" sz="quarter" idx="2"/>
          </p:nvPr>
        </p:nvSpPr>
        <p:spPr>
          <a:xfrm>
            <a:off x="1" y="6536528"/>
            <a:ext cx="4028440" cy="344091"/>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5265810" y="6536528"/>
            <a:ext cx="4028440" cy="344091"/>
          </a:xfrm>
          <a:prstGeom prst="rect">
            <a:avLst/>
          </a:prstGeom>
        </p:spPr>
        <p:txBody>
          <a:bodyPr vert="horz" lIns="92446" tIns="46223" rIns="92446" bIns="46223" rtlCol="0" anchor="b"/>
          <a:lstStyle>
            <a:lvl1pPr algn="r">
              <a:defRPr sz="1200"/>
            </a:lvl1pPr>
          </a:lstStyle>
          <a:p>
            <a:fld id="{D665FE6F-5F37-4EE7-9E1C-E5CDD8BA1275}" type="slidenum">
              <a:rPr lang="en-US" smtClean="0"/>
              <a:t>‹#›</a:t>
            </a:fld>
            <a:endParaRPr lang="en-US"/>
          </a:p>
        </p:txBody>
      </p:sp>
    </p:spTree>
    <p:extLst>
      <p:ext uri="{BB962C8B-B14F-4D97-AF65-F5344CB8AC3E}">
        <p14:creationId xmlns:p14="http://schemas.microsoft.com/office/powerpoint/2010/main" val="16644656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8440" cy="344091"/>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5265810" y="0"/>
            <a:ext cx="4028440" cy="344091"/>
          </a:xfrm>
          <a:prstGeom prst="rect">
            <a:avLst/>
          </a:prstGeom>
        </p:spPr>
        <p:txBody>
          <a:bodyPr vert="horz" lIns="92446" tIns="46223" rIns="92446" bIns="46223" rtlCol="0"/>
          <a:lstStyle>
            <a:lvl1pPr algn="r">
              <a:defRPr sz="1200"/>
            </a:lvl1pPr>
          </a:lstStyle>
          <a:p>
            <a:fld id="{6FAC170C-7554-497D-86C4-5E6B22619EE5}" type="datetimeFigureOut">
              <a:rPr lang="en-US" smtClean="0"/>
              <a:t>1/12/2017</a:t>
            </a:fld>
            <a:endParaRPr lang="en-US"/>
          </a:p>
        </p:txBody>
      </p:sp>
      <p:sp>
        <p:nvSpPr>
          <p:cNvPr id="4" name="Slide Image Placeholder 3"/>
          <p:cNvSpPr>
            <a:spLocks noGrp="1" noRot="1" noChangeAspect="1"/>
          </p:cNvSpPr>
          <p:nvPr>
            <p:ph type="sldImg" idx="2"/>
          </p:nvPr>
        </p:nvSpPr>
        <p:spPr>
          <a:xfrm>
            <a:off x="2927350" y="515938"/>
            <a:ext cx="3443288" cy="2581275"/>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929641" y="3268861"/>
            <a:ext cx="7437119" cy="3096816"/>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536528"/>
            <a:ext cx="4028440" cy="344091"/>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5265810" y="6536528"/>
            <a:ext cx="4028440" cy="344091"/>
          </a:xfrm>
          <a:prstGeom prst="rect">
            <a:avLst/>
          </a:prstGeom>
        </p:spPr>
        <p:txBody>
          <a:bodyPr vert="horz" lIns="92446" tIns="46223" rIns="92446" bIns="46223" rtlCol="0" anchor="b"/>
          <a:lstStyle>
            <a:lvl1pPr algn="r">
              <a:defRPr sz="1200"/>
            </a:lvl1pPr>
          </a:lstStyle>
          <a:p>
            <a:fld id="{B4A77995-C337-4412-BD0B-CA3F77B974DD}" type="slidenum">
              <a:rPr lang="en-US" smtClean="0"/>
              <a:t>‹#›</a:t>
            </a:fld>
            <a:endParaRPr lang="en-US"/>
          </a:p>
        </p:txBody>
      </p:sp>
    </p:spTree>
    <p:extLst>
      <p:ext uri="{BB962C8B-B14F-4D97-AF65-F5344CB8AC3E}">
        <p14:creationId xmlns:p14="http://schemas.microsoft.com/office/powerpoint/2010/main" val="406610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A77995-C337-4412-BD0B-CA3F77B974DD}" type="slidenum">
              <a:rPr lang="en-US" smtClean="0"/>
              <a:t>3</a:t>
            </a:fld>
            <a:endParaRPr lang="en-US"/>
          </a:p>
        </p:txBody>
      </p:sp>
    </p:spTree>
    <p:extLst>
      <p:ext uri="{BB962C8B-B14F-4D97-AF65-F5344CB8AC3E}">
        <p14:creationId xmlns:p14="http://schemas.microsoft.com/office/powerpoint/2010/main" val="61036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33800" y="1295401"/>
            <a:ext cx="4724400" cy="2305050"/>
          </a:xfrm>
        </p:spPr>
        <p:txBody>
          <a:bodyPr/>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3733800" y="3886200"/>
            <a:ext cx="472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Slide Number Placeholder 5"/>
          <p:cNvSpPr>
            <a:spLocks noGrp="1"/>
          </p:cNvSpPr>
          <p:nvPr>
            <p:ph type="sldNum" sz="quarter" idx="4"/>
          </p:nvPr>
        </p:nvSpPr>
        <p:spPr>
          <a:xfrm>
            <a:off x="6934200" y="65690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12332090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4"/>
          </p:nvPr>
        </p:nvSpPr>
        <p:spPr>
          <a:xfrm>
            <a:off x="6934200" y="64928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357677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4"/>
          </p:nvPr>
        </p:nvSpPr>
        <p:spPr>
          <a:xfrm>
            <a:off x="6934200" y="64928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1553441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12913" y="195263"/>
            <a:ext cx="7054850" cy="947737"/>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388938" y="1519238"/>
            <a:ext cx="4116387" cy="4740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519238"/>
            <a:ext cx="4116388" cy="4740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xfrm>
            <a:off x="7250113" y="6524625"/>
            <a:ext cx="1450975" cy="333375"/>
          </a:xfrm>
          <a:prstGeom prst="rect">
            <a:avLst/>
          </a:prstGeom>
          <a:ln/>
        </p:spPr>
        <p:txBody>
          <a:bodyPr/>
          <a:lstStyle>
            <a:lvl1pPr>
              <a:defRPr/>
            </a:lvl1pPr>
          </a:lstStyle>
          <a:p>
            <a:pPr>
              <a:defRPr/>
            </a:pPr>
            <a:fld id="{0626BCED-E8C4-4053-8DF1-B8EF549A0AA8}" type="slidenum">
              <a:rPr lang="en-US">
                <a:solidFill>
                  <a:srgbClr val="000000"/>
                </a:solidFill>
              </a:rPr>
              <a:pPr>
                <a:defRPr/>
              </a:pPr>
              <a:t>‹#›</a:t>
            </a:fld>
            <a:r>
              <a:rPr lang="en-US" dirty="0">
                <a:solidFill>
                  <a:srgbClr val="000000"/>
                </a:solidFill>
              </a:rPr>
              <a:t>/58</a:t>
            </a:r>
          </a:p>
        </p:txBody>
      </p:sp>
      <p:sp>
        <p:nvSpPr>
          <p:cNvPr id="6" name="Slide Number Placeholder 5"/>
          <p:cNvSpPr txBox="1">
            <a:spLocks/>
          </p:cNvSpPr>
          <p:nvPr userDrawn="1"/>
        </p:nvSpPr>
        <p:spPr>
          <a:xfrm>
            <a:off x="6934200" y="64928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318572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920" y="274638"/>
            <a:ext cx="7132320" cy="868362"/>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95400"/>
            <a:ext cx="8229600" cy="48307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4"/>
          </p:nvPr>
        </p:nvSpPr>
        <p:spPr>
          <a:xfrm>
            <a:off x="6934200" y="64928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32218580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Slide Number Placeholder 5"/>
          <p:cNvSpPr>
            <a:spLocks noGrp="1"/>
          </p:cNvSpPr>
          <p:nvPr>
            <p:ph type="sldNum" sz="quarter" idx="4"/>
          </p:nvPr>
        </p:nvSpPr>
        <p:spPr>
          <a:xfrm>
            <a:off x="6934200" y="64928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41508327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6934200" y="64928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21411713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0"/>
          </p:nvPr>
        </p:nvSpPr>
        <p:spPr>
          <a:xfrm>
            <a:off x="6934200" y="64928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25480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5920" y="274638"/>
            <a:ext cx="7132320" cy="868362"/>
          </a:xfrm>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6934200" y="64928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4165844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6934200" y="64928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3969751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4"/>
          </p:nvPr>
        </p:nvSpPr>
        <p:spPr>
          <a:xfrm>
            <a:off x="6934200" y="64928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2381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4"/>
          </p:nvPr>
        </p:nvSpPr>
        <p:spPr>
          <a:xfrm>
            <a:off x="6934200" y="64928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328897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274638"/>
            <a:ext cx="713232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11" name="Rectangle 3"/>
          <p:cNvSpPr>
            <a:spLocks noGrp="1" noChangeArrowheads="1"/>
          </p:cNvSpPr>
          <p:nvPr>
            <p:ph type="body" idx="1"/>
          </p:nvPr>
        </p:nvSpPr>
        <p:spPr bwMode="auto">
          <a:xfrm>
            <a:off x="382588" y="1298575"/>
            <a:ext cx="8347075"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2" name="Text Box 9"/>
          <p:cNvSpPr txBox="1">
            <a:spLocks noChangeArrowheads="1"/>
          </p:cNvSpPr>
          <p:nvPr/>
        </p:nvSpPr>
        <p:spPr bwMode="auto">
          <a:xfrm>
            <a:off x="1295400" y="6491288"/>
            <a:ext cx="655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151C77"/>
                </a:solidFill>
                <a:latin typeface="Arial" pitchFamily="34" charset="0"/>
              </a:defRPr>
            </a:lvl1pPr>
            <a:lvl2pPr marL="742950" indent="-285750">
              <a:defRPr sz="2400">
                <a:solidFill>
                  <a:srgbClr val="151C77"/>
                </a:solidFill>
                <a:latin typeface="Arial" pitchFamily="34" charset="0"/>
              </a:defRPr>
            </a:lvl2pPr>
            <a:lvl3pPr marL="1143000" indent="-228600">
              <a:defRPr sz="2400">
                <a:solidFill>
                  <a:srgbClr val="151C77"/>
                </a:solidFill>
                <a:latin typeface="Arial" pitchFamily="34" charset="0"/>
              </a:defRPr>
            </a:lvl3pPr>
            <a:lvl4pPr marL="1600200" indent="-228600">
              <a:defRPr sz="2400">
                <a:solidFill>
                  <a:srgbClr val="151C77"/>
                </a:solidFill>
                <a:latin typeface="Arial" pitchFamily="34" charset="0"/>
              </a:defRPr>
            </a:lvl4pPr>
            <a:lvl5pPr marL="2057400" indent="-228600">
              <a:defRPr sz="2400">
                <a:solidFill>
                  <a:srgbClr val="151C77"/>
                </a:solidFill>
                <a:latin typeface="Arial" pitchFamily="34" charset="0"/>
              </a:defRPr>
            </a:lvl5pPr>
            <a:lvl6pPr marL="2514600" indent="-228600" algn="ctr" eaLnBrk="0" fontAlgn="base" hangingPunct="0">
              <a:spcBef>
                <a:spcPct val="0"/>
              </a:spcBef>
              <a:spcAft>
                <a:spcPct val="0"/>
              </a:spcAft>
              <a:defRPr sz="2400">
                <a:solidFill>
                  <a:srgbClr val="151C77"/>
                </a:solidFill>
                <a:latin typeface="Arial" pitchFamily="34" charset="0"/>
              </a:defRPr>
            </a:lvl6pPr>
            <a:lvl7pPr marL="2971800" indent="-228600" algn="ctr" eaLnBrk="0" fontAlgn="base" hangingPunct="0">
              <a:spcBef>
                <a:spcPct val="0"/>
              </a:spcBef>
              <a:spcAft>
                <a:spcPct val="0"/>
              </a:spcAft>
              <a:defRPr sz="2400">
                <a:solidFill>
                  <a:srgbClr val="151C77"/>
                </a:solidFill>
                <a:latin typeface="Arial" pitchFamily="34" charset="0"/>
              </a:defRPr>
            </a:lvl7pPr>
            <a:lvl8pPr marL="3429000" indent="-228600" algn="ctr" eaLnBrk="0" fontAlgn="base" hangingPunct="0">
              <a:spcBef>
                <a:spcPct val="0"/>
              </a:spcBef>
              <a:spcAft>
                <a:spcPct val="0"/>
              </a:spcAft>
              <a:defRPr sz="2400">
                <a:solidFill>
                  <a:srgbClr val="151C77"/>
                </a:solidFill>
                <a:latin typeface="Arial" pitchFamily="34" charset="0"/>
              </a:defRPr>
            </a:lvl8pPr>
            <a:lvl9pPr marL="3886200" indent="-228600" algn="ctr" eaLnBrk="0" fontAlgn="base" hangingPunct="0">
              <a:spcBef>
                <a:spcPct val="0"/>
              </a:spcBef>
              <a:spcAft>
                <a:spcPct val="0"/>
              </a:spcAft>
              <a:defRPr sz="2400">
                <a:solidFill>
                  <a:srgbClr val="151C77"/>
                </a:solidFill>
                <a:latin typeface="Arial" pitchFamily="34" charset="0"/>
              </a:defRPr>
            </a:lvl9pPr>
          </a:lstStyle>
          <a:p>
            <a:pPr algn="ctr">
              <a:spcBef>
                <a:spcPct val="50000"/>
              </a:spcBef>
            </a:pPr>
            <a:r>
              <a:rPr lang="en-US" sz="1600" b="1" i="1" dirty="0">
                <a:solidFill>
                  <a:schemeClr val="tx1"/>
                </a:solidFill>
                <a:latin typeface="Century Schoolbook" pitchFamily="18" charset="0"/>
              </a:rPr>
              <a:t>I n t e g r i t y  -  S e r v i c e  -  E x c e l </a:t>
            </a:r>
            <a:r>
              <a:rPr lang="en-US" sz="1600" b="1" i="1" dirty="0" err="1" smtClean="0">
                <a:solidFill>
                  <a:schemeClr val="tx1"/>
                </a:solidFill>
                <a:latin typeface="Century Schoolbook" pitchFamily="18" charset="0"/>
              </a:rPr>
              <a:t>l</a:t>
            </a:r>
            <a:r>
              <a:rPr lang="en-US" sz="1600" b="1" i="1" dirty="0" smtClean="0">
                <a:solidFill>
                  <a:schemeClr val="tx1"/>
                </a:solidFill>
                <a:latin typeface="Century Schoolbook" pitchFamily="18" charset="0"/>
              </a:rPr>
              <a:t> e </a:t>
            </a:r>
            <a:r>
              <a:rPr lang="en-US" sz="1600" b="1" i="1" dirty="0">
                <a:solidFill>
                  <a:schemeClr val="tx1"/>
                </a:solidFill>
                <a:latin typeface="Century Schoolbook" pitchFamily="18" charset="0"/>
              </a:rPr>
              <a:t>n c e</a:t>
            </a:r>
          </a:p>
        </p:txBody>
      </p:sp>
      <p:sp>
        <p:nvSpPr>
          <p:cNvPr id="13" name="Line 15"/>
          <p:cNvSpPr>
            <a:spLocks noChangeShapeType="1"/>
          </p:cNvSpPr>
          <p:nvPr/>
        </p:nvSpPr>
        <p:spPr bwMode="auto">
          <a:xfrm>
            <a:off x="381000" y="6451600"/>
            <a:ext cx="8382000" cy="0"/>
          </a:xfrm>
          <a:prstGeom prst="line">
            <a:avLst/>
          </a:prstGeom>
          <a:noFill/>
          <a:ln w="57150">
            <a:solidFill>
              <a:srgbClr val="0C2D8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46"/>
          <p:cNvSpPr>
            <a:spLocks noChangeShapeType="1"/>
          </p:cNvSpPr>
          <p:nvPr/>
        </p:nvSpPr>
        <p:spPr bwMode="auto">
          <a:xfrm>
            <a:off x="388938" y="1185863"/>
            <a:ext cx="8382000" cy="0"/>
          </a:xfrm>
          <a:prstGeom prst="line">
            <a:avLst/>
          </a:prstGeom>
          <a:noFill/>
          <a:ln w="57150">
            <a:solidFill>
              <a:srgbClr val="0C2D8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5" name="Picture 1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97491" y="33337"/>
            <a:ext cx="1190175" cy="1109663"/>
          </a:xfrm>
          <a:prstGeom prst="rect">
            <a:avLst/>
          </a:prstGeom>
        </p:spPr>
      </p:pic>
      <p:sp>
        <p:nvSpPr>
          <p:cNvPr id="8" name="TextBox 7"/>
          <p:cNvSpPr txBox="1"/>
          <p:nvPr/>
        </p:nvSpPr>
        <p:spPr>
          <a:xfrm>
            <a:off x="-2691" y="6535836"/>
            <a:ext cx="1511953" cy="307777"/>
          </a:xfrm>
          <a:prstGeom prst="rect">
            <a:avLst/>
          </a:prstGeom>
          <a:noFill/>
        </p:spPr>
        <p:txBody>
          <a:bodyPr wrap="none" rtlCol="0">
            <a:spAutoFit/>
          </a:bodyPr>
          <a:lstStyle/>
          <a:p>
            <a:r>
              <a:rPr lang="en-US" b="1" dirty="0" smtClean="0"/>
              <a:t>UNCLASSIFIED</a:t>
            </a:r>
            <a:endParaRPr lang="en-US" b="1" dirty="0"/>
          </a:p>
        </p:txBody>
      </p:sp>
      <p:sp>
        <p:nvSpPr>
          <p:cNvPr id="9" name="Slide Number Placeholder 5"/>
          <p:cNvSpPr>
            <a:spLocks noGrp="1"/>
          </p:cNvSpPr>
          <p:nvPr>
            <p:ph type="sldNum" sz="quarter" idx="4"/>
          </p:nvPr>
        </p:nvSpPr>
        <p:spPr>
          <a:xfrm>
            <a:off x="6934200" y="6492875"/>
            <a:ext cx="2133600" cy="365125"/>
          </a:xfrm>
          <a:prstGeom prst="rect">
            <a:avLst/>
          </a:prstGeom>
        </p:spPr>
        <p:txBody>
          <a:bodyPr/>
          <a:lstStyle/>
          <a:p>
            <a:pPr algn="r"/>
            <a:fld id="{B18D9980-6E72-4E73-925C-1AB0FE8C6AC2}" type="slidenum">
              <a:rPr lang="en-US" smtClean="0"/>
              <a:pPr algn="r"/>
              <a:t>‹#›</a:t>
            </a:fld>
            <a:endParaRPr lang="en-US" dirty="0"/>
          </a:p>
        </p:txBody>
      </p:sp>
    </p:spTree>
    <p:extLst>
      <p:ext uri="{BB962C8B-B14F-4D97-AF65-F5344CB8AC3E}">
        <p14:creationId xmlns:p14="http://schemas.microsoft.com/office/powerpoint/2010/main" val="3658580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iming>
    <p:tnLst>
      <p:par>
        <p:cTn id="1" dur="indefinite" restart="never" nodeType="tmRoot"/>
      </p:par>
    </p:tnLst>
  </p:timing>
  <p:hf hdr="0" ftr="0" dt="0"/>
  <p:txStyles>
    <p:titleStyle>
      <a:lvl1pPr algn="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emf"/><Relationship Id="rId4" Type="http://schemas.openxmlformats.org/officeDocument/2006/relationships/image" Target="../media/image2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ECE231</a:t>
            </a:r>
            <a:br>
              <a:rPr lang="en-US" dirty="0" smtClean="0"/>
            </a:br>
            <a:r>
              <a:rPr lang="en-US" dirty="0" smtClean="0"/>
              <a:t>Voltage/Current Division</a:t>
            </a:r>
            <a:endParaRPr lang="en-US" dirty="0"/>
          </a:p>
        </p:txBody>
      </p:sp>
      <p:sp>
        <p:nvSpPr>
          <p:cNvPr id="6" name="Subtitle 5"/>
          <p:cNvSpPr>
            <a:spLocks noGrp="1"/>
          </p:cNvSpPr>
          <p:nvPr>
            <p:ph type="subTitle" idx="1"/>
          </p:nvPr>
        </p:nvSpPr>
        <p:spPr/>
        <p:txBody>
          <a:bodyPr/>
          <a:lstStyle/>
          <a:p>
            <a:r>
              <a:rPr lang="en-US" dirty="0" smtClean="0"/>
              <a:t>Maj Kevin Walchko</a:t>
            </a:r>
            <a:endParaRPr lang="en-US" dirty="0"/>
          </a:p>
        </p:txBody>
      </p:sp>
      <p:sp>
        <p:nvSpPr>
          <p:cNvPr id="4" name="Slide Number Placeholder 3"/>
          <p:cNvSpPr>
            <a:spLocks noGrp="1"/>
          </p:cNvSpPr>
          <p:nvPr>
            <p:ph type="sldNum" sz="quarter" idx="4"/>
          </p:nvPr>
        </p:nvSpPr>
        <p:spPr/>
        <p:txBody>
          <a:bodyPr/>
          <a:lstStyle/>
          <a:p>
            <a:pPr algn="r"/>
            <a:fld id="{B18D9980-6E72-4E73-925C-1AB0FE8C6AC2}" type="slidenum">
              <a:rPr lang="en-US" smtClean="0"/>
              <a:pPr algn="r"/>
              <a:t>1</a:t>
            </a:fld>
            <a:endParaRPr lang="en-US" dirty="0"/>
          </a:p>
        </p:txBody>
      </p:sp>
    </p:spTree>
    <p:extLst>
      <p:ext uri="{BB962C8B-B14F-4D97-AF65-F5344CB8AC3E}">
        <p14:creationId xmlns:p14="http://schemas.microsoft.com/office/powerpoint/2010/main" val="4241224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or Series?</a:t>
            </a:r>
            <a:endParaRPr lang="en-US" dirty="0"/>
          </a:p>
        </p:txBody>
      </p:sp>
      <p:sp>
        <p:nvSpPr>
          <p:cNvPr id="3" name="Slide Number Placeholder 2"/>
          <p:cNvSpPr>
            <a:spLocks noGrp="1"/>
          </p:cNvSpPr>
          <p:nvPr>
            <p:ph type="sldNum" sz="quarter" idx="4"/>
          </p:nvPr>
        </p:nvSpPr>
        <p:spPr/>
        <p:txBody>
          <a:bodyPr/>
          <a:lstStyle/>
          <a:p>
            <a:pPr algn="r"/>
            <a:fld id="{B18D9980-6E72-4E73-925C-1AB0FE8C6AC2}" type="slidenum">
              <a:rPr lang="en-US" smtClean="0"/>
              <a:pPr algn="r"/>
              <a:t>10</a:t>
            </a:fld>
            <a:endParaRPr lang="en-US"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572000"/>
            <a:ext cx="258127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604238"/>
            <a:ext cx="3590239" cy="173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4963" y="1371600"/>
            <a:ext cx="1928812" cy="2802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1371600"/>
            <a:ext cx="3171825"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7904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Equivalent Resistance</a:t>
            </a:r>
            <a:endParaRPr lang="en-US" dirty="0"/>
          </a:p>
        </p:txBody>
      </p:sp>
      <p:sp>
        <p:nvSpPr>
          <p:cNvPr id="4" name="Slide Number Placeholder 3"/>
          <p:cNvSpPr>
            <a:spLocks noGrp="1"/>
          </p:cNvSpPr>
          <p:nvPr>
            <p:ph type="sldNum" sz="quarter" idx="4"/>
          </p:nvPr>
        </p:nvSpPr>
        <p:spPr/>
        <p:txBody>
          <a:bodyPr/>
          <a:lstStyle/>
          <a:p>
            <a:pPr algn="r"/>
            <a:fld id="{B18D9980-6E72-4E73-925C-1AB0FE8C6AC2}" type="slidenum">
              <a:rPr lang="en-US" smtClean="0"/>
              <a:pPr algn="r"/>
              <a:t>11</a:t>
            </a:fld>
            <a:endParaRPr lang="en-US" dirty="0"/>
          </a:p>
        </p:txBody>
      </p:sp>
      <p:pic>
        <p:nvPicPr>
          <p:cNvPr id="2050" name="Picture 2" descr="C:\Users\Kevin.Walchko\Desktop\51ba1e89ce395f7f4d000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684" y="1677808"/>
            <a:ext cx="2414116" cy="122717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Kevin.Walchko\Desktop\51ba2150ce395f7a070000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8152" y="1417791"/>
            <a:ext cx="2364447" cy="14698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68418" y="2904984"/>
            <a:ext cx="1704313" cy="2031325"/>
          </a:xfrm>
          <a:prstGeom prst="rect">
            <a:avLst/>
          </a:prstGeom>
          <a:noFill/>
        </p:spPr>
        <p:txBody>
          <a:bodyPr wrap="none" rtlCol="0">
            <a:spAutoFit/>
          </a:bodyPr>
          <a:lstStyle/>
          <a:p>
            <a:r>
              <a:rPr lang="en-US" dirty="0" smtClean="0"/>
              <a:t>I = V/R</a:t>
            </a:r>
          </a:p>
          <a:p>
            <a:r>
              <a:rPr lang="en-US" dirty="0"/>
              <a:t>I</a:t>
            </a:r>
            <a:r>
              <a:rPr lang="en-US" dirty="0" smtClean="0"/>
              <a:t> = 10 V / 10 k</a:t>
            </a:r>
            <a:r>
              <a:rPr lang="el-GR" dirty="0" smtClean="0"/>
              <a:t>Ω</a:t>
            </a:r>
            <a:endParaRPr lang="en-US" dirty="0" smtClean="0"/>
          </a:p>
          <a:p>
            <a:r>
              <a:rPr lang="en-US" dirty="0"/>
              <a:t>I</a:t>
            </a:r>
            <a:r>
              <a:rPr lang="en-US" dirty="0" smtClean="0"/>
              <a:t> = 1 mA</a:t>
            </a:r>
          </a:p>
          <a:p>
            <a:endParaRPr lang="en-US" dirty="0"/>
          </a:p>
          <a:p>
            <a:r>
              <a:rPr lang="en-US" dirty="0" smtClean="0"/>
              <a:t>P = IV </a:t>
            </a:r>
          </a:p>
          <a:p>
            <a:r>
              <a:rPr lang="en-US" dirty="0" smtClean="0"/>
              <a:t>P = 1 mA * 10 V </a:t>
            </a:r>
          </a:p>
          <a:p>
            <a:r>
              <a:rPr lang="en-US" dirty="0" smtClean="0"/>
              <a:t>P = 10 </a:t>
            </a:r>
            <a:r>
              <a:rPr lang="en-US" dirty="0" err="1" smtClean="0"/>
              <a:t>mW</a:t>
            </a:r>
            <a:endParaRPr lang="en-US" dirty="0"/>
          </a:p>
        </p:txBody>
      </p:sp>
      <p:sp>
        <p:nvSpPr>
          <p:cNvPr id="7" name="TextBox 6"/>
          <p:cNvSpPr txBox="1"/>
          <p:nvPr/>
        </p:nvSpPr>
        <p:spPr>
          <a:xfrm>
            <a:off x="3101771" y="2887688"/>
            <a:ext cx="2635658" cy="1477328"/>
          </a:xfrm>
          <a:prstGeom prst="rect">
            <a:avLst/>
          </a:prstGeom>
          <a:noFill/>
        </p:spPr>
        <p:txBody>
          <a:bodyPr wrap="none" rtlCol="0">
            <a:spAutoFit/>
          </a:bodyPr>
          <a:lstStyle/>
          <a:p>
            <a:r>
              <a:rPr lang="en-US" dirty="0" smtClean="0"/>
              <a:t>I = V / R</a:t>
            </a:r>
          </a:p>
          <a:p>
            <a:r>
              <a:rPr lang="en-US" dirty="0" smtClean="0"/>
              <a:t>I = 10 V / ( 10 k</a:t>
            </a:r>
            <a:r>
              <a:rPr lang="el-GR" dirty="0" smtClean="0"/>
              <a:t>Ω</a:t>
            </a:r>
            <a:r>
              <a:rPr lang="en-US" dirty="0" smtClean="0"/>
              <a:t> + 10 k</a:t>
            </a:r>
            <a:r>
              <a:rPr lang="el-GR" dirty="0" smtClean="0"/>
              <a:t>Ω</a:t>
            </a:r>
            <a:r>
              <a:rPr lang="en-US" dirty="0" smtClean="0"/>
              <a:t>)</a:t>
            </a:r>
          </a:p>
          <a:p>
            <a:r>
              <a:rPr lang="en-US" dirty="0" smtClean="0"/>
              <a:t>I = 0.5 mA</a:t>
            </a:r>
          </a:p>
          <a:p>
            <a:endParaRPr lang="en-US" dirty="0"/>
          </a:p>
          <a:p>
            <a:r>
              <a:rPr lang="en-US" dirty="0" smtClean="0"/>
              <a:t>P = 0.5 mA * 10 V = 5 </a:t>
            </a:r>
            <a:r>
              <a:rPr lang="en-US" dirty="0" err="1" smtClean="0"/>
              <a:t>mW</a:t>
            </a:r>
            <a:endParaRPr lang="en-US" dirty="0"/>
          </a:p>
        </p:txBody>
      </p:sp>
      <p:sp>
        <p:nvSpPr>
          <p:cNvPr id="8" name="TextBox 7"/>
          <p:cNvSpPr txBox="1"/>
          <p:nvPr/>
        </p:nvSpPr>
        <p:spPr>
          <a:xfrm>
            <a:off x="2743198" y="4365016"/>
            <a:ext cx="3416275" cy="2031325"/>
          </a:xfrm>
          <a:prstGeom prst="rect">
            <a:avLst/>
          </a:prstGeom>
          <a:noFill/>
        </p:spPr>
        <p:txBody>
          <a:bodyPr wrap="square" rtlCol="0">
            <a:spAutoFit/>
          </a:bodyPr>
          <a:lstStyle/>
          <a:p>
            <a:r>
              <a:rPr lang="en-US" dirty="0" smtClean="0"/>
              <a:t>For #2 , the added resistor increased the difficulty for current to flow through the circuit loop, thus increasing the resistance proportionally. Higher resistance means less current and lower power consumption.</a:t>
            </a:r>
            <a:endParaRPr lang="en-US" dirty="0"/>
          </a:p>
        </p:txBody>
      </p:sp>
      <p:sp>
        <p:nvSpPr>
          <p:cNvPr id="9" name="TextBox 8"/>
          <p:cNvSpPr txBox="1"/>
          <p:nvPr/>
        </p:nvSpPr>
        <p:spPr>
          <a:xfrm>
            <a:off x="375710" y="1223654"/>
            <a:ext cx="1144865" cy="369332"/>
          </a:xfrm>
          <a:prstGeom prst="rect">
            <a:avLst/>
          </a:prstGeom>
          <a:noFill/>
        </p:spPr>
        <p:txBody>
          <a:bodyPr wrap="none" rtlCol="0">
            <a:spAutoFit/>
          </a:bodyPr>
          <a:lstStyle/>
          <a:p>
            <a:r>
              <a:rPr lang="en-US" dirty="0" smtClean="0"/>
              <a:t>1. Original</a:t>
            </a:r>
            <a:endParaRPr lang="en-US" dirty="0"/>
          </a:p>
        </p:txBody>
      </p:sp>
      <p:sp>
        <p:nvSpPr>
          <p:cNvPr id="10" name="TextBox 9"/>
          <p:cNvSpPr txBox="1"/>
          <p:nvPr/>
        </p:nvSpPr>
        <p:spPr>
          <a:xfrm>
            <a:off x="2896583" y="1207429"/>
            <a:ext cx="971741" cy="369332"/>
          </a:xfrm>
          <a:prstGeom prst="rect">
            <a:avLst/>
          </a:prstGeom>
          <a:noFill/>
        </p:spPr>
        <p:txBody>
          <a:bodyPr wrap="none" rtlCol="0">
            <a:spAutoFit/>
          </a:bodyPr>
          <a:lstStyle/>
          <a:p>
            <a:r>
              <a:rPr lang="en-US" dirty="0" smtClean="0"/>
              <a:t>2. Series</a:t>
            </a:r>
            <a:endParaRPr lang="en-US" dirty="0"/>
          </a:p>
        </p:txBody>
      </p:sp>
      <p:pic>
        <p:nvPicPr>
          <p:cNvPr id="2052" name="Picture 4" descr="C:\Users\Kevin.Walchko\Desktop\51ba2522ce395f0f4e0000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653248"/>
            <a:ext cx="3151762" cy="123444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084199" y="1233124"/>
            <a:ext cx="1096710" cy="369332"/>
          </a:xfrm>
          <a:prstGeom prst="rect">
            <a:avLst/>
          </a:prstGeom>
          <a:noFill/>
        </p:spPr>
        <p:txBody>
          <a:bodyPr wrap="none" rtlCol="0">
            <a:spAutoFit/>
          </a:bodyPr>
          <a:lstStyle/>
          <a:p>
            <a:r>
              <a:rPr lang="en-US" dirty="0" smtClean="0"/>
              <a:t>3. Parallel</a:t>
            </a:r>
            <a:endParaRPr lang="en-US" dirty="0"/>
          </a:p>
        </p:txBody>
      </p:sp>
      <p:sp>
        <p:nvSpPr>
          <p:cNvPr id="15" name="TextBox 14"/>
          <p:cNvSpPr txBox="1"/>
          <p:nvPr/>
        </p:nvSpPr>
        <p:spPr>
          <a:xfrm>
            <a:off x="6159475" y="2802338"/>
            <a:ext cx="2853666" cy="1754326"/>
          </a:xfrm>
          <a:prstGeom prst="rect">
            <a:avLst/>
          </a:prstGeom>
          <a:noFill/>
        </p:spPr>
        <p:txBody>
          <a:bodyPr wrap="none" rtlCol="0">
            <a:spAutoFit/>
          </a:bodyPr>
          <a:lstStyle/>
          <a:p>
            <a:r>
              <a:rPr lang="en-US" dirty="0" smtClean="0"/>
              <a:t>I = V / </a:t>
            </a:r>
            <a:r>
              <a:rPr lang="en-US" dirty="0" err="1" smtClean="0"/>
              <a:t>R</a:t>
            </a:r>
            <a:r>
              <a:rPr lang="en-US" baseline="-25000" dirty="0" err="1" smtClean="0"/>
              <a:t>eq</a:t>
            </a:r>
            <a:endParaRPr lang="en-US" baseline="-25000" dirty="0" smtClean="0"/>
          </a:p>
          <a:p>
            <a:r>
              <a:rPr lang="en-US" dirty="0" smtClean="0"/>
              <a:t>I = 10 V / (100/(10 + 10) k</a:t>
            </a:r>
            <a:r>
              <a:rPr lang="el-GR" dirty="0" smtClean="0"/>
              <a:t>Ω</a:t>
            </a:r>
            <a:r>
              <a:rPr lang="en-US" dirty="0" smtClean="0"/>
              <a:t>)</a:t>
            </a:r>
          </a:p>
          <a:p>
            <a:r>
              <a:rPr lang="en-US" dirty="0" smtClean="0"/>
              <a:t>I = 10 V / 5 k</a:t>
            </a:r>
            <a:r>
              <a:rPr lang="el-GR" dirty="0" smtClean="0"/>
              <a:t>Ω</a:t>
            </a:r>
            <a:endParaRPr lang="en-US" dirty="0" smtClean="0"/>
          </a:p>
          <a:p>
            <a:r>
              <a:rPr lang="en-US" dirty="0" smtClean="0"/>
              <a:t>I = 2 mA</a:t>
            </a:r>
          </a:p>
          <a:p>
            <a:endParaRPr lang="en-US" dirty="0"/>
          </a:p>
          <a:p>
            <a:r>
              <a:rPr lang="en-US" dirty="0" smtClean="0"/>
              <a:t>P = 2 mA * 10 V = 20 </a:t>
            </a:r>
            <a:r>
              <a:rPr lang="en-US" dirty="0" err="1" smtClean="0"/>
              <a:t>mW</a:t>
            </a:r>
            <a:endParaRPr lang="en-US" dirty="0"/>
          </a:p>
        </p:txBody>
      </p:sp>
      <p:sp>
        <p:nvSpPr>
          <p:cNvPr id="16" name="TextBox 15"/>
          <p:cNvSpPr txBox="1"/>
          <p:nvPr/>
        </p:nvSpPr>
        <p:spPr>
          <a:xfrm>
            <a:off x="6085459" y="4556985"/>
            <a:ext cx="2971800" cy="1477328"/>
          </a:xfrm>
          <a:prstGeom prst="rect">
            <a:avLst/>
          </a:prstGeom>
          <a:noFill/>
        </p:spPr>
        <p:txBody>
          <a:bodyPr wrap="square" rtlCol="0">
            <a:spAutoFit/>
          </a:bodyPr>
          <a:lstStyle/>
          <a:p>
            <a:r>
              <a:rPr lang="en-US" dirty="0" smtClean="0"/>
              <a:t>For #3, notice the </a:t>
            </a:r>
            <a:r>
              <a:rPr lang="en-US" dirty="0" err="1" smtClean="0"/>
              <a:t>R</a:t>
            </a:r>
            <a:r>
              <a:rPr lang="en-US" baseline="-25000" dirty="0" err="1" smtClean="0"/>
              <a:t>eq</a:t>
            </a:r>
            <a:r>
              <a:rPr lang="en-US" dirty="0" smtClean="0"/>
              <a:t> is less than the smallest R value. Thus, less resistance means more current flow and power consumption.</a:t>
            </a:r>
            <a:endParaRPr lang="en-US" dirty="0"/>
          </a:p>
        </p:txBody>
      </p:sp>
    </p:spTree>
    <p:extLst>
      <p:ext uri="{BB962C8B-B14F-4D97-AF65-F5344CB8AC3E}">
        <p14:creationId xmlns:p14="http://schemas.microsoft.com/office/powerpoint/2010/main" val="82931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5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5">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Current/Voltage Division</a:t>
            </a:r>
            <a:endParaRPr lang="en-US" dirty="0"/>
          </a:p>
        </p:txBody>
      </p:sp>
      <p:sp>
        <p:nvSpPr>
          <p:cNvPr id="4" name="Slide Number Placeholder 3"/>
          <p:cNvSpPr>
            <a:spLocks noGrp="1"/>
          </p:cNvSpPr>
          <p:nvPr>
            <p:ph type="sldNum" sz="quarter" idx="4"/>
          </p:nvPr>
        </p:nvSpPr>
        <p:spPr/>
        <p:txBody>
          <a:bodyPr/>
          <a:lstStyle/>
          <a:p>
            <a:pPr algn="r"/>
            <a:fld id="{B18D9980-6E72-4E73-925C-1AB0FE8C6AC2}" type="slidenum">
              <a:rPr lang="en-US" smtClean="0"/>
              <a:pPr algn="r"/>
              <a:t>12</a:t>
            </a:fld>
            <a:endParaRPr lang="en-US" dirty="0"/>
          </a:p>
        </p:txBody>
      </p:sp>
      <p:pic>
        <p:nvPicPr>
          <p:cNvPr id="2051" name="Picture 3" descr="C:\Users\Kevin.Walchko\Desktop\51ba2150ce395f7a07000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3358" y="1924234"/>
            <a:ext cx="2364447" cy="146989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09600" y="4112918"/>
            <a:ext cx="3532955" cy="1200329"/>
          </a:xfrm>
          <a:prstGeom prst="rect">
            <a:avLst/>
          </a:prstGeom>
          <a:noFill/>
        </p:spPr>
        <p:txBody>
          <a:bodyPr wrap="none" rtlCol="0">
            <a:spAutoFit/>
          </a:bodyPr>
          <a:lstStyle/>
          <a:p>
            <a:r>
              <a:rPr lang="en-US" dirty="0" smtClean="0"/>
              <a:t>What is the voltage drop across R</a:t>
            </a:r>
            <a:r>
              <a:rPr lang="en-US" baseline="-25000" dirty="0" smtClean="0"/>
              <a:t>2</a:t>
            </a:r>
            <a:r>
              <a:rPr lang="en-US" dirty="0" smtClean="0"/>
              <a:t>?</a:t>
            </a:r>
          </a:p>
          <a:p>
            <a:endParaRPr lang="en-US" dirty="0" smtClean="0"/>
          </a:p>
          <a:p>
            <a:r>
              <a:rPr lang="en-US" dirty="0" smtClean="0"/>
              <a:t>V</a:t>
            </a:r>
            <a:r>
              <a:rPr lang="en-US" baseline="-25000" dirty="0" smtClean="0"/>
              <a:t>2</a:t>
            </a:r>
            <a:r>
              <a:rPr lang="en-US" dirty="0" smtClean="0"/>
              <a:t> = 10 </a:t>
            </a:r>
            <a:r>
              <a:rPr lang="en-US" dirty="0"/>
              <a:t>k</a:t>
            </a:r>
            <a:r>
              <a:rPr lang="el-GR" dirty="0"/>
              <a:t>Ω </a:t>
            </a:r>
            <a:r>
              <a:rPr lang="en-US" dirty="0" smtClean="0"/>
              <a:t>/ 20 </a:t>
            </a:r>
            <a:r>
              <a:rPr lang="en-US" dirty="0"/>
              <a:t>k</a:t>
            </a:r>
            <a:r>
              <a:rPr lang="el-GR" dirty="0"/>
              <a:t>Ω </a:t>
            </a:r>
            <a:r>
              <a:rPr lang="en-US" dirty="0" smtClean="0"/>
              <a:t>* 10 V</a:t>
            </a:r>
          </a:p>
          <a:p>
            <a:r>
              <a:rPr lang="en-US" dirty="0" smtClean="0"/>
              <a:t>V</a:t>
            </a:r>
            <a:r>
              <a:rPr lang="en-US" baseline="-25000" dirty="0" smtClean="0"/>
              <a:t>2</a:t>
            </a:r>
            <a:r>
              <a:rPr lang="en-US" dirty="0" smtClean="0"/>
              <a:t> = 5 V</a:t>
            </a:r>
          </a:p>
        </p:txBody>
      </p:sp>
      <p:sp>
        <p:nvSpPr>
          <p:cNvPr id="10" name="TextBox 9"/>
          <p:cNvSpPr txBox="1"/>
          <p:nvPr/>
        </p:nvSpPr>
        <p:spPr>
          <a:xfrm>
            <a:off x="1459558" y="1442397"/>
            <a:ext cx="2417650" cy="369332"/>
          </a:xfrm>
          <a:prstGeom prst="rect">
            <a:avLst/>
          </a:prstGeom>
          <a:noFill/>
        </p:spPr>
        <p:txBody>
          <a:bodyPr wrap="none" rtlCol="0">
            <a:spAutoFit/>
          </a:bodyPr>
          <a:lstStyle/>
          <a:p>
            <a:r>
              <a:rPr lang="en-US" dirty="0" smtClean="0"/>
              <a:t>Voltage Division (series)</a:t>
            </a:r>
            <a:endParaRPr lang="en-US" dirty="0"/>
          </a:p>
        </p:txBody>
      </p:sp>
      <p:pic>
        <p:nvPicPr>
          <p:cNvPr id="2052" name="Picture 4" descr="C:\Users\Kevin.Walchko\Desktop\51ba2522ce395f0f4e0000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3201" y="1837296"/>
            <a:ext cx="3151762" cy="123444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228946" y="1415798"/>
            <a:ext cx="2577693" cy="369332"/>
          </a:xfrm>
          <a:prstGeom prst="rect">
            <a:avLst/>
          </a:prstGeom>
          <a:noFill/>
        </p:spPr>
        <p:txBody>
          <a:bodyPr wrap="none" rtlCol="0">
            <a:spAutoFit/>
          </a:bodyPr>
          <a:lstStyle/>
          <a:p>
            <a:r>
              <a:rPr lang="en-US" dirty="0" smtClean="0"/>
              <a:t>Current Division (parallel)</a:t>
            </a:r>
            <a:endParaRPr lang="en-US" dirty="0"/>
          </a:p>
        </p:txBody>
      </p:sp>
      <p:sp>
        <p:nvSpPr>
          <p:cNvPr id="15" name="TextBox 14"/>
          <p:cNvSpPr txBox="1"/>
          <p:nvPr/>
        </p:nvSpPr>
        <p:spPr>
          <a:xfrm>
            <a:off x="5132854" y="3704235"/>
            <a:ext cx="3043077" cy="1200329"/>
          </a:xfrm>
          <a:prstGeom prst="rect">
            <a:avLst/>
          </a:prstGeom>
          <a:noFill/>
        </p:spPr>
        <p:txBody>
          <a:bodyPr wrap="none" rtlCol="0">
            <a:spAutoFit/>
          </a:bodyPr>
          <a:lstStyle/>
          <a:p>
            <a:r>
              <a:rPr lang="en-US" dirty="0" smtClean="0"/>
              <a:t>What is the current across R</a:t>
            </a:r>
            <a:r>
              <a:rPr lang="en-US" baseline="-25000" dirty="0" smtClean="0"/>
              <a:t>2</a:t>
            </a:r>
            <a:r>
              <a:rPr lang="en-US" dirty="0" smtClean="0"/>
              <a:t>?</a:t>
            </a:r>
          </a:p>
          <a:p>
            <a:endParaRPr lang="en-US" dirty="0" smtClean="0"/>
          </a:p>
          <a:p>
            <a:r>
              <a:rPr lang="en-US" dirty="0" smtClean="0"/>
              <a:t>I</a:t>
            </a:r>
            <a:r>
              <a:rPr lang="en-US" baseline="-25000" dirty="0" smtClean="0"/>
              <a:t>2</a:t>
            </a:r>
            <a:r>
              <a:rPr lang="en-US" dirty="0" smtClean="0"/>
              <a:t> </a:t>
            </a:r>
            <a:r>
              <a:rPr lang="en-US" dirty="0"/>
              <a:t>= 10 k</a:t>
            </a:r>
            <a:r>
              <a:rPr lang="el-GR" dirty="0"/>
              <a:t>Ω </a:t>
            </a:r>
            <a:r>
              <a:rPr lang="en-US" dirty="0"/>
              <a:t>/ 20 k</a:t>
            </a:r>
            <a:r>
              <a:rPr lang="el-GR" dirty="0"/>
              <a:t>Ω </a:t>
            </a:r>
            <a:r>
              <a:rPr lang="en-US" dirty="0"/>
              <a:t>* 2</a:t>
            </a:r>
            <a:r>
              <a:rPr lang="en-US" dirty="0" smtClean="0"/>
              <a:t> mA</a:t>
            </a:r>
            <a:endParaRPr lang="en-US" dirty="0"/>
          </a:p>
          <a:p>
            <a:r>
              <a:rPr lang="en-US" dirty="0" smtClean="0"/>
              <a:t>I</a:t>
            </a:r>
            <a:r>
              <a:rPr lang="en-US" baseline="-25000" dirty="0" smtClean="0"/>
              <a:t>2</a:t>
            </a:r>
            <a:r>
              <a:rPr lang="en-US" dirty="0" smtClean="0"/>
              <a:t> </a:t>
            </a:r>
            <a:r>
              <a:rPr lang="en-US" dirty="0"/>
              <a:t>= </a:t>
            </a:r>
            <a:r>
              <a:rPr lang="en-US" dirty="0" smtClean="0"/>
              <a:t>1 mA</a:t>
            </a:r>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7602" y="3071736"/>
            <a:ext cx="1529392"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4162" y="3496968"/>
            <a:ext cx="1648442"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061255" y="1788344"/>
            <a:ext cx="388248" cy="369332"/>
          </a:xfrm>
          <a:prstGeom prst="rect">
            <a:avLst/>
          </a:prstGeom>
          <a:noFill/>
        </p:spPr>
        <p:txBody>
          <a:bodyPr wrap="none" rtlCol="0">
            <a:spAutoFit/>
          </a:bodyPr>
          <a:lstStyle/>
          <a:p>
            <a:r>
              <a:rPr lang="en-US" dirty="0" smtClean="0"/>
              <a:t>R</a:t>
            </a:r>
            <a:r>
              <a:rPr lang="en-US" baseline="-25000" dirty="0" smtClean="0"/>
              <a:t>1</a:t>
            </a:r>
            <a:endParaRPr lang="en-US" baseline="-25000" dirty="0"/>
          </a:p>
        </p:txBody>
      </p:sp>
      <p:sp>
        <p:nvSpPr>
          <p:cNvPr id="18" name="TextBox 17"/>
          <p:cNvSpPr txBox="1"/>
          <p:nvPr/>
        </p:nvSpPr>
        <p:spPr>
          <a:xfrm>
            <a:off x="3288358" y="2381434"/>
            <a:ext cx="388248" cy="369332"/>
          </a:xfrm>
          <a:prstGeom prst="rect">
            <a:avLst/>
          </a:prstGeom>
          <a:noFill/>
        </p:spPr>
        <p:txBody>
          <a:bodyPr wrap="none" rtlCol="0">
            <a:spAutoFit/>
          </a:bodyPr>
          <a:lstStyle/>
          <a:p>
            <a:r>
              <a:rPr lang="en-US" dirty="0" smtClean="0"/>
              <a:t>R</a:t>
            </a:r>
            <a:r>
              <a:rPr lang="en-US" baseline="-25000" dirty="0"/>
              <a:t>2</a:t>
            </a:r>
          </a:p>
        </p:txBody>
      </p:sp>
      <p:sp>
        <p:nvSpPr>
          <p:cNvPr id="19" name="TextBox 18"/>
          <p:cNvSpPr txBox="1"/>
          <p:nvPr/>
        </p:nvSpPr>
        <p:spPr>
          <a:xfrm>
            <a:off x="6957817" y="1987395"/>
            <a:ext cx="388248" cy="369332"/>
          </a:xfrm>
          <a:prstGeom prst="rect">
            <a:avLst/>
          </a:prstGeom>
          <a:noFill/>
        </p:spPr>
        <p:txBody>
          <a:bodyPr wrap="none" rtlCol="0">
            <a:spAutoFit/>
          </a:bodyPr>
          <a:lstStyle/>
          <a:p>
            <a:r>
              <a:rPr lang="en-US" dirty="0" smtClean="0"/>
              <a:t>R</a:t>
            </a:r>
            <a:r>
              <a:rPr lang="en-US" baseline="-25000" dirty="0" smtClean="0"/>
              <a:t>1</a:t>
            </a:r>
            <a:endParaRPr lang="en-US" baseline="-25000" dirty="0"/>
          </a:p>
        </p:txBody>
      </p:sp>
      <p:sp>
        <p:nvSpPr>
          <p:cNvPr id="20" name="TextBox 19"/>
          <p:cNvSpPr txBox="1"/>
          <p:nvPr/>
        </p:nvSpPr>
        <p:spPr>
          <a:xfrm>
            <a:off x="7806639" y="1995042"/>
            <a:ext cx="388248" cy="369332"/>
          </a:xfrm>
          <a:prstGeom prst="rect">
            <a:avLst/>
          </a:prstGeom>
          <a:noFill/>
        </p:spPr>
        <p:txBody>
          <a:bodyPr wrap="none" rtlCol="0">
            <a:spAutoFit/>
          </a:bodyPr>
          <a:lstStyle/>
          <a:p>
            <a:r>
              <a:rPr lang="en-US" dirty="0" smtClean="0"/>
              <a:t>R</a:t>
            </a:r>
            <a:r>
              <a:rPr lang="en-US" baseline="-25000" dirty="0"/>
              <a:t>2</a:t>
            </a:r>
          </a:p>
        </p:txBody>
      </p:sp>
      <p:sp>
        <p:nvSpPr>
          <p:cNvPr id="3" name="TextBox 2"/>
          <p:cNvSpPr txBox="1"/>
          <p:nvPr/>
        </p:nvSpPr>
        <p:spPr>
          <a:xfrm>
            <a:off x="609600" y="5336548"/>
            <a:ext cx="4038600" cy="923330"/>
          </a:xfrm>
          <a:prstGeom prst="rect">
            <a:avLst/>
          </a:prstGeom>
          <a:noFill/>
        </p:spPr>
        <p:txBody>
          <a:bodyPr wrap="square" rtlCol="0">
            <a:spAutoFit/>
          </a:bodyPr>
          <a:lstStyle/>
          <a:p>
            <a:r>
              <a:rPr lang="en-US" dirty="0" smtClean="0"/>
              <a:t>This equation is possible because all resistors in series see the same current, thus, V</a:t>
            </a:r>
            <a:r>
              <a:rPr lang="en-US" baseline="-25000" dirty="0" smtClean="0"/>
              <a:t>2</a:t>
            </a:r>
            <a:r>
              <a:rPr lang="en-US" dirty="0" smtClean="0"/>
              <a:t>/R</a:t>
            </a:r>
            <a:r>
              <a:rPr lang="en-US" baseline="-25000" dirty="0" smtClean="0"/>
              <a:t>2</a:t>
            </a:r>
            <a:r>
              <a:rPr lang="en-US" dirty="0" smtClean="0"/>
              <a:t> = V</a:t>
            </a:r>
            <a:r>
              <a:rPr lang="en-US" baseline="-25000" dirty="0" smtClean="0"/>
              <a:t>s</a:t>
            </a:r>
            <a:r>
              <a:rPr lang="en-US" dirty="0" smtClean="0"/>
              <a:t>/</a:t>
            </a:r>
            <a:r>
              <a:rPr lang="en-US" dirty="0" err="1" smtClean="0"/>
              <a:t>R</a:t>
            </a:r>
            <a:r>
              <a:rPr lang="en-US" baseline="-25000" dirty="0" err="1" smtClean="0"/>
              <a:t>eq</a:t>
            </a:r>
            <a:r>
              <a:rPr lang="en-US" dirty="0" smtClean="0"/>
              <a:t> = V</a:t>
            </a:r>
            <a:r>
              <a:rPr lang="en-US" baseline="-25000" dirty="0" smtClean="0"/>
              <a:t>s</a:t>
            </a:r>
            <a:r>
              <a:rPr lang="en-US" dirty="0" smtClean="0"/>
              <a:t>/</a:t>
            </a:r>
            <a:r>
              <a:rPr lang="en-US" dirty="0" err="1" smtClean="0"/>
              <a:t>R</a:t>
            </a:r>
            <a:r>
              <a:rPr lang="en-US" baseline="-25000" dirty="0" err="1" smtClean="0"/>
              <a:t>sum</a:t>
            </a:r>
            <a:endParaRPr lang="en-US" baseline="-25000" dirty="0"/>
          </a:p>
        </p:txBody>
      </p:sp>
      <p:sp>
        <p:nvSpPr>
          <p:cNvPr id="12" name="TextBox 11"/>
          <p:cNvSpPr txBox="1"/>
          <p:nvPr/>
        </p:nvSpPr>
        <p:spPr>
          <a:xfrm>
            <a:off x="4596991" y="4932273"/>
            <a:ext cx="4114801" cy="1477328"/>
          </a:xfrm>
          <a:prstGeom prst="rect">
            <a:avLst/>
          </a:prstGeom>
          <a:noFill/>
        </p:spPr>
        <p:txBody>
          <a:bodyPr wrap="square" rtlCol="0">
            <a:spAutoFit/>
          </a:bodyPr>
          <a:lstStyle/>
          <a:p>
            <a:r>
              <a:rPr lang="en-US" dirty="0" smtClean="0"/>
              <a:t>This equation is possible because all resistors in parallel see the same voltage drop, thus, </a:t>
            </a:r>
          </a:p>
          <a:p>
            <a:r>
              <a:rPr lang="en-US" dirty="0" smtClean="0"/>
              <a:t>I</a:t>
            </a:r>
            <a:r>
              <a:rPr lang="en-US" baseline="-25000" dirty="0" smtClean="0"/>
              <a:t>2</a:t>
            </a:r>
            <a:r>
              <a:rPr lang="en-US" dirty="0" smtClean="0"/>
              <a:t>*R</a:t>
            </a:r>
            <a:r>
              <a:rPr lang="en-US" baseline="-25000" dirty="0" smtClean="0"/>
              <a:t>2</a:t>
            </a:r>
            <a:r>
              <a:rPr lang="en-US" dirty="0" smtClean="0"/>
              <a:t> = I</a:t>
            </a:r>
            <a:r>
              <a:rPr lang="en-US" baseline="-25000" dirty="0" smtClean="0"/>
              <a:t>s</a:t>
            </a:r>
            <a:r>
              <a:rPr lang="en-US" dirty="0" smtClean="0"/>
              <a:t>*</a:t>
            </a:r>
            <a:r>
              <a:rPr lang="en-US" dirty="0" err="1" smtClean="0"/>
              <a:t>R</a:t>
            </a:r>
            <a:r>
              <a:rPr lang="en-US" baseline="-25000" dirty="0" err="1" smtClean="0"/>
              <a:t>eq</a:t>
            </a:r>
            <a:r>
              <a:rPr lang="en-US" dirty="0" smtClean="0"/>
              <a:t> -&gt; I</a:t>
            </a:r>
            <a:r>
              <a:rPr lang="en-US" baseline="-25000" dirty="0" smtClean="0"/>
              <a:t>2</a:t>
            </a:r>
            <a:r>
              <a:rPr lang="en-US" dirty="0" smtClean="0"/>
              <a:t>= </a:t>
            </a:r>
            <a:r>
              <a:rPr lang="en-US" dirty="0" err="1" smtClean="0"/>
              <a:t>R</a:t>
            </a:r>
            <a:r>
              <a:rPr lang="en-US" baseline="-25000" dirty="0" err="1" smtClean="0"/>
              <a:t>eq</a:t>
            </a:r>
            <a:r>
              <a:rPr lang="en-US" dirty="0" smtClean="0"/>
              <a:t>/R</a:t>
            </a:r>
            <a:r>
              <a:rPr lang="en-US" baseline="-25000" dirty="0" smtClean="0"/>
              <a:t>2</a:t>
            </a:r>
            <a:r>
              <a:rPr lang="en-US" dirty="0" smtClean="0"/>
              <a:t>*I</a:t>
            </a:r>
            <a:r>
              <a:rPr lang="en-US" baseline="-25000" dirty="0" smtClean="0"/>
              <a:t>s</a:t>
            </a:r>
            <a:r>
              <a:rPr lang="en-US" dirty="0" smtClean="0"/>
              <a:t> = </a:t>
            </a:r>
            <a:r>
              <a:rPr lang="en-US" dirty="0" smtClean="0">
                <a:solidFill>
                  <a:srgbClr val="FF0000"/>
                </a:solidFill>
              </a:rPr>
              <a:t>R</a:t>
            </a:r>
            <a:r>
              <a:rPr lang="en-US" baseline="-25000" dirty="0" smtClean="0">
                <a:solidFill>
                  <a:srgbClr val="FF0000"/>
                </a:solidFill>
              </a:rPr>
              <a:t>1</a:t>
            </a:r>
            <a:r>
              <a:rPr lang="en-US" dirty="0" smtClean="0">
                <a:solidFill>
                  <a:srgbClr val="FF0000"/>
                </a:solidFill>
              </a:rPr>
              <a:t>/</a:t>
            </a:r>
            <a:r>
              <a:rPr lang="en-US" dirty="0" err="1" smtClean="0">
                <a:solidFill>
                  <a:srgbClr val="FF0000"/>
                </a:solidFill>
              </a:rPr>
              <a:t>R</a:t>
            </a:r>
            <a:r>
              <a:rPr lang="en-US" baseline="-25000" dirty="0" err="1" smtClean="0">
                <a:solidFill>
                  <a:srgbClr val="FF0000"/>
                </a:solidFill>
              </a:rPr>
              <a:t>sum</a:t>
            </a:r>
            <a:r>
              <a:rPr lang="en-US" dirty="0" smtClean="0"/>
              <a:t>*I</a:t>
            </a:r>
            <a:r>
              <a:rPr lang="en-US" baseline="-25000" dirty="0" smtClean="0"/>
              <a:t>s</a:t>
            </a:r>
            <a:endParaRPr lang="en-US" dirty="0" smtClean="0"/>
          </a:p>
          <a:p>
            <a:r>
              <a:rPr lang="en-US" b="1" dirty="0" smtClean="0"/>
              <a:t>Note:</a:t>
            </a:r>
            <a:r>
              <a:rPr lang="en-US" dirty="0" smtClean="0"/>
              <a:t> The R</a:t>
            </a:r>
            <a:r>
              <a:rPr lang="en-US" baseline="-25000" dirty="0" smtClean="0"/>
              <a:t>2</a:t>
            </a:r>
            <a:r>
              <a:rPr lang="en-US" dirty="0" smtClean="0"/>
              <a:t> cancel </a:t>
            </a:r>
            <a:endParaRPr lang="en-US" dirty="0"/>
          </a:p>
        </p:txBody>
      </p:sp>
    </p:spTree>
    <p:extLst>
      <p:ext uri="{BB962C8B-B14F-4D97-AF65-F5344CB8AC3E}">
        <p14:creationId xmlns:p14="http://schemas.microsoft.com/office/powerpoint/2010/main" val="27257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3"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KCL</a:t>
            </a:r>
            <a:endParaRPr lang="en-US" dirty="0"/>
          </a:p>
        </p:txBody>
      </p:sp>
      <p:sp>
        <p:nvSpPr>
          <p:cNvPr id="4" name="Slide Number Placeholder 3"/>
          <p:cNvSpPr>
            <a:spLocks noGrp="1"/>
          </p:cNvSpPr>
          <p:nvPr>
            <p:ph type="sldNum" sz="quarter" idx="4"/>
          </p:nvPr>
        </p:nvSpPr>
        <p:spPr/>
        <p:txBody>
          <a:bodyPr/>
          <a:lstStyle/>
          <a:p>
            <a:pPr algn="r"/>
            <a:fld id="{B18D9980-6E72-4E73-925C-1AB0FE8C6AC2}" type="slidenum">
              <a:rPr lang="en-US" smtClean="0"/>
              <a:pPr algn="r"/>
              <a:t>13</a:t>
            </a:fld>
            <a:endParaRPr lang="en-US" dirty="0"/>
          </a:p>
        </p:txBody>
      </p:sp>
      <p:grpSp>
        <p:nvGrpSpPr>
          <p:cNvPr id="28" name="Group 27"/>
          <p:cNvGrpSpPr/>
          <p:nvPr/>
        </p:nvGrpSpPr>
        <p:grpSpPr>
          <a:xfrm>
            <a:off x="1752600" y="2475825"/>
            <a:ext cx="4800600" cy="2590800"/>
            <a:chOff x="1905000" y="2133600"/>
            <a:chExt cx="4800600" cy="2590800"/>
          </a:xfrm>
        </p:grpSpPr>
        <p:sp>
          <p:nvSpPr>
            <p:cNvPr id="6" name="Rectangle 5"/>
            <p:cNvSpPr/>
            <p:nvPr/>
          </p:nvSpPr>
          <p:spPr>
            <a:xfrm>
              <a:off x="3200400" y="213360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7" name="Rectangle 6"/>
            <p:cNvSpPr/>
            <p:nvPr/>
          </p:nvSpPr>
          <p:spPr>
            <a:xfrm>
              <a:off x="5029200" y="2971800"/>
              <a:ext cx="533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sp>
          <p:nvSpPr>
            <p:cNvPr id="8" name="Rectangle 7"/>
            <p:cNvSpPr/>
            <p:nvPr/>
          </p:nvSpPr>
          <p:spPr>
            <a:xfrm>
              <a:off x="6172200" y="2963708"/>
              <a:ext cx="533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p>
            <a:p>
              <a:pPr algn="ctr"/>
              <a:r>
                <a:rPr lang="en-US" dirty="0" smtClean="0"/>
                <a:t>4V</a:t>
              </a:r>
              <a:endParaRPr lang="en-US" dirty="0"/>
            </a:p>
          </p:txBody>
        </p:sp>
        <p:sp>
          <p:nvSpPr>
            <p:cNvPr id="9" name="Rectangle 8"/>
            <p:cNvSpPr/>
            <p:nvPr/>
          </p:nvSpPr>
          <p:spPr>
            <a:xfrm>
              <a:off x="1905000" y="2963708"/>
              <a:ext cx="6096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p>
            <a:p>
              <a:pPr algn="ctr"/>
              <a:r>
                <a:rPr lang="en-US" dirty="0" smtClean="0"/>
                <a:t>10V</a:t>
              </a:r>
            </a:p>
          </p:txBody>
        </p:sp>
        <p:cxnSp>
          <p:nvCxnSpPr>
            <p:cNvPr id="11" name="Elbow Connector 10"/>
            <p:cNvCxnSpPr>
              <a:stCxn id="6" idx="3"/>
              <a:endCxn id="7" idx="0"/>
            </p:cNvCxnSpPr>
            <p:nvPr/>
          </p:nvCxnSpPr>
          <p:spPr>
            <a:xfrm>
              <a:off x="4495800" y="2362200"/>
              <a:ext cx="800100" cy="609600"/>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3"/>
              <a:endCxn id="8" idx="0"/>
            </p:cNvCxnSpPr>
            <p:nvPr/>
          </p:nvCxnSpPr>
          <p:spPr>
            <a:xfrm>
              <a:off x="4495800" y="2362200"/>
              <a:ext cx="1943100" cy="601508"/>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9" idx="0"/>
              <a:endCxn id="6" idx="1"/>
            </p:cNvCxnSpPr>
            <p:nvPr/>
          </p:nvCxnSpPr>
          <p:spPr>
            <a:xfrm rot="5400000" flipH="1" flipV="1">
              <a:off x="2404346" y="2167654"/>
              <a:ext cx="601508" cy="990600"/>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190750" y="4723051"/>
              <a:ext cx="27051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2"/>
            </p:cNvCxnSpPr>
            <p:nvPr/>
          </p:nvCxnSpPr>
          <p:spPr>
            <a:xfrm flipV="1">
              <a:off x="4728952" y="4191000"/>
              <a:ext cx="566948" cy="532051"/>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21" name="Elbow Connector 20"/>
            <p:cNvCxnSpPr>
              <a:endCxn id="8" idx="2"/>
            </p:cNvCxnSpPr>
            <p:nvPr/>
          </p:nvCxnSpPr>
          <p:spPr>
            <a:xfrm flipV="1">
              <a:off x="5289550" y="4182908"/>
              <a:ext cx="1149350" cy="541492"/>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9" idx="2"/>
            </p:cNvCxnSpPr>
            <p:nvPr/>
          </p:nvCxnSpPr>
          <p:spPr>
            <a:xfrm flipV="1">
              <a:off x="2190750" y="4182908"/>
              <a:ext cx="19050" cy="541492"/>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30" name="Straight Arrow Connector 29"/>
          <p:cNvCxnSpPr/>
          <p:nvPr/>
        </p:nvCxnSpPr>
        <p:spPr>
          <a:xfrm flipH="1">
            <a:off x="3124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533650" y="3429000"/>
            <a:ext cx="0" cy="990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576552" y="3429000"/>
            <a:ext cx="0" cy="1143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858000" y="3314025"/>
            <a:ext cx="0" cy="121110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667000" y="3915533"/>
            <a:ext cx="505267" cy="369332"/>
          </a:xfrm>
          <a:prstGeom prst="rect">
            <a:avLst/>
          </a:prstGeom>
          <a:noFill/>
        </p:spPr>
        <p:txBody>
          <a:bodyPr wrap="none" rtlCol="0">
            <a:spAutoFit/>
          </a:bodyPr>
          <a:lstStyle/>
          <a:p>
            <a:r>
              <a:rPr lang="en-US" dirty="0" smtClean="0"/>
              <a:t>-2A</a:t>
            </a:r>
            <a:endParaRPr lang="en-US" dirty="0"/>
          </a:p>
        </p:txBody>
      </p:sp>
      <p:sp>
        <p:nvSpPr>
          <p:cNvPr id="40" name="TextBox 39"/>
          <p:cNvSpPr txBox="1"/>
          <p:nvPr/>
        </p:nvSpPr>
        <p:spPr>
          <a:xfrm>
            <a:off x="7010400" y="3886200"/>
            <a:ext cx="434734" cy="369332"/>
          </a:xfrm>
          <a:prstGeom prst="rect">
            <a:avLst/>
          </a:prstGeom>
          <a:noFill/>
        </p:spPr>
        <p:txBody>
          <a:bodyPr wrap="none" rtlCol="0">
            <a:spAutoFit/>
          </a:bodyPr>
          <a:lstStyle/>
          <a:p>
            <a:r>
              <a:rPr lang="en-US" dirty="0" smtClean="0"/>
              <a:t>1A</a:t>
            </a:r>
            <a:endParaRPr lang="en-US" dirty="0"/>
          </a:p>
        </p:txBody>
      </p:sp>
      <p:sp>
        <p:nvSpPr>
          <p:cNvPr id="41" name="Oval 40"/>
          <p:cNvSpPr/>
          <p:nvPr/>
        </p:nvSpPr>
        <p:spPr>
          <a:xfrm>
            <a:off x="4915659" y="2434353"/>
            <a:ext cx="1828800" cy="647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752599" y="2438399"/>
            <a:ext cx="1198727" cy="647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716184" y="4743112"/>
            <a:ext cx="4837015" cy="647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2034246" y="2069741"/>
            <a:ext cx="317716" cy="369332"/>
          </a:xfrm>
          <a:prstGeom prst="rect">
            <a:avLst/>
          </a:prstGeom>
          <a:noFill/>
        </p:spPr>
        <p:txBody>
          <a:bodyPr wrap="none" rtlCol="0">
            <a:spAutoFit/>
          </a:bodyPr>
          <a:lstStyle/>
          <a:p>
            <a:r>
              <a:rPr lang="en-US" dirty="0" smtClean="0">
                <a:solidFill>
                  <a:srgbClr val="FF0000"/>
                </a:solidFill>
              </a:rPr>
              <a:t>A</a:t>
            </a:r>
            <a:endParaRPr lang="en-US" dirty="0">
              <a:solidFill>
                <a:srgbClr val="FF0000"/>
              </a:solidFill>
            </a:endParaRPr>
          </a:p>
        </p:txBody>
      </p:sp>
      <p:sp>
        <p:nvSpPr>
          <p:cNvPr id="45" name="TextBox 44"/>
          <p:cNvSpPr txBox="1"/>
          <p:nvPr/>
        </p:nvSpPr>
        <p:spPr>
          <a:xfrm>
            <a:off x="6333703" y="2127498"/>
            <a:ext cx="309700" cy="369332"/>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sp>
        <p:nvSpPr>
          <p:cNvPr id="46" name="TextBox 45"/>
          <p:cNvSpPr txBox="1"/>
          <p:nvPr/>
        </p:nvSpPr>
        <p:spPr>
          <a:xfrm>
            <a:off x="3581400" y="5562600"/>
            <a:ext cx="308098" cy="369332"/>
          </a:xfrm>
          <a:prstGeom prst="rect">
            <a:avLst/>
          </a:prstGeom>
          <a:noFill/>
        </p:spPr>
        <p:txBody>
          <a:bodyPr wrap="none" rtlCol="0">
            <a:spAutoFit/>
          </a:bodyPr>
          <a:lstStyle/>
          <a:p>
            <a:r>
              <a:rPr lang="en-US" dirty="0" smtClean="0">
                <a:solidFill>
                  <a:srgbClr val="FF0000"/>
                </a:solidFill>
              </a:rPr>
              <a:t>C</a:t>
            </a:r>
            <a:endParaRPr lang="en-US" dirty="0">
              <a:solidFill>
                <a:srgbClr val="FF0000"/>
              </a:solidFill>
            </a:endParaRPr>
          </a:p>
        </p:txBody>
      </p:sp>
      <p:sp>
        <p:nvSpPr>
          <p:cNvPr id="47" name="TextBox 46"/>
          <p:cNvSpPr txBox="1"/>
          <p:nvPr/>
        </p:nvSpPr>
        <p:spPr>
          <a:xfrm>
            <a:off x="918339" y="1423410"/>
            <a:ext cx="7316426" cy="646331"/>
          </a:xfrm>
          <a:prstGeom prst="rect">
            <a:avLst/>
          </a:prstGeom>
          <a:noFill/>
        </p:spPr>
        <p:txBody>
          <a:bodyPr wrap="none" rtlCol="0">
            <a:spAutoFit/>
          </a:bodyPr>
          <a:lstStyle/>
          <a:p>
            <a:r>
              <a:rPr lang="en-US" dirty="0" smtClean="0"/>
              <a:t>Write the node equations for the circuit below and find the missing currents</a:t>
            </a:r>
          </a:p>
          <a:p>
            <a:r>
              <a:rPr lang="en-US" i="1" dirty="0" smtClean="0"/>
              <a:t>Hint</a:t>
            </a:r>
            <a:r>
              <a:rPr lang="en-US" dirty="0" smtClean="0"/>
              <a:t>: s</a:t>
            </a:r>
            <a:r>
              <a:rPr lang="en-US" dirty="0" smtClean="0"/>
              <a:t>um </a:t>
            </a:r>
            <a:r>
              <a:rPr lang="en-US" dirty="0" smtClean="0"/>
              <a:t>current in = sum current out</a:t>
            </a:r>
            <a:endParaRPr lang="en-US" dirty="0"/>
          </a:p>
        </p:txBody>
      </p:sp>
    </p:spTree>
    <p:extLst>
      <p:ext uri="{BB962C8B-B14F-4D97-AF65-F5344CB8AC3E}">
        <p14:creationId xmlns:p14="http://schemas.microsoft.com/office/powerpoint/2010/main" val="66855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p:bldP spid="45" grpId="0"/>
      <p:bldP spid="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Kevin.Walchko\Desktop\002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572000"/>
            <a:ext cx="4429125" cy="1885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Review</a:t>
            </a:r>
            <a:r>
              <a:rPr lang="en-US" dirty="0"/>
              <a:t> Kirchhoff's </a:t>
            </a:r>
            <a:r>
              <a:rPr lang="en-US" dirty="0" smtClean="0"/>
              <a:t>Laws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KCL</a:t>
                </a:r>
              </a:p>
              <a:p>
                <a:pPr lvl="1"/>
                <a14:m>
                  <m:oMath xmlns:m="http://schemas.openxmlformats.org/officeDocument/2006/math">
                    <m:r>
                      <a:rPr lang="en-US" b="0" i="1" smtClean="0">
                        <a:latin typeface="Cambria Math"/>
                      </a:rPr>
                      <m:t>∑</m:t>
                    </m:r>
                    <m:sSub>
                      <m:sSubPr>
                        <m:ctrlPr>
                          <a:rPr lang="en-US" b="0" i="1" smtClean="0">
                            <a:latin typeface="Cambria Math"/>
                          </a:rPr>
                        </m:ctrlPr>
                      </m:sSubPr>
                      <m:e>
                        <m:r>
                          <a:rPr lang="en-US" b="0" i="1" smtClean="0">
                            <a:latin typeface="Cambria Math"/>
                          </a:rPr>
                          <m:t>𝑖</m:t>
                        </m:r>
                      </m:e>
                      <m:sub>
                        <m:r>
                          <a:rPr lang="en-US" b="0" i="1" smtClean="0">
                            <a:latin typeface="Cambria Math"/>
                          </a:rPr>
                          <m:t>𝑖𝑛</m:t>
                        </m:r>
                      </m:sub>
                    </m:sSub>
                    <m:r>
                      <a:rPr lang="en-US" b="0" i="1" smtClean="0">
                        <a:latin typeface="Cambria Math"/>
                      </a:rPr>
                      <m:t>=∑</m:t>
                    </m:r>
                    <m:sSub>
                      <m:sSubPr>
                        <m:ctrlPr>
                          <a:rPr lang="en-US" b="0" i="1" smtClean="0">
                            <a:latin typeface="Cambria Math"/>
                          </a:rPr>
                        </m:ctrlPr>
                      </m:sSubPr>
                      <m:e>
                        <m:r>
                          <a:rPr lang="en-US" b="0" i="1" smtClean="0">
                            <a:latin typeface="Cambria Math"/>
                          </a:rPr>
                          <m:t>𝑖</m:t>
                        </m:r>
                      </m:e>
                      <m:sub>
                        <m:r>
                          <a:rPr lang="en-US" b="0" i="1" smtClean="0">
                            <a:latin typeface="Cambria Math"/>
                          </a:rPr>
                          <m:t>𝑜𝑢𝑡</m:t>
                        </m:r>
                      </m:sub>
                    </m:sSub>
                  </m:oMath>
                </a14:m>
                <a:r>
                  <a:rPr lang="en-US" dirty="0" smtClean="0"/>
                  <a:t> at nodes</a:t>
                </a:r>
              </a:p>
              <a:p>
                <a:pPr lvl="1"/>
                <a:r>
                  <a:rPr lang="en-US" dirty="0" smtClean="0"/>
                  <a:t>Conservation of electric charge</a:t>
                </a:r>
              </a:p>
              <a:p>
                <a:r>
                  <a:rPr lang="en-US" dirty="0" smtClean="0"/>
                  <a:t>KVL</a:t>
                </a:r>
              </a:p>
              <a:p>
                <a:pPr lvl="1"/>
                <a14:m>
                  <m:oMath xmlns:m="http://schemas.openxmlformats.org/officeDocument/2006/math">
                    <m:r>
                      <a:rPr lang="en-US" b="0" i="1" smtClean="0">
                        <a:latin typeface="Cambria Math"/>
                      </a:rPr>
                      <m:t>∑</m:t>
                    </m:r>
                    <m:sSub>
                      <m:sSubPr>
                        <m:ctrlPr>
                          <a:rPr lang="en-US" b="0" i="1" smtClean="0">
                            <a:latin typeface="Cambria Math"/>
                          </a:rPr>
                        </m:ctrlPr>
                      </m:sSubPr>
                      <m:e>
                        <m:r>
                          <a:rPr lang="en-US" b="0" i="1" smtClean="0">
                            <a:latin typeface="Cambria Math"/>
                          </a:rPr>
                          <m:t>𝑉</m:t>
                        </m:r>
                      </m:e>
                      <m:sub>
                        <m:r>
                          <a:rPr lang="en-US" b="0" i="1" smtClean="0">
                            <a:latin typeface="Cambria Math"/>
                          </a:rPr>
                          <m:t>𝑚𝑒𝑠h</m:t>
                        </m:r>
                      </m:sub>
                    </m:sSub>
                    <m:r>
                      <a:rPr lang="en-US" b="0" i="1" smtClean="0">
                        <a:latin typeface="Cambria Math"/>
                      </a:rPr>
                      <m:t>=0</m:t>
                    </m:r>
                  </m:oMath>
                </a14:m>
                <a:endParaRPr lang="en-US" dirty="0" smtClean="0"/>
              </a:p>
              <a:p>
                <a:pPr lvl="1"/>
                <a:r>
                  <a:rPr lang="en-US" dirty="0" smtClean="0"/>
                  <a:t>Meshes contain no other loops/meshes inside</a:t>
                </a:r>
              </a:p>
              <a:p>
                <a:pPr lvl="1"/>
                <a:r>
                  <a:rPr lang="en-US" dirty="0" smtClean="0"/>
                  <a:t>Conservation of energy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641"/>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pPr algn="r"/>
            <a:fld id="{B18D9980-6E72-4E73-925C-1AB0FE8C6AC2}" type="slidenum">
              <a:rPr lang="en-US" smtClean="0"/>
              <a:pPr algn="r"/>
              <a:t>2</a:t>
            </a:fld>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1475" y="1371600"/>
            <a:ext cx="3144231"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2699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Equivalent Circuits</a:t>
            </a:r>
            <a:endParaRPr lang="en-US" dirty="0"/>
          </a:p>
        </p:txBody>
      </p:sp>
      <p:sp>
        <p:nvSpPr>
          <p:cNvPr id="3" name="Slide Number Placeholder 2"/>
          <p:cNvSpPr>
            <a:spLocks noGrp="1"/>
          </p:cNvSpPr>
          <p:nvPr>
            <p:ph type="sldNum" sz="quarter" idx="4"/>
          </p:nvPr>
        </p:nvSpPr>
        <p:spPr/>
        <p:txBody>
          <a:bodyPr/>
          <a:lstStyle/>
          <a:p>
            <a:pPr algn="r"/>
            <a:fld id="{B18D9980-6E72-4E73-925C-1AB0FE8C6AC2}" type="slidenum">
              <a:rPr lang="en-US" smtClean="0"/>
              <a:pPr algn="r"/>
              <a:t>3</a:t>
            </a:fld>
            <a:endParaRPr lang="en-US" dirty="0"/>
          </a:p>
        </p:txBody>
      </p:sp>
      <p:pic>
        <p:nvPicPr>
          <p:cNvPr id="1026" name="Picture 2" descr="C:\Users\Kevin.Walchko\Desktop\51b9edffce395f36300000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57" y="1471596"/>
            <a:ext cx="3429000" cy="127444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Kevin.Walchko\Desktop\51b9f71bce395fb22a0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157" y="1483026"/>
            <a:ext cx="3429000" cy="12630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Kevin.Walchko\Desktop\51ba21aece395f864d0000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781" y="5615620"/>
            <a:ext cx="3429000" cy="26860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Kevin.Walchko\Desktop\51ba21aece395faa4d00000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781" y="6101533"/>
            <a:ext cx="3194685" cy="2000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Kevin.Walchko\Desktop\51b9fd54ce395f4e2900000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3923867"/>
            <a:ext cx="3429000" cy="136588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Kevin.Walchko\Desktop\51ba25abce395f514e000000.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5808" y="5289752"/>
            <a:ext cx="3223260" cy="4857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Kevin.Walchko\Desktop\51ba25abce395f3f4e000001.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0140" y="5858646"/>
            <a:ext cx="1411605" cy="48577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Kevin.Walchko\Desktop\51b9f92dce395f5130000000.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155" y="3916163"/>
            <a:ext cx="3429000" cy="1485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50155" y="3607792"/>
            <a:ext cx="3199594" cy="369332"/>
          </a:xfrm>
          <a:prstGeom prst="rect">
            <a:avLst/>
          </a:prstGeom>
          <a:noFill/>
        </p:spPr>
        <p:txBody>
          <a:bodyPr wrap="none" rtlCol="0">
            <a:spAutoFit/>
          </a:bodyPr>
          <a:lstStyle/>
          <a:p>
            <a:r>
              <a:rPr lang="en-US" b="1" dirty="0" smtClean="0"/>
              <a:t>Series</a:t>
            </a:r>
            <a:r>
              <a:rPr lang="en-US" dirty="0" smtClean="0"/>
              <a:t> (all see the same current)</a:t>
            </a:r>
            <a:endParaRPr lang="en-US" b="1" dirty="0"/>
          </a:p>
        </p:txBody>
      </p:sp>
      <p:sp>
        <p:nvSpPr>
          <p:cNvPr id="5" name="TextBox 4"/>
          <p:cNvSpPr txBox="1"/>
          <p:nvPr/>
        </p:nvSpPr>
        <p:spPr>
          <a:xfrm>
            <a:off x="4724400" y="3546831"/>
            <a:ext cx="3827394" cy="369332"/>
          </a:xfrm>
          <a:prstGeom prst="rect">
            <a:avLst/>
          </a:prstGeom>
          <a:noFill/>
        </p:spPr>
        <p:txBody>
          <a:bodyPr wrap="none" rtlCol="0">
            <a:spAutoFit/>
          </a:bodyPr>
          <a:lstStyle/>
          <a:p>
            <a:r>
              <a:rPr lang="en-US" b="1" dirty="0" smtClean="0"/>
              <a:t>Parallel</a:t>
            </a:r>
            <a:r>
              <a:rPr lang="en-US" dirty="0" smtClean="0"/>
              <a:t> (all see the same voltage drop)</a:t>
            </a:r>
            <a:endParaRPr lang="en-US" b="1" dirty="0"/>
          </a:p>
        </p:txBody>
      </p:sp>
      <p:sp>
        <p:nvSpPr>
          <p:cNvPr id="6" name="TextBox 5"/>
          <p:cNvSpPr txBox="1"/>
          <p:nvPr/>
        </p:nvSpPr>
        <p:spPr>
          <a:xfrm>
            <a:off x="4466396" y="1454540"/>
            <a:ext cx="4343401" cy="1754326"/>
          </a:xfrm>
          <a:prstGeom prst="rect">
            <a:avLst/>
          </a:prstGeom>
          <a:noFill/>
        </p:spPr>
        <p:txBody>
          <a:bodyPr wrap="square" rtlCol="0">
            <a:spAutoFit/>
          </a:bodyPr>
          <a:lstStyle/>
          <a:p>
            <a:r>
              <a:rPr lang="en-US" dirty="0" smtClean="0"/>
              <a:t>Given the following circuit, there are multiple nodes and loops which need to be calculated to determine the current flow through the circuit. However, we can simplify this with the idea of equivalent resistors.</a:t>
            </a:r>
            <a:endParaRPr lang="en-US" dirty="0"/>
          </a:p>
        </p:txBody>
      </p:sp>
      <p:sp>
        <p:nvSpPr>
          <p:cNvPr id="7" name="TextBox 6"/>
          <p:cNvSpPr txBox="1"/>
          <p:nvPr/>
        </p:nvSpPr>
        <p:spPr>
          <a:xfrm>
            <a:off x="6478574" y="5963033"/>
            <a:ext cx="2126159" cy="276999"/>
          </a:xfrm>
          <a:prstGeom prst="rect">
            <a:avLst/>
          </a:prstGeom>
          <a:noFill/>
        </p:spPr>
        <p:txBody>
          <a:bodyPr wrap="none" rtlCol="0">
            <a:spAutoFit/>
          </a:bodyPr>
          <a:lstStyle/>
          <a:p>
            <a:r>
              <a:rPr lang="en-US" sz="1200" dirty="0" smtClean="0">
                <a:solidFill>
                  <a:srgbClr val="FF0000"/>
                </a:solidFill>
              </a:rPr>
              <a:t>(this only applies to 2 resistors)</a:t>
            </a:r>
            <a:endParaRPr lang="en-US" sz="1200" dirty="0">
              <a:solidFill>
                <a:srgbClr val="FF0000"/>
              </a:solidFill>
            </a:endParaRPr>
          </a:p>
        </p:txBody>
      </p:sp>
    </p:spTree>
    <p:extLst>
      <p:ext uri="{BB962C8B-B14F-4D97-AF65-F5344CB8AC3E}">
        <p14:creationId xmlns:p14="http://schemas.microsoft.com/office/powerpoint/2010/main" val="394628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Slide Number Placeholder 2"/>
          <p:cNvSpPr>
            <a:spLocks noGrp="1"/>
          </p:cNvSpPr>
          <p:nvPr>
            <p:ph type="sldNum" sz="quarter" idx="4"/>
          </p:nvPr>
        </p:nvSpPr>
        <p:spPr/>
        <p:txBody>
          <a:bodyPr/>
          <a:lstStyle/>
          <a:p>
            <a:pPr algn="r"/>
            <a:fld id="{B18D9980-6E72-4E73-925C-1AB0FE8C6AC2}" type="slidenum">
              <a:rPr lang="en-US" smtClean="0"/>
              <a:pPr algn="r"/>
              <a:t>4</a:t>
            </a:fld>
            <a:endParaRPr lang="en-US" dirty="0"/>
          </a:p>
        </p:txBody>
      </p:sp>
      <p:sp>
        <p:nvSpPr>
          <p:cNvPr id="4" name="TextBox 3"/>
          <p:cNvSpPr txBox="1"/>
          <p:nvPr/>
        </p:nvSpPr>
        <p:spPr>
          <a:xfrm>
            <a:off x="1773462" y="1946237"/>
            <a:ext cx="436338" cy="369332"/>
          </a:xfrm>
          <a:prstGeom prst="rect">
            <a:avLst/>
          </a:prstGeom>
          <a:noFill/>
        </p:spPr>
        <p:txBody>
          <a:bodyPr wrap="none" rtlCol="0">
            <a:spAutoFit/>
          </a:bodyPr>
          <a:lstStyle/>
          <a:p>
            <a:r>
              <a:rPr lang="en-US" dirty="0" smtClean="0"/>
              <a:t>(a)</a:t>
            </a:r>
            <a:endParaRPr lang="en-US" dirty="0"/>
          </a:p>
        </p:txBody>
      </p:sp>
      <p:sp>
        <p:nvSpPr>
          <p:cNvPr id="5" name="TextBox 4"/>
          <p:cNvSpPr txBox="1"/>
          <p:nvPr/>
        </p:nvSpPr>
        <p:spPr>
          <a:xfrm>
            <a:off x="1600200" y="4114800"/>
            <a:ext cx="447558" cy="369332"/>
          </a:xfrm>
          <a:prstGeom prst="rect">
            <a:avLst/>
          </a:prstGeom>
          <a:noFill/>
        </p:spPr>
        <p:txBody>
          <a:bodyPr wrap="none" rtlCol="0">
            <a:spAutoFit/>
          </a:bodyPr>
          <a:lstStyle/>
          <a:p>
            <a:r>
              <a:rPr lang="en-US" dirty="0" smtClean="0"/>
              <a:t>(b)</a:t>
            </a:r>
            <a:endParaRPr lang="en-US" dirty="0"/>
          </a:p>
        </p:txBody>
      </p:sp>
      <p:sp>
        <p:nvSpPr>
          <p:cNvPr id="6" name="TextBox 5"/>
          <p:cNvSpPr txBox="1"/>
          <p:nvPr/>
        </p:nvSpPr>
        <p:spPr>
          <a:xfrm>
            <a:off x="1600200" y="5562600"/>
            <a:ext cx="423514" cy="369332"/>
          </a:xfrm>
          <a:prstGeom prst="rect">
            <a:avLst/>
          </a:prstGeom>
          <a:noFill/>
        </p:spPr>
        <p:txBody>
          <a:bodyPr wrap="none" rtlCol="0">
            <a:spAutoFit/>
          </a:bodyPr>
          <a:lstStyle/>
          <a:p>
            <a:r>
              <a:rPr lang="en-US" dirty="0" smtClean="0"/>
              <a:t>(c)</a:t>
            </a:r>
            <a:endParaRPr lang="en-US" dirty="0"/>
          </a:p>
        </p:txBody>
      </p:sp>
      <p:sp>
        <p:nvSpPr>
          <p:cNvPr id="7" name="TextBox 6"/>
          <p:cNvSpPr txBox="1"/>
          <p:nvPr/>
        </p:nvSpPr>
        <p:spPr>
          <a:xfrm>
            <a:off x="5694096" y="1807737"/>
            <a:ext cx="3290260" cy="646331"/>
          </a:xfrm>
          <a:prstGeom prst="rect">
            <a:avLst/>
          </a:prstGeom>
          <a:noFill/>
        </p:spPr>
        <p:txBody>
          <a:bodyPr wrap="none" rtlCol="0">
            <a:spAutoFit/>
          </a:bodyPr>
          <a:lstStyle/>
          <a:p>
            <a:r>
              <a:rPr lang="en-US" dirty="0" smtClean="0"/>
              <a:t>Power provide by source?</a:t>
            </a:r>
          </a:p>
          <a:p>
            <a:r>
              <a:rPr lang="en-US" dirty="0" smtClean="0"/>
              <a:t>Voltage drop across 2</a:t>
            </a:r>
            <a:r>
              <a:rPr lang="el-GR" dirty="0" smtClean="0"/>
              <a:t>Ω</a:t>
            </a:r>
            <a:r>
              <a:rPr lang="en-US" dirty="0" smtClean="0"/>
              <a:t> and 7</a:t>
            </a:r>
            <a:r>
              <a:rPr lang="el-GR" dirty="0" smtClean="0"/>
              <a:t>Ω</a:t>
            </a:r>
            <a:r>
              <a:rPr lang="en-US" dirty="0" smtClean="0"/>
              <a:t>?</a:t>
            </a:r>
            <a:endParaRPr lang="en-US" dirty="0"/>
          </a:p>
        </p:txBody>
      </p:sp>
      <p:sp>
        <p:nvSpPr>
          <p:cNvPr id="8" name="TextBox 7"/>
          <p:cNvSpPr txBox="1"/>
          <p:nvPr/>
        </p:nvSpPr>
        <p:spPr>
          <a:xfrm>
            <a:off x="5943555" y="3962400"/>
            <a:ext cx="2791342" cy="646331"/>
          </a:xfrm>
          <a:prstGeom prst="rect">
            <a:avLst/>
          </a:prstGeom>
          <a:noFill/>
        </p:spPr>
        <p:txBody>
          <a:bodyPr wrap="none" rtlCol="0">
            <a:spAutoFit/>
          </a:bodyPr>
          <a:lstStyle/>
          <a:p>
            <a:r>
              <a:rPr lang="en-US" dirty="0" smtClean="0"/>
              <a:t>Power produced by source?</a:t>
            </a:r>
          </a:p>
          <a:p>
            <a:r>
              <a:rPr lang="en-US" dirty="0" smtClean="0"/>
              <a:t>Current across 10</a:t>
            </a:r>
            <a:r>
              <a:rPr lang="el-GR" dirty="0" smtClean="0"/>
              <a:t>Ω</a:t>
            </a:r>
            <a:r>
              <a:rPr lang="en-US" dirty="0" smtClean="0"/>
              <a:t>?</a:t>
            </a:r>
            <a:endParaRPr lang="en-US" dirty="0"/>
          </a:p>
        </p:txBody>
      </p:sp>
      <p:sp>
        <p:nvSpPr>
          <p:cNvPr id="9" name="AutoShape 4" descr="https://www.circuitlab.com/circuit/fjzu449q7thc/render_export/l4.png?k1=14823464661&amp;k2=d46ad097e82e01176a641607f6f2560b&amp;png_width=1024&amp;wait=true&amp;NOTE=Temporary_URL_only._Please_download_and_save_to_your_compu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1302816"/>
            <a:ext cx="3548833" cy="5097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943555" y="5410200"/>
            <a:ext cx="2967479" cy="646331"/>
          </a:xfrm>
          <a:prstGeom prst="rect">
            <a:avLst/>
          </a:prstGeom>
          <a:noFill/>
        </p:spPr>
        <p:txBody>
          <a:bodyPr wrap="none" rtlCol="0">
            <a:spAutoFit/>
          </a:bodyPr>
          <a:lstStyle/>
          <a:p>
            <a:r>
              <a:rPr lang="en-US" dirty="0" smtClean="0"/>
              <a:t>Voltage drop across resistors?</a:t>
            </a:r>
          </a:p>
          <a:p>
            <a:r>
              <a:rPr lang="en-US" dirty="0" smtClean="0"/>
              <a:t>Current across one resistor?</a:t>
            </a:r>
            <a:endParaRPr lang="en-US" dirty="0"/>
          </a:p>
        </p:txBody>
      </p:sp>
    </p:spTree>
    <p:extLst>
      <p:ext uri="{BB962C8B-B14F-4D97-AF65-F5344CB8AC3E}">
        <p14:creationId xmlns:p14="http://schemas.microsoft.com/office/powerpoint/2010/main" val="3311729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544" y="2558355"/>
            <a:ext cx="6674656" cy="2281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Mesh Example</a:t>
            </a:r>
            <a:endParaRPr lang="en-US" dirty="0"/>
          </a:p>
        </p:txBody>
      </p:sp>
      <p:sp>
        <p:nvSpPr>
          <p:cNvPr id="3" name="Slide Number Placeholder 2"/>
          <p:cNvSpPr>
            <a:spLocks noGrp="1"/>
          </p:cNvSpPr>
          <p:nvPr>
            <p:ph type="sldNum" sz="quarter" idx="4"/>
          </p:nvPr>
        </p:nvSpPr>
        <p:spPr/>
        <p:txBody>
          <a:bodyPr/>
          <a:lstStyle/>
          <a:p>
            <a:pPr algn="r"/>
            <a:fld id="{B18D9980-6E72-4E73-925C-1AB0FE8C6AC2}" type="slidenum">
              <a:rPr lang="en-US" smtClean="0"/>
              <a:pPr algn="r"/>
              <a:t>5</a:t>
            </a:fld>
            <a:endParaRPr lang="en-US" dirty="0"/>
          </a:p>
        </p:txBody>
      </p:sp>
      <p:sp>
        <p:nvSpPr>
          <p:cNvPr id="4" name="TextBox 3"/>
          <p:cNvSpPr txBox="1"/>
          <p:nvPr/>
        </p:nvSpPr>
        <p:spPr>
          <a:xfrm>
            <a:off x="2362200" y="1676400"/>
            <a:ext cx="1771639" cy="369332"/>
          </a:xfrm>
          <a:prstGeom prst="rect">
            <a:avLst/>
          </a:prstGeom>
          <a:noFill/>
        </p:spPr>
        <p:txBody>
          <a:bodyPr wrap="none" rtlCol="0">
            <a:spAutoFit/>
          </a:bodyPr>
          <a:lstStyle/>
          <a:p>
            <a:r>
              <a:rPr lang="en-US" dirty="0" smtClean="0"/>
              <a:t>Find </a:t>
            </a:r>
            <a:r>
              <a:rPr lang="en-US" dirty="0" err="1" smtClean="0"/>
              <a:t>V</a:t>
            </a:r>
            <a:r>
              <a:rPr lang="en-US" baseline="-25000" dirty="0" err="1" smtClean="0"/>
              <a:t>x</a:t>
            </a:r>
            <a:r>
              <a:rPr lang="en-US" baseline="-25000" dirty="0" smtClean="0"/>
              <a:t> </a:t>
            </a:r>
            <a:r>
              <a:rPr lang="en-US" dirty="0" smtClean="0"/>
              <a:t>using KVL</a:t>
            </a:r>
            <a:endParaRPr lang="en-US" dirty="0"/>
          </a:p>
        </p:txBody>
      </p:sp>
      <p:sp>
        <p:nvSpPr>
          <p:cNvPr id="5" name="TextBox 4"/>
          <p:cNvSpPr txBox="1"/>
          <p:nvPr/>
        </p:nvSpPr>
        <p:spPr>
          <a:xfrm>
            <a:off x="3956384" y="3897868"/>
            <a:ext cx="383438" cy="369332"/>
          </a:xfrm>
          <a:prstGeom prst="rect">
            <a:avLst/>
          </a:prstGeom>
          <a:noFill/>
        </p:spPr>
        <p:txBody>
          <a:bodyPr wrap="none" rtlCol="0">
            <a:spAutoFit/>
          </a:bodyPr>
          <a:lstStyle/>
          <a:p>
            <a:r>
              <a:rPr lang="en-US" dirty="0" err="1" smtClean="0"/>
              <a:t>V</a:t>
            </a:r>
            <a:r>
              <a:rPr lang="en-US" baseline="-25000" dirty="0" err="1" smtClean="0"/>
              <a:t>x</a:t>
            </a:r>
            <a:endParaRPr lang="en-US" dirty="0"/>
          </a:p>
        </p:txBody>
      </p:sp>
      <p:sp>
        <p:nvSpPr>
          <p:cNvPr id="6" name="Oval 5"/>
          <p:cNvSpPr/>
          <p:nvPr/>
        </p:nvSpPr>
        <p:spPr>
          <a:xfrm>
            <a:off x="4114800" y="3276600"/>
            <a:ext cx="74981"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14799" y="4724400"/>
            <a:ext cx="74981"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998062" y="3335000"/>
            <a:ext cx="300082" cy="369332"/>
          </a:xfrm>
          <a:prstGeom prst="rect">
            <a:avLst/>
          </a:prstGeom>
          <a:noFill/>
        </p:spPr>
        <p:txBody>
          <a:bodyPr wrap="none" rtlCol="0">
            <a:spAutoFit/>
          </a:bodyPr>
          <a:lstStyle/>
          <a:p>
            <a:r>
              <a:rPr lang="en-US" dirty="0" smtClean="0"/>
              <a:t>+</a:t>
            </a:r>
            <a:endParaRPr lang="en-US" dirty="0"/>
          </a:p>
        </p:txBody>
      </p:sp>
      <p:sp>
        <p:nvSpPr>
          <p:cNvPr id="9" name="TextBox 8"/>
          <p:cNvSpPr txBox="1"/>
          <p:nvPr/>
        </p:nvSpPr>
        <p:spPr>
          <a:xfrm>
            <a:off x="4020504" y="4393168"/>
            <a:ext cx="255198" cy="369332"/>
          </a:xfrm>
          <a:prstGeom prst="rect">
            <a:avLst/>
          </a:prstGeom>
          <a:noFill/>
        </p:spPr>
        <p:txBody>
          <a:bodyPr wrap="none" rtlCol="0">
            <a:spAutoFit/>
          </a:bodyPr>
          <a:lstStyle/>
          <a:p>
            <a:r>
              <a:rPr lang="en-US" dirty="0" smtClean="0"/>
              <a:t>-</a:t>
            </a:r>
            <a:endParaRPr lang="en-US" dirty="0"/>
          </a:p>
        </p:txBody>
      </p:sp>
      <p:sp>
        <p:nvSpPr>
          <p:cNvPr id="10" name="TextBox 9"/>
          <p:cNvSpPr txBox="1"/>
          <p:nvPr/>
        </p:nvSpPr>
        <p:spPr>
          <a:xfrm>
            <a:off x="2057400" y="5715000"/>
            <a:ext cx="4154279" cy="369332"/>
          </a:xfrm>
          <a:prstGeom prst="rect">
            <a:avLst/>
          </a:prstGeom>
          <a:noFill/>
        </p:spPr>
        <p:txBody>
          <a:bodyPr wrap="none" rtlCol="0">
            <a:spAutoFit/>
          </a:bodyPr>
          <a:lstStyle/>
          <a:p>
            <a:r>
              <a:rPr lang="en-US" dirty="0" smtClean="0"/>
              <a:t>You can also do this via voltage divider too</a:t>
            </a:r>
            <a:endParaRPr lang="en-US" dirty="0"/>
          </a:p>
        </p:txBody>
      </p:sp>
    </p:spTree>
    <p:extLst>
      <p:ext uri="{BB962C8B-B14F-4D97-AF65-F5344CB8AC3E}">
        <p14:creationId xmlns:p14="http://schemas.microsoft.com/office/powerpoint/2010/main" val="2530472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KCL</a:t>
            </a:r>
            <a:endParaRPr lang="en-US" dirty="0"/>
          </a:p>
        </p:txBody>
      </p:sp>
      <p:sp>
        <p:nvSpPr>
          <p:cNvPr id="4" name="Slide Number Placeholder 3"/>
          <p:cNvSpPr>
            <a:spLocks noGrp="1"/>
          </p:cNvSpPr>
          <p:nvPr>
            <p:ph type="sldNum" sz="quarter" idx="4"/>
          </p:nvPr>
        </p:nvSpPr>
        <p:spPr/>
        <p:txBody>
          <a:bodyPr/>
          <a:lstStyle/>
          <a:p>
            <a:pPr algn="r"/>
            <a:fld id="{B18D9980-6E72-4E73-925C-1AB0FE8C6AC2}" type="slidenum">
              <a:rPr lang="en-US" smtClean="0"/>
              <a:pPr algn="r"/>
              <a:t>6</a:t>
            </a:fld>
            <a:endParaRPr lang="en-US" dirty="0"/>
          </a:p>
        </p:txBody>
      </p:sp>
      <p:grpSp>
        <p:nvGrpSpPr>
          <p:cNvPr id="28" name="Group 27"/>
          <p:cNvGrpSpPr/>
          <p:nvPr/>
        </p:nvGrpSpPr>
        <p:grpSpPr>
          <a:xfrm>
            <a:off x="1786783" y="2847728"/>
            <a:ext cx="4800600" cy="2590800"/>
            <a:chOff x="1905000" y="2133600"/>
            <a:chExt cx="4800600" cy="2590800"/>
          </a:xfrm>
        </p:grpSpPr>
        <p:sp>
          <p:nvSpPr>
            <p:cNvPr id="6" name="Rectangle 5"/>
            <p:cNvSpPr/>
            <p:nvPr/>
          </p:nvSpPr>
          <p:spPr>
            <a:xfrm>
              <a:off x="3200400" y="213360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7" name="Rectangle 6"/>
            <p:cNvSpPr/>
            <p:nvPr/>
          </p:nvSpPr>
          <p:spPr>
            <a:xfrm>
              <a:off x="5029200" y="2971800"/>
              <a:ext cx="533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sp>
          <p:nvSpPr>
            <p:cNvPr id="8" name="Rectangle 7"/>
            <p:cNvSpPr/>
            <p:nvPr/>
          </p:nvSpPr>
          <p:spPr>
            <a:xfrm>
              <a:off x="6172200" y="2963708"/>
              <a:ext cx="533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p>
            <a:p>
              <a:pPr algn="ctr"/>
              <a:r>
                <a:rPr lang="en-US" dirty="0" smtClean="0"/>
                <a:t>4V</a:t>
              </a:r>
              <a:endParaRPr lang="en-US" dirty="0"/>
            </a:p>
          </p:txBody>
        </p:sp>
        <p:sp>
          <p:nvSpPr>
            <p:cNvPr id="9" name="Rectangle 8"/>
            <p:cNvSpPr/>
            <p:nvPr/>
          </p:nvSpPr>
          <p:spPr>
            <a:xfrm>
              <a:off x="1905000" y="2963708"/>
              <a:ext cx="6096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p>
            <a:p>
              <a:pPr algn="ctr"/>
              <a:r>
                <a:rPr lang="en-US" dirty="0" smtClean="0"/>
                <a:t>10V</a:t>
              </a:r>
            </a:p>
          </p:txBody>
        </p:sp>
        <p:cxnSp>
          <p:nvCxnSpPr>
            <p:cNvPr id="11" name="Elbow Connector 10"/>
            <p:cNvCxnSpPr>
              <a:stCxn id="6" idx="3"/>
              <a:endCxn id="7" idx="0"/>
            </p:cNvCxnSpPr>
            <p:nvPr/>
          </p:nvCxnSpPr>
          <p:spPr>
            <a:xfrm>
              <a:off x="4495800" y="2362200"/>
              <a:ext cx="800100" cy="609600"/>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3"/>
              <a:endCxn id="8" idx="0"/>
            </p:cNvCxnSpPr>
            <p:nvPr/>
          </p:nvCxnSpPr>
          <p:spPr>
            <a:xfrm>
              <a:off x="4495800" y="2362200"/>
              <a:ext cx="1943100" cy="601508"/>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9" idx="0"/>
              <a:endCxn id="6" idx="1"/>
            </p:cNvCxnSpPr>
            <p:nvPr/>
          </p:nvCxnSpPr>
          <p:spPr>
            <a:xfrm rot="5400000" flipH="1" flipV="1">
              <a:off x="2404346" y="2167654"/>
              <a:ext cx="601508" cy="990600"/>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190750" y="4723051"/>
              <a:ext cx="27051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2"/>
            </p:cNvCxnSpPr>
            <p:nvPr/>
          </p:nvCxnSpPr>
          <p:spPr>
            <a:xfrm flipV="1">
              <a:off x="4728952" y="4191000"/>
              <a:ext cx="566948" cy="532051"/>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21" name="Elbow Connector 20"/>
            <p:cNvCxnSpPr>
              <a:endCxn id="8" idx="2"/>
            </p:cNvCxnSpPr>
            <p:nvPr/>
          </p:nvCxnSpPr>
          <p:spPr>
            <a:xfrm flipV="1">
              <a:off x="5289550" y="4182908"/>
              <a:ext cx="1149350" cy="541492"/>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9" idx="2"/>
            </p:cNvCxnSpPr>
            <p:nvPr/>
          </p:nvCxnSpPr>
          <p:spPr>
            <a:xfrm flipV="1">
              <a:off x="2190750" y="4182908"/>
              <a:ext cx="19050" cy="541492"/>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30" name="Straight Arrow Connector 29"/>
          <p:cNvCxnSpPr/>
          <p:nvPr/>
        </p:nvCxnSpPr>
        <p:spPr>
          <a:xfrm flipH="1">
            <a:off x="3158383" y="3572303"/>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567833" y="3800903"/>
            <a:ext cx="0" cy="990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610735" y="3800903"/>
            <a:ext cx="0" cy="1143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892183" y="3685928"/>
            <a:ext cx="0" cy="121110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01183" y="4287436"/>
            <a:ext cx="505267" cy="369332"/>
          </a:xfrm>
          <a:prstGeom prst="rect">
            <a:avLst/>
          </a:prstGeom>
          <a:noFill/>
        </p:spPr>
        <p:txBody>
          <a:bodyPr wrap="none" rtlCol="0">
            <a:spAutoFit/>
          </a:bodyPr>
          <a:lstStyle/>
          <a:p>
            <a:r>
              <a:rPr lang="en-US" dirty="0" smtClean="0"/>
              <a:t>-2A</a:t>
            </a:r>
            <a:endParaRPr lang="en-US" dirty="0"/>
          </a:p>
        </p:txBody>
      </p:sp>
      <p:sp>
        <p:nvSpPr>
          <p:cNvPr id="40" name="TextBox 39"/>
          <p:cNvSpPr txBox="1"/>
          <p:nvPr/>
        </p:nvSpPr>
        <p:spPr>
          <a:xfrm>
            <a:off x="7044583" y="4258103"/>
            <a:ext cx="434734" cy="369332"/>
          </a:xfrm>
          <a:prstGeom prst="rect">
            <a:avLst/>
          </a:prstGeom>
          <a:noFill/>
        </p:spPr>
        <p:txBody>
          <a:bodyPr wrap="none" rtlCol="0">
            <a:spAutoFit/>
          </a:bodyPr>
          <a:lstStyle/>
          <a:p>
            <a:r>
              <a:rPr lang="en-US" dirty="0" smtClean="0"/>
              <a:t>1A</a:t>
            </a:r>
            <a:endParaRPr lang="en-US" dirty="0"/>
          </a:p>
        </p:txBody>
      </p:sp>
      <p:sp>
        <p:nvSpPr>
          <p:cNvPr id="41" name="Oval 40"/>
          <p:cNvSpPr/>
          <p:nvPr/>
        </p:nvSpPr>
        <p:spPr>
          <a:xfrm>
            <a:off x="4949842" y="2806256"/>
            <a:ext cx="1828800" cy="647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786782" y="2810302"/>
            <a:ext cx="1198727" cy="647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750367" y="5115015"/>
            <a:ext cx="4837015" cy="647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2068429" y="2441644"/>
            <a:ext cx="317716" cy="369332"/>
          </a:xfrm>
          <a:prstGeom prst="rect">
            <a:avLst/>
          </a:prstGeom>
          <a:noFill/>
        </p:spPr>
        <p:txBody>
          <a:bodyPr wrap="none" rtlCol="0">
            <a:spAutoFit/>
          </a:bodyPr>
          <a:lstStyle/>
          <a:p>
            <a:r>
              <a:rPr lang="en-US" dirty="0" smtClean="0">
                <a:solidFill>
                  <a:srgbClr val="FF0000"/>
                </a:solidFill>
              </a:rPr>
              <a:t>A</a:t>
            </a:r>
            <a:endParaRPr lang="en-US" dirty="0">
              <a:solidFill>
                <a:srgbClr val="FF0000"/>
              </a:solidFill>
            </a:endParaRPr>
          </a:p>
        </p:txBody>
      </p:sp>
      <p:sp>
        <p:nvSpPr>
          <p:cNvPr id="45" name="TextBox 44"/>
          <p:cNvSpPr txBox="1"/>
          <p:nvPr/>
        </p:nvSpPr>
        <p:spPr>
          <a:xfrm>
            <a:off x="6367886" y="2499401"/>
            <a:ext cx="309700" cy="369332"/>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sp>
        <p:nvSpPr>
          <p:cNvPr id="46" name="TextBox 45"/>
          <p:cNvSpPr txBox="1"/>
          <p:nvPr/>
        </p:nvSpPr>
        <p:spPr>
          <a:xfrm>
            <a:off x="3615583" y="5934503"/>
            <a:ext cx="308098" cy="369332"/>
          </a:xfrm>
          <a:prstGeom prst="rect">
            <a:avLst/>
          </a:prstGeom>
          <a:noFill/>
        </p:spPr>
        <p:txBody>
          <a:bodyPr wrap="none" rtlCol="0">
            <a:spAutoFit/>
          </a:bodyPr>
          <a:lstStyle/>
          <a:p>
            <a:r>
              <a:rPr lang="en-US" dirty="0" smtClean="0">
                <a:solidFill>
                  <a:srgbClr val="FF0000"/>
                </a:solidFill>
              </a:rPr>
              <a:t>C</a:t>
            </a:r>
            <a:endParaRPr lang="en-US" dirty="0">
              <a:solidFill>
                <a:srgbClr val="FF0000"/>
              </a:solidFill>
            </a:endParaRPr>
          </a:p>
        </p:txBody>
      </p:sp>
      <mc:AlternateContent xmlns:mc="http://schemas.openxmlformats.org/markup-compatibility/2006">
        <mc:Choice xmlns:a14="http://schemas.microsoft.com/office/drawing/2010/main" Requires="a14">
          <p:sp>
            <p:nvSpPr>
              <p:cNvPr id="47" name="TextBox 46"/>
              <p:cNvSpPr txBox="1"/>
              <p:nvPr/>
            </p:nvSpPr>
            <p:spPr>
              <a:xfrm>
                <a:off x="918338" y="1230013"/>
                <a:ext cx="7006461" cy="923330"/>
              </a:xfrm>
              <a:prstGeom prst="rect">
                <a:avLst/>
              </a:prstGeom>
              <a:noFill/>
            </p:spPr>
            <p:txBody>
              <a:bodyPr wrap="square" rtlCol="0">
                <a:spAutoFit/>
              </a:bodyPr>
              <a:lstStyle/>
              <a:p>
                <a:r>
                  <a:rPr lang="en-US" dirty="0"/>
                  <a:t>F</a:t>
                </a:r>
                <a:r>
                  <a:rPr lang="en-US" dirty="0" smtClean="0"/>
                  <a:t>ind the missing currents using KCL and what are the power consumptions of each component?</a:t>
                </a:r>
              </a:p>
              <a:p>
                <a:r>
                  <a:rPr lang="en-US" i="1" dirty="0" smtClean="0"/>
                  <a:t>Hint</a:t>
                </a:r>
                <a:r>
                  <a:rPr lang="en-US" dirty="0" smtClean="0"/>
                  <a:t>: </a:t>
                </a:r>
                <a14:m>
                  <m:oMath xmlns:m="http://schemas.openxmlformats.org/officeDocument/2006/math">
                    <m:r>
                      <a:rPr lang="en-US" b="0" i="1" smtClean="0">
                        <a:latin typeface="Cambria Math"/>
                      </a:rPr>
                      <m:t>∑</m:t>
                    </m:r>
                    <m:sSub>
                      <m:sSubPr>
                        <m:ctrlPr>
                          <a:rPr lang="en-US" b="0" i="1" smtClean="0">
                            <a:latin typeface="Cambria Math"/>
                          </a:rPr>
                        </m:ctrlPr>
                      </m:sSubPr>
                      <m:e>
                        <m:r>
                          <a:rPr lang="en-US" b="0" i="1" smtClean="0">
                            <a:latin typeface="Cambria Math"/>
                          </a:rPr>
                          <m:t>𝑖</m:t>
                        </m:r>
                      </m:e>
                      <m:sub>
                        <m:r>
                          <a:rPr lang="en-US" b="0" i="1" smtClean="0">
                            <a:latin typeface="Cambria Math"/>
                          </a:rPr>
                          <m:t>𝑖𝑛</m:t>
                        </m:r>
                      </m:sub>
                    </m:sSub>
                    <m:r>
                      <a:rPr lang="en-US" b="0" i="1" smtClean="0">
                        <a:latin typeface="Cambria Math"/>
                      </a:rPr>
                      <m:t>=∑</m:t>
                    </m:r>
                    <m:sSub>
                      <m:sSubPr>
                        <m:ctrlPr>
                          <a:rPr lang="en-US" b="0" i="1" smtClean="0">
                            <a:latin typeface="Cambria Math"/>
                          </a:rPr>
                        </m:ctrlPr>
                      </m:sSubPr>
                      <m:e>
                        <m:r>
                          <a:rPr lang="en-US" b="0" i="1" smtClean="0">
                            <a:latin typeface="Cambria Math"/>
                          </a:rPr>
                          <m:t>𝑖</m:t>
                        </m:r>
                      </m:e>
                      <m:sub>
                        <m:r>
                          <a:rPr lang="en-US" b="0" i="1" smtClean="0">
                            <a:latin typeface="Cambria Math"/>
                          </a:rPr>
                          <m:t>𝑜𝑢𝑡</m:t>
                        </m:r>
                      </m:sub>
                    </m:sSub>
                  </m:oMath>
                </a14:m>
                <a:endParaRPr lang="en-US" dirty="0"/>
              </a:p>
            </p:txBody>
          </p:sp>
        </mc:Choice>
        <mc:Fallback>
          <p:sp>
            <p:nvSpPr>
              <p:cNvPr id="47" name="TextBox 46"/>
              <p:cNvSpPr txBox="1">
                <a:spLocks noRot="1" noChangeAspect="1" noMove="1" noResize="1" noEditPoints="1" noAdjustHandles="1" noChangeArrowheads="1" noChangeShapeType="1" noTextEdit="1"/>
              </p:cNvSpPr>
              <p:nvPr/>
            </p:nvSpPr>
            <p:spPr>
              <a:xfrm>
                <a:off x="918338" y="1230013"/>
                <a:ext cx="7006461" cy="923330"/>
              </a:xfrm>
              <a:prstGeom prst="rect">
                <a:avLst/>
              </a:prstGeom>
              <a:blipFill rotWithShape="1">
                <a:blip r:embed="rId2"/>
                <a:stretch>
                  <a:fillRect l="-783" t="-3311" b="-9934"/>
                </a:stretch>
              </a:blipFill>
            </p:spPr>
            <p:txBody>
              <a:bodyPr/>
              <a:lstStyle/>
              <a:p>
                <a:r>
                  <a:rPr lang="en-US">
                    <a:noFill/>
                  </a:rPr>
                  <a:t> </a:t>
                </a:r>
              </a:p>
            </p:txBody>
          </p:sp>
        </mc:Fallback>
      </mc:AlternateContent>
      <p:sp>
        <p:nvSpPr>
          <p:cNvPr id="2" name="TextBox 1"/>
          <p:cNvSpPr txBox="1"/>
          <p:nvPr/>
        </p:nvSpPr>
        <p:spPr>
          <a:xfrm>
            <a:off x="1944411" y="3681747"/>
            <a:ext cx="300082" cy="369332"/>
          </a:xfrm>
          <a:prstGeom prst="rect">
            <a:avLst/>
          </a:prstGeom>
          <a:noFill/>
        </p:spPr>
        <p:txBody>
          <a:bodyPr wrap="none" rtlCol="0">
            <a:spAutoFit/>
          </a:bodyPr>
          <a:lstStyle/>
          <a:p>
            <a:r>
              <a:rPr lang="en-US" dirty="0"/>
              <a:t>+</a:t>
            </a:r>
          </a:p>
        </p:txBody>
      </p:sp>
      <p:sp>
        <p:nvSpPr>
          <p:cNvPr id="3" name="TextBox 2"/>
          <p:cNvSpPr txBox="1"/>
          <p:nvPr/>
        </p:nvSpPr>
        <p:spPr>
          <a:xfrm>
            <a:off x="1944411" y="4538443"/>
            <a:ext cx="255198" cy="369332"/>
          </a:xfrm>
          <a:prstGeom prst="rect">
            <a:avLst/>
          </a:prstGeom>
          <a:noFill/>
        </p:spPr>
        <p:txBody>
          <a:bodyPr wrap="none" rtlCol="0">
            <a:spAutoFit/>
          </a:bodyPr>
          <a:lstStyle/>
          <a:p>
            <a:r>
              <a:rPr lang="en-US" dirty="0" smtClean="0"/>
              <a:t>-</a:t>
            </a:r>
            <a:endParaRPr lang="en-US" dirty="0"/>
          </a:p>
        </p:txBody>
      </p:sp>
      <p:sp>
        <p:nvSpPr>
          <p:cNvPr id="10" name="TextBox 9"/>
          <p:cNvSpPr txBox="1"/>
          <p:nvPr/>
        </p:nvSpPr>
        <p:spPr>
          <a:xfrm>
            <a:off x="304800" y="3681747"/>
            <a:ext cx="1371600" cy="1200329"/>
          </a:xfrm>
          <a:prstGeom prst="rect">
            <a:avLst/>
          </a:prstGeom>
          <a:noFill/>
        </p:spPr>
        <p:txBody>
          <a:bodyPr wrap="square" rtlCol="0">
            <a:spAutoFit/>
          </a:bodyPr>
          <a:lstStyle/>
          <a:p>
            <a:r>
              <a:rPr lang="en-US" dirty="0" smtClean="0"/>
              <a:t>What might this component be?</a:t>
            </a:r>
            <a:endParaRPr lang="en-US" dirty="0"/>
          </a:p>
        </p:txBody>
      </p:sp>
      <p:sp>
        <p:nvSpPr>
          <p:cNvPr id="12" name="TextBox 11"/>
          <p:cNvSpPr txBox="1"/>
          <p:nvPr/>
        </p:nvSpPr>
        <p:spPr>
          <a:xfrm>
            <a:off x="304800" y="5659962"/>
            <a:ext cx="1736053" cy="646331"/>
          </a:xfrm>
          <a:prstGeom prst="rect">
            <a:avLst/>
          </a:prstGeom>
          <a:noFill/>
        </p:spPr>
        <p:txBody>
          <a:bodyPr wrap="none" rtlCol="0">
            <a:spAutoFit/>
          </a:bodyPr>
          <a:lstStyle/>
          <a:p>
            <a:r>
              <a:rPr lang="en-US" dirty="0" smtClean="0"/>
              <a:t>+</a:t>
            </a:r>
            <a:r>
              <a:rPr lang="en-US" dirty="0" err="1" smtClean="0"/>
              <a:t>Pwr</a:t>
            </a:r>
            <a:r>
              <a:rPr lang="en-US" dirty="0" smtClean="0"/>
              <a:t> – consume</a:t>
            </a:r>
          </a:p>
          <a:p>
            <a:r>
              <a:rPr lang="en-US" dirty="0" smtClean="0"/>
              <a:t>-</a:t>
            </a:r>
            <a:r>
              <a:rPr lang="en-US" dirty="0" err="1" smtClean="0"/>
              <a:t>Pwr</a:t>
            </a:r>
            <a:r>
              <a:rPr lang="en-US" dirty="0" smtClean="0"/>
              <a:t> – provide </a:t>
            </a:r>
            <a:endParaRPr lang="en-US" dirty="0"/>
          </a:p>
        </p:txBody>
      </p:sp>
    </p:spTree>
    <p:extLst>
      <p:ext uri="{BB962C8B-B14F-4D97-AF65-F5344CB8AC3E}">
        <p14:creationId xmlns:p14="http://schemas.microsoft.com/office/powerpoint/2010/main" val="423191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a:t>
            </a:r>
            <a:endParaRPr lang="en-US" dirty="0"/>
          </a:p>
        </p:txBody>
      </p:sp>
      <p:sp>
        <p:nvSpPr>
          <p:cNvPr id="3" name="Slide Number Placeholder 2"/>
          <p:cNvSpPr>
            <a:spLocks noGrp="1"/>
          </p:cNvSpPr>
          <p:nvPr>
            <p:ph type="sldNum" sz="quarter" idx="4"/>
          </p:nvPr>
        </p:nvSpPr>
        <p:spPr/>
        <p:txBody>
          <a:bodyPr/>
          <a:lstStyle/>
          <a:p>
            <a:pPr algn="r"/>
            <a:fld id="{B18D9980-6E72-4E73-925C-1AB0FE8C6AC2}" type="slidenum">
              <a:rPr lang="en-US" smtClean="0"/>
              <a:pPr algn="r"/>
              <a:t>7</a:t>
            </a:fld>
            <a:endParaRPr lang="en-US" dirty="0"/>
          </a:p>
        </p:txBody>
      </p:sp>
      <p:grpSp>
        <p:nvGrpSpPr>
          <p:cNvPr id="20" name="Group 19"/>
          <p:cNvGrpSpPr/>
          <p:nvPr/>
        </p:nvGrpSpPr>
        <p:grpSpPr>
          <a:xfrm>
            <a:off x="2381250" y="2438400"/>
            <a:ext cx="4419600" cy="3891156"/>
            <a:chOff x="1981200" y="1928040"/>
            <a:chExt cx="4419600" cy="3891156"/>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19400"/>
              <a:ext cx="4419600" cy="2119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C:\Users\Kevin.Walchko\Desktop\1223615702640036948rsamurti_RSA_IEC_Resistor_Symbol.sv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410882">
              <a:off x="3008057" y="2474658"/>
              <a:ext cx="1196926" cy="2648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Kevin.Walchko\Desktop\1223615702640036948rsamurti_RSA_IEC_Resistor_Symbol.sv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627914">
              <a:off x="4344734" y="2497544"/>
              <a:ext cx="1196926" cy="26480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a:stCxn id="1028" idx="3"/>
            </p:cNvCxnSpPr>
            <p:nvPr/>
          </p:nvCxnSpPr>
          <p:spPr>
            <a:xfrm flipV="1">
              <a:off x="4087690" y="2057400"/>
              <a:ext cx="255710" cy="193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7" idx="1"/>
            </p:cNvCxnSpPr>
            <p:nvPr/>
          </p:nvCxnSpPr>
          <p:spPr>
            <a:xfrm flipH="1" flipV="1">
              <a:off x="4343400" y="2057400"/>
              <a:ext cx="167840" cy="1583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p:cNvCxnSpPr>
            <p:nvPr/>
          </p:nvCxnSpPr>
          <p:spPr>
            <a:xfrm>
              <a:off x="5375154" y="3044159"/>
              <a:ext cx="339846" cy="3086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28" idx="1"/>
            </p:cNvCxnSpPr>
            <p:nvPr/>
          </p:nvCxnSpPr>
          <p:spPr>
            <a:xfrm flipH="1">
              <a:off x="2590800" y="2962918"/>
              <a:ext cx="534550" cy="3898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73254" y="1928040"/>
              <a:ext cx="535724" cy="646331"/>
            </a:xfrm>
            <a:prstGeom prst="rect">
              <a:avLst/>
            </a:prstGeom>
            <a:noFill/>
          </p:spPr>
          <p:txBody>
            <a:bodyPr wrap="none" rtlCol="0">
              <a:spAutoFit/>
            </a:bodyPr>
            <a:lstStyle/>
            <a:p>
              <a:r>
                <a:rPr lang="en-US" dirty="0" smtClean="0"/>
                <a:t>R7</a:t>
              </a:r>
            </a:p>
            <a:p>
              <a:r>
                <a:rPr lang="en-US" dirty="0" smtClean="0"/>
                <a:t>100</a:t>
              </a:r>
              <a:endParaRPr lang="en-US" dirty="0"/>
            </a:p>
          </p:txBody>
        </p:sp>
        <p:sp>
          <p:nvSpPr>
            <p:cNvPr id="14" name="TextBox 13"/>
            <p:cNvSpPr txBox="1"/>
            <p:nvPr/>
          </p:nvSpPr>
          <p:spPr>
            <a:xfrm>
              <a:off x="5009353" y="1983616"/>
              <a:ext cx="535724" cy="646331"/>
            </a:xfrm>
            <a:prstGeom prst="rect">
              <a:avLst/>
            </a:prstGeom>
            <a:noFill/>
          </p:spPr>
          <p:txBody>
            <a:bodyPr wrap="none" rtlCol="0">
              <a:spAutoFit/>
            </a:bodyPr>
            <a:lstStyle/>
            <a:p>
              <a:r>
                <a:rPr lang="en-US" dirty="0" smtClean="0"/>
                <a:t>R8</a:t>
              </a:r>
            </a:p>
            <a:p>
              <a:r>
                <a:rPr lang="en-US" dirty="0" smtClean="0"/>
                <a:t>100</a:t>
              </a:r>
              <a:endParaRPr lang="en-US" dirty="0"/>
            </a:p>
          </p:txBody>
        </p:sp>
        <p:sp>
          <p:nvSpPr>
            <p:cNvPr id="15" name="Oval 14"/>
            <p:cNvSpPr/>
            <p:nvPr/>
          </p:nvSpPr>
          <p:spPr>
            <a:xfrm>
              <a:off x="3924300" y="5334000"/>
              <a:ext cx="533400" cy="485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smtClean="0"/>
                <a:t>Ω</a:t>
              </a:r>
              <a:endParaRPr lang="en-US" dirty="0"/>
            </a:p>
          </p:txBody>
        </p:sp>
        <p:cxnSp>
          <p:nvCxnSpPr>
            <p:cNvPr id="17" name="Elbow Connector 16"/>
            <p:cNvCxnSpPr>
              <a:stCxn id="15" idx="6"/>
            </p:cNvCxnSpPr>
            <p:nvPr/>
          </p:nvCxnSpPr>
          <p:spPr>
            <a:xfrm flipV="1">
              <a:off x="4457700" y="4938564"/>
              <a:ext cx="266700" cy="638034"/>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2"/>
            </p:cNvCxnSpPr>
            <p:nvPr/>
          </p:nvCxnSpPr>
          <p:spPr>
            <a:xfrm rot="10800000">
              <a:off x="3657600" y="4938564"/>
              <a:ext cx="266700" cy="638034"/>
            </a:xfrm>
            <a:prstGeom prst="bentConnector2">
              <a:avLst/>
            </a:prstGeom>
            <a:ln w="25400"/>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2391396" y="1536290"/>
            <a:ext cx="4777142" cy="646331"/>
          </a:xfrm>
          <a:prstGeom prst="rect">
            <a:avLst/>
          </a:prstGeom>
          <a:noFill/>
        </p:spPr>
        <p:txBody>
          <a:bodyPr wrap="none" rtlCol="0">
            <a:spAutoFit/>
          </a:bodyPr>
          <a:lstStyle/>
          <a:p>
            <a:r>
              <a:rPr lang="en-US" dirty="0" smtClean="0"/>
              <a:t>Find the resistance measured by the ohmmeter</a:t>
            </a:r>
          </a:p>
          <a:p>
            <a:r>
              <a:rPr lang="en-US" dirty="0" smtClean="0"/>
              <a:t>Hint: find your nodes, what’s in serial or parallel?</a:t>
            </a:r>
            <a:endParaRPr lang="en-US" dirty="0"/>
          </a:p>
        </p:txBody>
      </p:sp>
    </p:spTree>
    <p:extLst>
      <p:ext uri="{BB962C8B-B14F-4D97-AF65-F5344CB8AC3E}">
        <p14:creationId xmlns:p14="http://schemas.microsoft.com/office/powerpoint/2010/main" val="124082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Backups</a:t>
            </a:r>
            <a:endParaRPr lang="en-US" dirty="0"/>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4"/>
          </p:nvPr>
        </p:nvSpPr>
        <p:spPr/>
        <p:txBody>
          <a:bodyPr/>
          <a:lstStyle/>
          <a:p>
            <a:pPr algn="r"/>
            <a:fld id="{B18D9980-6E72-4E73-925C-1AB0FE8C6AC2}" type="slidenum">
              <a:rPr lang="en-US" smtClean="0"/>
              <a:pPr algn="r"/>
              <a:t>8</a:t>
            </a:fld>
            <a:endParaRPr lang="en-US" dirty="0"/>
          </a:p>
        </p:txBody>
      </p:sp>
    </p:spTree>
    <p:extLst>
      <p:ext uri="{BB962C8B-B14F-4D97-AF65-F5344CB8AC3E}">
        <p14:creationId xmlns:p14="http://schemas.microsoft.com/office/powerpoint/2010/main" val="1461730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Slide Number Placeholder 2"/>
          <p:cNvSpPr>
            <a:spLocks noGrp="1"/>
          </p:cNvSpPr>
          <p:nvPr>
            <p:ph type="sldNum" sz="quarter" idx="4"/>
          </p:nvPr>
        </p:nvSpPr>
        <p:spPr/>
        <p:txBody>
          <a:bodyPr/>
          <a:lstStyle/>
          <a:p>
            <a:pPr algn="r"/>
            <a:fld id="{B18D9980-6E72-4E73-925C-1AB0FE8C6AC2}" type="slidenum">
              <a:rPr lang="en-US" smtClean="0"/>
              <a:pPr algn="r"/>
              <a:t>9</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88551"/>
            <a:ext cx="3767137"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38200" y="4114800"/>
            <a:ext cx="2405980" cy="1477328"/>
          </a:xfrm>
          <a:prstGeom prst="rect">
            <a:avLst/>
          </a:prstGeom>
          <a:noFill/>
        </p:spPr>
        <p:txBody>
          <a:bodyPr wrap="none" rtlCol="0">
            <a:spAutoFit/>
          </a:bodyPr>
          <a:lstStyle/>
          <a:p>
            <a:r>
              <a:rPr lang="en-US" dirty="0" smtClean="0">
                <a:solidFill>
                  <a:srgbClr val="0070C0"/>
                </a:solidFill>
              </a:rPr>
              <a:t>Series:   Eq1 = R2 &amp; R3 </a:t>
            </a:r>
          </a:p>
          <a:p>
            <a:r>
              <a:rPr lang="en-US" dirty="0" smtClean="0">
                <a:solidFill>
                  <a:srgbClr val="7030A0"/>
                </a:solidFill>
              </a:rPr>
              <a:t>Parallel: Eq2 = R5 &amp; Eq1</a:t>
            </a:r>
          </a:p>
          <a:p>
            <a:r>
              <a:rPr lang="en-US" dirty="0" smtClean="0">
                <a:solidFill>
                  <a:srgbClr val="0070C0"/>
                </a:solidFill>
              </a:rPr>
              <a:t>Series:   Eq3 = R4 &amp; Eq2</a:t>
            </a:r>
          </a:p>
          <a:p>
            <a:r>
              <a:rPr lang="en-US" dirty="0" smtClean="0">
                <a:solidFill>
                  <a:srgbClr val="7030A0"/>
                </a:solidFill>
              </a:rPr>
              <a:t>Parallel: Eq4 = R1 &amp; Eq3</a:t>
            </a:r>
          </a:p>
          <a:p>
            <a:r>
              <a:rPr lang="en-US" dirty="0" smtClean="0">
                <a:solidFill>
                  <a:srgbClr val="0070C0"/>
                </a:solidFill>
              </a:rPr>
              <a:t>Series:   R0 &amp; Eq4</a:t>
            </a:r>
            <a:endParaRPr lang="en-US" dirty="0">
              <a:solidFill>
                <a:srgbClr val="0070C0"/>
              </a:solidFill>
            </a:endParaRPr>
          </a:p>
        </p:txBody>
      </p:sp>
      <p:grpSp>
        <p:nvGrpSpPr>
          <p:cNvPr id="7" name="Group 6"/>
          <p:cNvGrpSpPr/>
          <p:nvPr/>
        </p:nvGrpSpPr>
        <p:grpSpPr>
          <a:xfrm>
            <a:off x="5181600" y="1837592"/>
            <a:ext cx="3475037" cy="3525838"/>
            <a:chOff x="4686758" y="1905000"/>
            <a:chExt cx="3475037" cy="3525838"/>
          </a:xfrm>
        </p:grpSpPr>
        <p:pic>
          <p:nvPicPr>
            <p:cNvPr id="2051" name="Picture 3" descr="C:\Users\Kevin.Walchko\Downloads\partsim-project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758" y="1905000"/>
              <a:ext cx="3475037" cy="35258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flipH="1">
              <a:off x="4876800" y="5334000"/>
              <a:ext cx="1219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6144630" y="1415534"/>
            <a:ext cx="892424" cy="369332"/>
          </a:xfrm>
          <a:prstGeom prst="rect">
            <a:avLst/>
          </a:prstGeom>
          <a:noFill/>
        </p:spPr>
        <p:txBody>
          <a:bodyPr wrap="none" rtlCol="0">
            <a:spAutoFit/>
          </a:bodyPr>
          <a:lstStyle/>
          <a:p>
            <a:r>
              <a:rPr lang="en-US" dirty="0" smtClean="0"/>
              <a:t>Redraw</a:t>
            </a:r>
            <a:endParaRPr lang="en-US" dirty="0"/>
          </a:p>
        </p:txBody>
      </p:sp>
      <p:sp>
        <p:nvSpPr>
          <p:cNvPr id="9" name="Right Arrow 8"/>
          <p:cNvSpPr/>
          <p:nvPr/>
        </p:nvSpPr>
        <p:spPr>
          <a:xfrm>
            <a:off x="4343400" y="2657719"/>
            <a:ext cx="762000" cy="466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389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e1f6cb1f-7c95-4a72-8369-b6b5464bd620">WNAA5TKYMJS6-322-7</_dlc_DocId>
    <_dlc_DocIdUrl xmlns="e1f6cb1f-7c95-4a72-8369-b6b5464bd620">
      <Url>https://eis.usafa.edu/academics/math/DFMS_Course_Sites/Fall_2014_Courses/Math_152/_layouts/DocIdRedir.aspx?ID=WNAA5TKYMJS6-322-7</Url>
      <Description>WNAA5TKYMJS6-322-7</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74B76266F87994DAA66D0D54D58D7A7" ma:contentTypeVersion="2" ma:contentTypeDescription="Create a new document." ma:contentTypeScope="" ma:versionID="459a7a021d7de9d1dff5a1bbf9ea6975">
  <xsd:schema xmlns:xsd="http://www.w3.org/2001/XMLSchema" xmlns:xs="http://www.w3.org/2001/XMLSchema" xmlns:p="http://schemas.microsoft.com/office/2006/metadata/properties" xmlns:ns2="e1f6cb1f-7c95-4a72-8369-b6b5464bd620" targetNamespace="http://schemas.microsoft.com/office/2006/metadata/properties" ma:root="true" ma:fieldsID="1c4a8882a4f9d870f8b4faca1aea1098" ns2:_="">
    <xsd:import namespace="e1f6cb1f-7c95-4a72-8369-b6b5464bd62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f6cb1f-7c95-4a72-8369-b6b5464bd62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E8B3E00-983A-4328-BC29-7C8318345CFC}">
  <ds:schemaRefs>
    <ds:schemaRef ds:uri="http://schemas.microsoft.com/sharepoint/v3/contenttype/forms"/>
  </ds:schemaRefs>
</ds:datastoreItem>
</file>

<file path=customXml/itemProps2.xml><?xml version="1.0" encoding="utf-8"?>
<ds:datastoreItem xmlns:ds="http://schemas.openxmlformats.org/officeDocument/2006/customXml" ds:itemID="{50D29EE7-4B9C-41D7-B128-D43B36DAA967}">
  <ds:schemaRefs>
    <ds:schemaRef ds:uri="http://purl.org/dc/dcmitype/"/>
    <ds:schemaRef ds:uri="http://schemas.openxmlformats.org/package/2006/metadata/core-properties"/>
    <ds:schemaRef ds:uri="http://www.w3.org/XML/1998/namespace"/>
    <ds:schemaRef ds:uri="http://purl.org/dc/elements/1.1/"/>
    <ds:schemaRef ds:uri="e1f6cb1f-7c95-4a72-8369-b6b5464bd620"/>
    <ds:schemaRef ds:uri="http://purl.org/dc/terms/"/>
    <ds:schemaRef ds:uri="http://schemas.microsoft.com/office/2006/documentManagement/type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8ED05886-5635-4C89-A803-4BB0F4EA6A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f6cb1f-7c95-4a72-8369-b6b5464bd6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EC98F7E-A822-4C95-86F8-59C54DC0687D}">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11544</TotalTime>
  <Words>637</Words>
  <Application>Microsoft Office PowerPoint</Application>
  <PresentationFormat>On-screen Show (4:3)</PresentationFormat>
  <Paragraphs>138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ECE231 Voltage/Current Division</vt:lpstr>
      <vt:lpstr>Review Kirchhoff's Laws</vt:lpstr>
      <vt:lpstr>Review Equivalent Circuits</vt:lpstr>
      <vt:lpstr>Problems</vt:lpstr>
      <vt:lpstr>Mesh Example</vt:lpstr>
      <vt:lpstr>KCL</vt:lpstr>
      <vt:lpstr>House</vt:lpstr>
      <vt:lpstr>Backups</vt:lpstr>
      <vt:lpstr>Example</vt:lpstr>
      <vt:lpstr>Parallel or Series?</vt:lpstr>
      <vt:lpstr>Equivalent Resistance</vt:lpstr>
      <vt:lpstr>Current/Voltage Division</vt:lpstr>
      <vt:lpstr>KCL</vt:lpstr>
    </vt:vector>
  </TitlesOfParts>
  <Company>USAFA/DFMS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M142 - Section 5.1 How Do We Measure Distance Traveled?</dc:title>
  <dc:subject>Spring 2013 - M142 - Section 5.1</dc:subject>
  <dc:creator>Thomas.Fulton@usafa.edu</dc:creator>
  <cp:lastModifiedBy>Test</cp:lastModifiedBy>
  <cp:revision>483</cp:revision>
  <cp:lastPrinted>2014-12-08T18:37:58Z</cp:lastPrinted>
  <dcterms:created xsi:type="dcterms:W3CDTF">2012-07-23T15:58:59Z</dcterms:created>
  <dcterms:modified xsi:type="dcterms:W3CDTF">2017-01-12T23:01:19Z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0x010100474B76266F87994DAA66D0D54D58D7A7</vt:lpwstr>
  </property>
  <property fmtid="{D5CDD505-2E9C-101B-9397-08002B2CF9AE}" pid="3" name="_dlc_DocIdItemGuid">
    <vt:lpwstr>9b075349-7c14-4152-90a8-9349ea6ce020</vt:lpwstr>
  </property>
</Properties>
</file>