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320" r:id="rId6"/>
    <p:sldId id="327" r:id="rId7"/>
    <p:sldId id="328" r:id="rId8"/>
    <p:sldId id="329" r:id="rId9"/>
    <p:sldId id="330" r:id="rId10"/>
    <p:sldId id="331" r:id="rId11"/>
    <p:sldId id="315" r:id="rId12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5701" autoAdjust="0"/>
  </p:normalViewPr>
  <p:slideViewPr>
    <p:cSldViewPr>
      <p:cViewPr varScale="1">
        <p:scale>
          <a:sx n="118" d="100"/>
          <a:sy n="118" d="100"/>
        </p:scale>
        <p:origin x="-1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Node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Keys to success, know:</a:t>
                </a:r>
              </a:p>
              <a:p>
                <a:pPr lvl="1"/>
                <a:r>
                  <a:rPr lang="en-US" b="1" dirty="0" smtClean="0">
                    <a:solidFill>
                      <a:srgbClr val="FF0000"/>
                    </a:solidFill>
                  </a:rPr>
                  <a:t>Node</a:t>
                </a:r>
                <a:r>
                  <a:rPr lang="en-US" dirty="0" smtClean="0"/>
                  <a:t>, mesh, and superposition analysis</a:t>
                </a:r>
              </a:p>
              <a:p>
                <a:pPr lvl="1"/>
                <a:r>
                  <a:rPr lang="en-US" dirty="0" smtClean="0"/>
                  <a:t>Voltage/current divider</a:t>
                </a:r>
              </a:p>
              <a:p>
                <a:pPr lvl="1"/>
                <a:r>
                  <a:rPr lang="en-US" dirty="0" err="1" smtClean="0"/>
                  <a:t>Thevenin</a:t>
                </a:r>
                <a:endParaRPr lang="en-US" dirty="0" smtClean="0"/>
              </a:p>
              <a:p>
                <a:r>
                  <a:rPr lang="en-US" dirty="0" smtClean="0"/>
                  <a:t>We will use these over and over in the course!</a:t>
                </a:r>
              </a:p>
              <a:p>
                <a:r>
                  <a:rPr lang="en-US" dirty="0" smtClean="0"/>
                  <a:t>Nodal analysis:</a:t>
                </a:r>
              </a:p>
              <a:p>
                <a:pPr lvl="1"/>
                <a:r>
                  <a:rPr lang="en-US" dirty="0" smtClean="0"/>
                  <a:t>Label ground (make smart choice)</a:t>
                </a:r>
              </a:p>
              <a:p>
                <a:pPr lvl="1"/>
                <a:r>
                  <a:rPr lang="en-US" dirty="0" smtClean="0"/>
                  <a:t>Write KCL for N-1 nodes</a:t>
                </a:r>
              </a:p>
              <a:p>
                <a:pPr lvl="1"/>
                <a:r>
                  <a:rPr lang="en-US" dirty="0" smtClean="0"/>
                  <a:t>Write KCL </a:t>
                </a:r>
                <a:r>
                  <a:rPr lang="en-US" dirty="0" err="1" smtClean="0"/>
                  <a:t>eqns</a:t>
                </a:r>
                <a:r>
                  <a:rPr lang="en-US" dirty="0" smtClean="0"/>
                  <a:t>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Rearrange into: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#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=[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525" b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Nodal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199"/>
            <a:ext cx="6019800" cy="516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2590800"/>
            <a:ext cx="3206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the nodal voltages?</a:t>
            </a:r>
          </a:p>
          <a:p>
            <a:r>
              <a:rPr lang="en-US" dirty="0" smtClean="0"/>
              <a:t>What is the current through R1?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1432" y="3886200"/>
            <a:ext cx="3206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the nodal voltages?</a:t>
            </a:r>
          </a:p>
          <a:p>
            <a:r>
              <a:rPr lang="en-US" dirty="0" smtClean="0"/>
              <a:t>What is the current through R5?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54175" y="1143000"/>
            <a:ext cx="2041425" cy="647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1371600"/>
            <a:ext cx="54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038600" y="1232753"/>
            <a:ext cx="1447800" cy="647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78769" y="1387198"/>
            <a:ext cx="38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54175" y="2761911"/>
            <a:ext cx="4556025" cy="647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70926" y="2766865"/>
            <a:ext cx="120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7705" y="3585194"/>
            <a:ext cx="758222" cy="13678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6642" y="40844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33800" y="4482275"/>
            <a:ext cx="644969" cy="47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15447" y="4113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592238" y="3657599"/>
            <a:ext cx="3122762" cy="381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61029" y="366343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94377" y="5867400"/>
            <a:ext cx="4949223" cy="647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62300" y="5943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Node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6982169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267200" y="4572000"/>
            <a:ext cx="0" cy="1066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62400" y="5105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I</a:t>
            </a:r>
            <a:r>
              <a:rPr lang="en-US" baseline="-25000" dirty="0" smtClean="0"/>
              <a:t>o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00200" y="1583137"/>
            <a:ext cx="6096000" cy="647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81684" y="1295400"/>
            <a:ext cx="54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1" y="3753187"/>
            <a:ext cx="1676400" cy="647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75025" y="3981787"/>
            <a:ext cx="54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447800" y="3761953"/>
            <a:ext cx="1173112" cy="647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77266" y="3892033"/>
            <a:ext cx="54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53200" y="3753186"/>
            <a:ext cx="906093" cy="647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43800" y="3892032"/>
            <a:ext cx="54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97559" y="5791261"/>
            <a:ext cx="6096000" cy="647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16093" y="5791261"/>
            <a:ext cx="54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6246" y="1295400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Combine A and 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472750" y="1513211"/>
            <a:ext cx="6190408" cy="3091157"/>
          </a:xfrm>
          <a:custGeom>
            <a:avLst/>
            <a:gdLst>
              <a:gd name="connsiteX0" fmla="*/ 0 w 6190408"/>
              <a:gd name="connsiteY0" fmla="*/ 0 h 3091157"/>
              <a:gd name="connsiteX1" fmla="*/ 6133763 w 6190408"/>
              <a:gd name="connsiteY1" fmla="*/ 40460 h 3091157"/>
              <a:gd name="connsiteX2" fmla="*/ 6190408 w 6190408"/>
              <a:gd name="connsiteY2" fmla="*/ 954860 h 3091157"/>
              <a:gd name="connsiteX3" fmla="*/ 4240227 w 6190408"/>
              <a:gd name="connsiteY3" fmla="*/ 962952 h 3091157"/>
              <a:gd name="connsiteX4" fmla="*/ 3689969 w 6190408"/>
              <a:gd name="connsiteY4" fmla="*/ 3091157 h 3091157"/>
              <a:gd name="connsiteX5" fmla="*/ 2403335 w 6190408"/>
              <a:gd name="connsiteY5" fmla="*/ 3091157 h 3091157"/>
              <a:gd name="connsiteX6" fmla="*/ 1933997 w 6190408"/>
              <a:gd name="connsiteY6" fmla="*/ 1068148 h 3091157"/>
              <a:gd name="connsiteX7" fmla="*/ 64737 w 6190408"/>
              <a:gd name="connsiteY7" fmla="*/ 825387 h 3091157"/>
              <a:gd name="connsiteX8" fmla="*/ 0 w 6190408"/>
              <a:gd name="connsiteY8" fmla="*/ 0 h 309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0408" h="3091157">
                <a:moveTo>
                  <a:pt x="0" y="0"/>
                </a:moveTo>
                <a:lnTo>
                  <a:pt x="6133763" y="40460"/>
                </a:lnTo>
                <a:lnTo>
                  <a:pt x="6190408" y="954860"/>
                </a:lnTo>
                <a:lnTo>
                  <a:pt x="4240227" y="962952"/>
                </a:lnTo>
                <a:lnTo>
                  <a:pt x="3689969" y="3091157"/>
                </a:lnTo>
                <a:lnTo>
                  <a:pt x="2403335" y="3091157"/>
                </a:lnTo>
                <a:lnTo>
                  <a:pt x="1933997" y="1068148"/>
                </a:lnTo>
                <a:lnTo>
                  <a:pt x="64737" y="825387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4334" y="23622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Super 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3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Transform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5257800"/>
            <a:ext cx="7772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Don’t use this unless we tell you to do it or you are switching between Norton and </a:t>
            </a:r>
            <a:r>
              <a:rPr lang="en-US" sz="2400" b="1" dirty="0" err="1" smtClean="0"/>
              <a:t>Thevenin</a:t>
            </a:r>
            <a:r>
              <a:rPr lang="en-US" sz="2400" b="1" dirty="0" smtClean="0"/>
              <a:t> circuits!!!!!!!</a:t>
            </a:r>
            <a:endParaRPr lang="en-US" sz="2400" b="1" dirty="0"/>
          </a:p>
        </p:txBody>
      </p:sp>
      <p:sp>
        <p:nvSpPr>
          <p:cNvPr id="5" name="AutoShape 4" descr="https://www.circuitlab.com/circuit/jm5udag6sq29/render_export/l6-4.png?k1=14823514661&amp;k2=add96c079c215e26033feba679be482b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18454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33600" y="1676400"/>
            <a:ext cx="500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Across the same node, these are equivalent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Transform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911253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8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schemas.microsoft.com/office/2006/documentManagement/types"/>
    <ds:schemaRef ds:uri="http://purl.org/dc/elements/1.1/"/>
    <ds:schemaRef ds:uri="http://purl.org/dc/dcmitype/"/>
    <ds:schemaRef ds:uri="e1f6cb1f-7c95-4a72-8369-b6b5464bd620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11570</TotalTime>
  <Words>180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ECE231 Node Analysis</vt:lpstr>
      <vt:lpstr>Node Analysis</vt:lpstr>
      <vt:lpstr>Nodal Analysis</vt:lpstr>
      <vt:lpstr>Super Node</vt:lpstr>
      <vt:lpstr>Source Transform</vt:lpstr>
      <vt:lpstr>Source Transform</vt:lpstr>
      <vt:lpstr>Backups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480</cp:revision>
  <cp:lastPrinted>2014-12-08T18:37:58Z</cp:lastPrinted>
  <dcterms:created xsi:type="dcterms:W3CDTF">2012-07-23T15:58:59Z</dcterms:created>
  <dcterms:modified xsi:type="dcterms:W3CDTF">2016-12-21T20:59:21Z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