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20" r:id="rId6"/>
    <p:sldId id="326" r:id="rId7"/>
    <p:sldId id="334" r:id="rId8"/>
    <p:sldId id="336" r:id="rId9"/>
    <p:sldId id="331" r:id="rId10"/>
    <p:sldId id="332" r:id="rId11"/>
    <p:sldId id="333" r:id="rId12"/>
    <p:sldId id="335" r:id="rId13"/>
    <p:sldId id="315" r:id="rId14"/>
    <p:sldId id="338" r:id="rId15"/>
    <p:sldId id="337" r:id="rId16"/>
    <p:sldId id="327" r:id="rId17"/>
    <p:sldId id="328" r:id="rId18"/>
    <p:sldId id="329" r:id="rId19"/>
    <p:sldId id="330" r:id="rId20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01" autoAdjust="0"/>
  </p:normalViewPr>
  <p:slideViewPr>
    <p:cSldViewPr>
      <p:cViewPr varScale="1">
        <p:scale>
          <a:sx n="124" d="100"/>
          <a:sy n="124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err="1" smtClean="0"/>
              <a:t>Thevenin</a:t>
            </a:r>
            <a:r>
              <a:rPr lang="en-US" dirty="0" smtClean="0"/>
              <a:t> and Norton </a:t>
            </a:r>
            <a:r>
              <a:rPr lang="en-US" dirty="0" err="1" smtClean="0"/>
              <a:t>Equiv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using Norton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30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324600" y="35814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0398" y="3682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7000" y="5232916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2798" y="5334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124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r>
              <a:rPr lang="en-US" dirty="0" smtClean="0"/>
              <a:t>, R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2628"/>
            <a:ext cx="8001000" cy="475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2800" y="1524000"/>
            <a:ext cx="14478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987" y="1371600"/>
            <a:ext cx="8229600" cy="3505200"/>
          </a:xfrm>
        </p:spPr>
        <p:txBody>
          <a:bodyPr/>
          <a:lstStyle/>
          <a:p>
            <a:r>
              <a:rPr lang="en-US" dirty="0" smtClean="0"/>
              <a:t>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Turn off all sources but 1</a:t>
            </a:r>
          </a:p>
          <a:p>
            <a:pPr marL="1371600" lvl="2" indent="-514350"/>
            <a:r>
              <a:rPr lang="en-US" dirty="0" smtClean="0"/>
              <a:t>Short circuit voltage </a:t>
            </a:r>
            <a:r>
              <a:rPr lang="en-US" dirty="0" err="1" smtClean="0"/>
              <a:t>src</a:t>
            </a:r>
            <a:r>
              <a:rPr lang="en-US" dirty="0" smtClean="0"/>
              <a:t> (V=0)</a:t>
            </a:r>
          </a:p>
          <a:p>
            <a:pPr marL="1371600" lvl="2" indent="-514350"/>
            <a:r>
              <a:rPr lang="en-US" dirty="0" smtClean="0"/>
              <a:t>Open circuit current </a:t>
            </a:r>
            <a:r>
              <a:rPr lang="en-US" dirty="0" err="1" smtClean="0"/>
              <a:t>src</a:t>
            </a:r>
            <a:r>
              <a:rPr lang="en-US" dirty="0" smtClean="0"/>
              <a:t> (I=0)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Solve for output of remaining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for each source in circuit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Sum individual outputs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257800"/>
            <a:ext cx="8229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Hopefully you are replacing 1 complex mesh/node problem with several simple ohms law problems … if not, don’t use!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27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56"/>
          <a:stretch/>
        </p:blipFill>
        <p:spPr bwMode="auto">
          <a:xfrm>
            <a:off x="209287" y="2514600"/>
            <a:ext cx="8725611" cy="209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9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>
            <a:off x="1295400" y="1295400"/>
            <a:ext cx="6572269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21533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21533" y="362262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21533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895600"/>
            <a:ext cx="84582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434" y="4648200"/>
            <a:ext cx="84582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76400" y="137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28298" y="1371600"/>
            <a:ext cx="24297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276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72000" y="53340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5257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09600" y="3086100"/>
            <a:ext cx="685800" cy="381000"/>
          </a:xfrm>
          <a:prstGeom prst="wedgeRectCallout">
            <a:avLst>
              <a:gd name="adj1" fmla="val 143101"/>
              <a:gd name="adj2" fmla="val 9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12606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Source Circuit:</a:t>
            </a:r>
            <a:r>
              <a:rPr lang="en-US" sz="2400" dirty="0" smtClean="0"/>
              <a:t> linear </a:t>
            </a:r>
            <a:r>
              <a:rPr lang="en-US" sz="2400" dirty="0" err="1" smtClean="0"/>
              <a:t>src</a:t>
            </a:r>
            <a:r>
              <a:rPr lang="en-US" sz="2400" dirty="0" smtClean="0"/>
              <a:t> that provides power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Load Circuit: </a:t>
            </a:r>
            <a:r>
              <a:rPr lang="en-US" sz="2400" dirty="0" smtClean="0"/>
              <a:t>remainder of circuit that consumes power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Thevenin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src</a:t>
            </a:r>
            <a:r>
              <a:rPr lang="en-US" sz="2400" dirty="0" smtClean="0"/>
              <a:t> circuit can be replaced with an independent voltage </a:t>
            </a:r>
            <a:r>
              <a:rPr lang="en-US" sz="2400" dirty="0" err="1" smtClean="0"/>
              <a:t>src</a:t>
            </a:r>
            <a:r>
              <a:rPr lang="en-US" sz="2400" dirty="0" smtClean="0"/>
              <a:t> (V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) and resistor (R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) at the interface, where the load is open circuit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Norton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/>
              <a:t>circuit can be replaced with an independent </a:t>
            </a:r>
            <a:r>
              <a:rPr lang="en-US" sz="2400" dirty="0" smtClean="0"/>
              <a:t>current </a:t>
            </a:r>
            <a:r>
              <a:rPr lang="en-US" sz="2400" dirty="0" err="1" smtClean="0"/>
              <a:t>src</a:t>
            </a:r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 </a:t>
            </a:r>
            <a:r>
              <a:rPr lang="en-US" sz="2400" dirty="0"/>
              <a:t>and resistor (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 </a:t>
            </a:r>
            <a:r>
              <a:rPr lang="en-US" sz="2400" dirty="0"/>
              <a:t>at the </a:t>
            </a:r>
            <a:r>
              <a:rPr lang="en-US" sz="2400" dirty="0" smtClean="0"/>
              <a:t>interface, where the load is short circuited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43000" y="4345260"/>
            <a:ext cx="6438900" cy="1445940"/>
            <a:chOff x="1219200" y="4419600"/>
            <a:chExt cx="6438900" cy="14459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419600"/>
              <a:ext cx="6019800" cy="136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276600" y="4800600"/>
              <a:ext cx="838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19900" y="4799670"/>
              <a:ext cx="838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43200" y="4419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3200" y="568377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172200" y="444897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72200" y="571314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endCxn id="46" idx="0"/>
            </p:cNvCxnSpPr>
            <p:nvPr/>
          </p:nvCxnSpPr>
          <p:spPr>
            <a:xfrm>
              <a:off x="6248400" y="4601370"/>
              <a:ext cx="0" cy="111177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44" idx="0"/>
            </p:cNvCxnSpPr>
            <p:nvPr/>
          </p:nvCxnSpPr>
          <p:spPr>
            <a:xfrm>
              <a:off x="2819400" y="4601370"/>
              <a:ext cx="0" cy="108240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11003" y="5723744"/>
                <a:ext cx="168379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03" y="5723744"/>
                <a:ext cx="1683794" cy="6576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971800" y="4114800"/>
            <a:ext cx="1295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648138" y="4153830"/>
            <a:ext cx="1295400" cy="1828800"/>
            <a:chOff x="6648138" y="4153830"/>
            <a:chExt cx="1295400" cy="1828800"/>
          </a:xfrm>
        </p:grpSpPr>
        <p:sp>
          <p:nvSpPr>
            <p:cNvPr id="48" name="Rectangle 47"/>
            <p:cNvSpPr/>
            <p:nvPr/>
          </p:nvSpPr>
          <p:spPr>
            <a:xfrm>
              <a:off x="6648138" y="4153830"/>
              <a:ext cx="12954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sc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648138" y="4450830"/>
              <a:ext cx="8194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467600" y="4450830"/>
              <a:ext cx="0" cy="123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648138" y="5685630"/>
              <a:ext cx="8194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5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Another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47800" y="2667000"/>
            <a:ext cx="6438900" cy="1445940"/>
            <a:chOff x="1219200" y="4419600"/>
            <a:chExt cx="6438900" cy="144594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419600"/>
              <a:ext cx="6019800" cy="136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276600" y="4800600"/>
              <a:ext cx="838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19900" y="4799670"/>
              <a:ext cx="838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43200" y="4419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568377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444897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172200" y="571314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endCxn id="13" idx="0"/>
            </p:cNvCxnSpPr>
            <p:nvPr/>
          </p:nvCxnSpPr>
          <p:spPr>
            <a:xfrm>
              <a:off x="6248400" y="4601370"/>
              <a:ext cx="0" cy="111177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1" idx="0"/>
            </p:cNvCxnSpPr>
            <p:nvPr/>
          </p:nvCxnSpPr>
          <p:spPr>
            <a:xfrm>
              <a:off x="2819400" y="4601370"/>
              <a:ext cx="0" cy="108240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648138" y="2476500"/>
            <a:ext cx="1295400" cy="1828800"/>
            <a:chOff x="6648138" y="2476500"/>
            <a:chExt cx="1295400" cy="1828800"/>
          </a:xfrm>
        </p:grpSpPr>
        <p:grpSp>
          <p:nvGrpSpPr>
            <p:cNvPr id="17" name="Group 16"/>
            <p:cNvGrpSpPr/>
            <p:nvPr/>
          </p:nvGrpSpPr>
          <p:grpSpPr>
            <a:xfrm>
              <a:off x="6648138" y="2476500"/>
              <a:ext cx="1295400" cy="1828800"/>
              <a:chOff x="6648138" y="4153830"/>
              <a:chExt cx="1295400" cy="1828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648138" y="4153830"/>
                <a:ext cx="1295400" cy="1828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6648138" y="4450830"/>
                <a:ext cx="819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467600" y="4450830"/>
                <a:ext cx="0" cy="12348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48138" y="5685630"/>
                <a:ext cx="819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7277100" y="316137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5768" y="320530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r>
                <a:rPr lang="en-US" baseline="-25000" dirty="0" err="1" smtClean="0"/>
                <a:t>sc</a:t>
              </a:r>
              <a:endParaRPr lang="en-US" baseline="-25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98657" y="2437470"/>
            <a:ext cx="1433889" cy="1828800"/>
            <a:chOff x="2833311" y="2437470"/>
            <a:chExt cx="1433889" cy="1828800"/>
          </a:xfrm>
        </p:grpSpPr>
        <p:sp>
          <p:nvSpPr>
            <p:cNvPr id="16" name="Rectangle 15"/>
            <p:cNvSpPr/>
            <p:nvPr/>
          </p:nvSpPr>
          <p:spPr>
            <a:xfrm>
              <a:off x="2971800" y="2437470"/>
              <a:ext cx="12954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33311" y="3181782"/>
              <a:ext cx="453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oc</a:t>
              </a:r>
              <a:endParaRPr lang="en-US" baseline="-25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971800" y="277257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05200" y="2773500"/>
              <a:ext cx="0" cy="123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971800" y="4007370"/>
              <a:ext cx="533400" cy="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14700" y="314575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58052" y="4266269"/>
            <a:ext cx="259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ammeter has no resistance and measures the current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r>
              <a:rPr lang="en-US" dirty="0" smtClean="0"/>
              <a:t> through itself like a short circuit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95400" y="4315918"/>
            <a:ext cx="224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voltmeter has infinite resistance and measures voltage across, so it measures the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endParaRPr lang="en-US" baseline="-25000" dirty="0"/>
          </a:p>
        </p:txBody>
      </p:sp>
      <p:sp>
        <p:nvSpPr>
          <p:cNvPr id="36" name="Left-Right Arrow 35"/>
          <p:cNvSpPr/>
          <p:nvPr/>
        </p:nvSpPr>
        <p:spPr>
          <a:xfrm>
            <a:off x="3924300" y="3574636"/>
            <a:ext cx="838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84846" y="3943104"/>
            <a:ext cx="11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</a:t>
            </a:r>
          </a:p>
          <a:p>
            <a:r>
              <a:rPr lang="en-US" dirty="0" smtClean="0"/>
              <a:t>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67034" y="5638800"/>
                <a:ext cx="168379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34" y="5638800"/>
                <a:ext cx="1683794" cy="6576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0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 </a:t>
            </a:r>
            <a:r>
              <a:rPr lang="en-US" dirty="0" err="1" smtClean="0"/>
              <a:t>src</a:t>
            </a:r>
            <a:r>
              <a:rPr lang="en-US" dirty="0" smtClean="0"/>
              <a:t> from load</a:t>
            </a:r>
          </a:p>
          <a:p>
            <a:pPr lvl="1"/>
            <a:r>
              <a:rPr lang="en-US" dirty="0" smtClean="0"/>
              <a:t>Either make open circuit or short</a:t>
            </a:r>
          </a:p>
          <a:p>
            <a:r>
              <a:rPr lang="en-US" dirty="0" smtClean="0"/>
              <a:t>Simplify circuit and calculate either:</a:t>
            </a:r>
          </a:p>
          <a:p>
            <a:pPr lvl="1"/>
            <a:r>
              <a:rPr lang="en-US" dirty="0" smtClean="0"/>
              <a:t>Open circuit voltage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Short circuit current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Calculate </a:t>
            </a:r>
            <a:r>
              <a:rPr lang="en-US" dirty="0" err="1" smtClean="0"/>
              <a:t>src</a:t>
            </a:r>
            <a:r>
              <a:rPr lang="en-US" dirty="0" smtClean="0"/>
              <a:t> resistance (R</a:t>
            </a:r>
            <a:r>
              <a:rPr lang="en-US" baseline="-25000" dirty="0" smtClean="0"/>
              <a:t>T</a:t>
            </a:r>
            <a:r>
              <a:rPr lang="en-US" dirty="0" smtClean="0"/>
              <a:t>), turn off independent </a:t>
            </a:r>
            <a:r>
              <a:rPr lang="en-US" dirty="0" err="1" smtClean="0"/>
              <a:t>srcs</a:t>
            </a:r>
            <a:r>
              <a:rPr lang="en-US" dirty="0" smtClean="0"/>
              <a:t> and find equivalent resistance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5562600"/>
            <a:ext cx="670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There is more than one way to do this!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47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Norton </a:t>
            </a:r>
            <a:r>
              <a:rPr lang="en-US" dirty="0" err="1" smtClean="0"/>
              <a:t>Equiv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6" y="2438400"/>
            <a:ext cx="824455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95248" y="5943600"/>
            <a:ext cx="594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Hint: going to find </a:t>
            </a:r>
            <a:r>
              <a:rPr lang="en-US" b="1" dirty="0" err="1" smtClean="0">
                <a:solidFill>
                  <a:srgbClr val="7030A0"/>
                </a:solidFill>
              </a:rPr>
              <a:t>Thevenin</a:t>
            </a:r>
            <a:r>
              <a:rPr lang="en-US" b="1" dirty="0" smtClean="0">
                <a:solidFill>
                  <a:srgbClr val="7030A0"/>
                </a:solidFill>
              </a:rPr>
              <a:t> first, since we have a voltage </a:t>
            </a:r>
            <a:r>
              <a:rPr lang="en-US" b="1" dirty="0" err="1" smtClean="0">
                <a:solidFill>
                  <a:srgbClr val="7030A0"/>
                </a:solidFill>
              </a:rPr>
              <a:t>src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2362200"/>
            <a:ext cx="14478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3962400" y="1311015"/>
            <a:ext cx="304800" cy="6858000"/>
          </a:xfrm>
          <a:prstGeom prst="rightBrace">
            <a:avLst>
              <a:gd name="adj1" fmla="val 3292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87870" y="4996934"/>
            <a:ext cx="145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Find </a:t>
            </a:r>
            <a:r>
              <a:rPr lang="en-US" sz="3600" dirty="0" err="1" smtClean="0"/>
              <a:t>V</a:t>
            </a:r>
            <a:r>
              <a:rPr lang="en-US" sz="3600" baseline="-25000" dirty="0" err="1" smtClean="0"/>
              <a:t>out</a:t>
            </a:r>
            <a:r>
              <a:rPr lang="en-US" sz="3600" dirty="0" smtClean="0"/>
              <a:t> across load using </a:t>
            </a:r>
            <a:r>
              <a:rPr lang="en-US" sz="3600" dirty="0" err="1" smtClean="0"/>
              <a:t>Thevenin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228732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3581400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048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7292" y="41726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96528" y="1735324"/>
            <a:ext cx="2109271" cy="413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using Norton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30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324600" y="35814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0398" y="3682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7000" y="5232916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2798" y="5334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endParaRPr lang="en-US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2057400" y="3050598"/>
            <a:ext cx="5105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8626" y="4699516"/>
            <a:ext cx="5105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oc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sc</a:t>
            </a:r>
            <a:r>
              <a:rPr lang="en-US" dirty="0" smtClean="0"/>
              <a:t>, R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2628"/>
            <a:ext cx="8001000" cy="475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962400"/>
            <a:ext cx="8763000" cy="2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62800" y="1524000"/>
            <a:ext cx="14478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e1f6cb1f-7c95-4a72-8369-b6b5464bd620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11844</TotalTime>
  <Words>362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ECE231 Thevenin and Norton Equiv</vt:lpstr>
      <vt:lpstr>Definitions</vt:lpstr>
      <vt:lpstr>Thinking Another Way</vt:lpstr>
      <vt:lpstr>Process</vt:lpstr>
      <vt:lpstr>Find Norton Equiv</vt:lpstr>
      <vt:lpstr>Find Vout across load using Thevenin</vt:lpstr>
      <vt:lpstr>Find Vout using Norton</vt:lpstr>
      <vt:lpstr>Find Voc, isc, RT</vt:lpstr>
      <vt:lpstr>Backups</vt:lpstr>
      <vt:lpstr>Find Vout using Norton</vt:lpstr>
      <vt:lpstr>Find Voc, isc, RT</vt:lpstr>
      <vt:lpstr>Super Position</vt:lpstr>
      <vt:lpstr>Super Position</vt:lpstr>
      <vt:lpstr>Super Position</vt:lpstr>
      <vt:lpstr>Node Analysis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484</cp:revision>
  <cp:lastPrinted>2014-12-08T18:37:58Z</cp:lastPrinted>
  <dcterms:created xsi:type="dcterms:W3CDTF">2012-07-23T15:58:59Z</dcterms:created>
  <dcterms:modified xsi:type="dcterms:W3CDTF">2017-02-01T17:24:50Z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