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82" r:id="rId2"/>
    <p:sldId id="342" r:id="rId3"/>
    <p:sldId id="343" r:id="rId4"/>
    <p:sldId id="346" r:id="rId5"/>
    <p:sldId id="297" r:id="rId6"/>
    <p:sldId id="345" r:id="rId7"/>
    <p:sldId id="347" r:id="rId8"/>
    <p:sldId id="348" r:id="rId9"/>
    <p:sldId id="349" r:id="rId10"/>
    <p:sldId id="350" r:id="rId11"/>
    <p:sldId id="351" r:id="rId12"/>
    <p:sldId id="352" r:id="rId13"/>
    <p:sldId id="353" r:id="rId14"/>
    <p:sldId id="354" r:id="rId15"/>
    <p:sldId id="355" r:id="rId16"/>
    <p:sldId id="356" r:id="rId17"/>
    <p:sldId id="344" r:id="rId18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33" autoAdjust="0"/>
    <p:restoredTop sz="94660"/>
  </p:normalViewPr>
  <p:slideViewPr>
    <p:cSldViewPr snapToGrid="0">
      <p:cViewPr varScale="1">
        <p:scale>
          <a:sx n="70" d="100"/>
          <a:sy n="70" d="100"/>
        </p:scale>
        <p:origin x="-130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7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756" y="4410076"/>
            <a:ext cx="5121488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300789AD-077F-478F-BA91-4026ECB15B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78BE1B9E-7810-4DC0-98F1-B5E91A5F9F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D4956635-316B-48E9-B54E-059C0C92A9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A12BF82E-ADAD-49ED-A77A-ED5DF0B655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F546C83E-D34C-4426-95F6-2654480D3C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7529EA55-24E0-47FE-9525-85722F17A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6409C543-53D8-46CD-B3EE-6497E95712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13F22054-8C62-4088-A050-DEA6934301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28889C48-89AD-4887-A779-AFCE75A852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BEF648AD-7E68-4E64-B5E8-4FFE6B57A1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4FC795F6-C5F7-438C-85C7-B4E8406E83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5D2A924E-FC12-4018-B09E-073E603860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92338" y="6494463"/>
            <a:ext cx="476408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smtClean="0"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EB713571-4EB9-41EE-B6BB-443A0F662C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ece.ninja/382/labs/lab2/index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7247" y="738595"/>
            <a:ext cx="7772400" cy="1470025"/>
          </a:xfrm>
        </p:spPr>
        <p:txBody>
          <a:bodyPr/>
          <a:lstStyle/>
          <a:p>
            <a:r>
              <a:rPr lang="en-US" dirty="0" smtClean="0"/>
              <a:t>ECE 382  Lesson 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5320" y="1951263"/>
            <a:ext cx="6660656" cy="4757034"/>
          </a:xfrm>
        </p:spPr>
        <p:txBody>
          <a:bodyPr/>
          <a:lstStyle/>
          <a:p>
            <a:pPr algn="l"/>
            <a:r>
              <a:rPr lang="en-US" sz="2800" b="1" dirty="0" smtClean="0"/>
              <a:t>Lesson Outline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The Stack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Subroutines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Lab 2 Intro</a:t>
            </a:r>
            <a:endParaRPr lang="en-US" sz="2000" dirty="0">
              <a:solidFill>
                <a:srgbClr val="0070C0"/>
              </a:solidFill>
            </a:endParaRPr>
          </a:p>
          <a:p>
            <a:pPr algn="l"/>
            <a:r>
              <a:rPr lang="en-US" sz="2000" b="1" dirty="0" smtClean="0"/>
              <a:t>Admin</a:t>
            </a:r>
            <a:endParaRPr lang="en-US" sz="2000" b="1" dirty="0"/>
          </a:p>
          <a:p>
            <a:pPr lvl="1" algn="l"/>
            <a:r>
              <a:rPr lang="en-US" sz="2000" dirty="0" err="1" smtClean="0">
                <a:solidFill>
                  <a:srgbClr val="0070C0"/>
                </a:solidFill>
              </a:rPr>
              <a:t>MiniQuiz</a:t>
            </a:r>
            <a:r>
              <a:rPr lang="en-US" sz="2000" dirty="0" smtClean="0">
                <a:solidFill>
                  <a:srgbClr val="0070C0"/>
                </a:solidFill>
              </a:rPr>
              <a:t>!! Next time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Demo Lab 1 functionality by COB today!</a:t>
            </a:r>
          </a:p>
          <a:p>
            <a:pPr lvl="1" algn="l"/>
            <a:r>
              <a:rPr lang="en-US" sz="2000" dirty="0">
                <a:solidFill>
                  <a:srgbClr val="0070C0"/>
                </a:solidFill>
              </a:rPr>
              <a:t>Assignment 4 </a:t>
            </a:r>
            <a:r>
              <a:rPr lang="en-US" sz="2000" dirty="0" smtClean="0">
                <a:solidFill>
                  <a:srgbClr val="0070C0"/>
                </a:solidFill>
              </a:rPr>
              <a:t>due BOC next Lesson</a:t>
            </a:r>
            <a:endParaRPr lang="en-US" sz="2000" dirty="0">
              <a:solidFill>
                <a:srgbClr val="0070C0"/>
              </a:solidFill>
            </a:endParaRP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Lab 2 prelab due BOC next lesson</a:t>
            </a:r>
            <a:endParaRPr lang="en-US" sz="2000" dirty="0">
              <a:solidFill>
                <a:srgbClr val="0070C0"/>
              </a:solidFill>
            </a:endParaRPr>
          </a:p>
          <a:p>
            <a:pPr algn="l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3683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 Subroutine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1110" y="1483743"/>
            <a:ext cx="8621400" cy="477315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main: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#2, r10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#4, r11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call    #addition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nop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nop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nop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nop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addition: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add.w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r10, r11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ret</a:t>
            </a:r>
            <a:endParaRPr lang="en-US" sz="14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3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Arguments are the parameters (or data) passed to and from a subroutine</a:t>
            </a:r>
            <a:endParaRPr lang="en-US" sz="2000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;---------------------------------------------------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;Subroutine Name: Addition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;Author: Capt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Jeff Falkinburg,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USAF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;Function: Adds two numbers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;Inputs: operand1 in r10, operand2 in r11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;Outputs: result in r11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Registers destroyed: r11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;---------------------------------------------------</a:t>
            </a:r>
          </a:p>
          <a:p>
            <a:pPr marL="457200" lvl="1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addition: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r10, r11 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ret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sz="2000" dirty="0"/>
          </a:p>
          <a:p>
            <a:r>
              <a:rPr lang="en-US" sz="2000" dirty="0" smtClean="0">
                <a:solidFill>
                  <a:schemeClr val="accent2"/>
                </a:solidFill>
              </a:rPr>
              <a:t>How could I avoid destroying registers used in a subroutine?</a:t>
            </a:r>
            <a:endParaRPr lang="en-US" sz="2000" dirty="0" smtClean="0"/>
          </a:p>
          <a:p>
            <a:endParaRPr lang="en-US" sz="20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95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Use a stack to avoid destroying registers</a:t>
            </a:r>
            <a:endParaRPr lang="en-US" sz="2000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mySubroutine:</a:t>
            </a:r>
          </a:p>
          <a:p>
            <a:pPr marL="457200" lvl="1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push.w  r5</a:t>
            </a:r>
          </a:p>
          <a:p>
            <a:pPr marL="457200" lvl="1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push.w  r6</a:t>
            </a:r>
          </a:p>
          <a:p>
            <a:pPr marL="457200" lvl="1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push.w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r7</a:t>
            </a:r>
          </a:p>
          <a:p>
            <a:pPr marL="457200" lvl="1" indent="0">
              <a:buNone/>
            </a:pP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;... Do subroutine work here ....</a:t>
            </a:r>
          </a:p>
          <a:p>
            <a:pPr marL="457200" lvl="1" indent="0">
              <a:buNone/>
            </a:pP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pop.w   r7</a:t>
            </a:r>
          </a:p>
          <a:p>
            <a:pPr marL="457200" lvl="1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pop.w   r6</a:t>
            </a:r>
          </a:p>
          <a:p>
            <a:pPr marL="457200" lvl="1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pop.w   r5</a:t>
            </a:r>
          </a:p>
          <a:p>
            <a:pPr marL="457200" lvl="1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ret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000" dirty="0" smtClean="0">
                <a:solidFill>
                  <a:schemeClr val="accent2"/>
                </a:solidFill>
              </a:rPr>
              <a:t>What is Pass-by-Value and Pass-by-Reference?</a:t>
            </a:r>
            <a:endParaRPr lang="en-US" sz="2000" dirty="0" smtClean="0"/>
          </a:p>
          <a:p>
            <a:endParaRPr lang="en-US" sz="20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71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Pass-by-Value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r>
              <a:rPr lang="en-US" sz="2000" dirty="0"/>
              <a:t>pass the actual values of the arguments to a </a:t>
            </a:r>
            <a:r>
              <a:rPr lang="en-US" sz="2000" dirty="0" smtClean="0"/>
              <a:t>subroutine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Pass-by-Reference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r>
              <a:rPr lang="en-US" sz="2000" dirty="0" smtClean="0"/>
              <a:t>Pass the address of the argument to a subroutine</a:t>
            </a:r>
          </a:p>
          <a:p>
            <a:r>
              <a:rPr lang="en-US" sz="2200" dirty="0" smtClean="0">
                <a:solidFill>
                  <a:schemeClr val="accent2"/>
                </a:solidFill>
              </a:rPr>
              <a:t>Which did we do in the Addition subroutine?</a:t>
            </a:r>
          </a:p>
          <a:p>
            <a:r>
              <a:rPr lang="en-US" sz="2200" dirty="0" smtClean="0">
                <a:solidFill>
                  <a:schemeClr val="accent2"/>
                </a:solidFill>
              </a:rPr>
              <a:t>Which method can modify the original source data, and which can only modify a copy of the source data?</a:t>
            </a:r>
          </a:p>
          <a:p>
            <a:r>
              <a:rPr lang="en-US" sz="2200" dirty="0" smtClean="0">
                <a:solidFill>
                  <a:schemeClr val="accent2"/>
                </a:solidFill>
              </a:rPr>
              <a:t>Which is best if you are passing an array of 1000 values?</a:t>
            </a:r>
            <a:endParaRPr lang="en-US" sz="2200" dirty="0">
              <a:solidFill>
                <a:schemeClr val="accent2"/>
              </a:solidFill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5814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6687"/>
            <a:ext cx="7772400" cy="457200"/>
          </a:xfrm>
        </p:spPr>
        <p:txBody>
          <a:bodyPr/>
          <a:lstStyle/>
          <a:p>
            <a:r>
              <a:rPr lang="en-US" b="1" dirty="0" smtClean="0"/>
              <a:t>Example Subroutine</a:t>
            </a:r>
            <a:br>
              <a:rPr lang="en-US" b="1" dirty="0" smtClean="0"/>
            </a:br>
            <a:r>
              <a:rPr lang="en-US" b="1" dirty="0" smtClean="0"/>
              <a:t>with pass-by-reference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3444" y="1323945"/>
            <a:ext cx="7768156" cy="4773150"/>
          </a:xfrm>
        </p:spPr>
        <p:txBody>
          <a:bodyPr/>
          <a:lstStyle/>
          <a:p>
            <a:pPr marL="0" indent="0">
              <a:buNone/>
            </a:pPr>
            <a:endParaRPr lang="en-US" sz="14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;---------------------------------------------------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;Subroutine Name: Addition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Author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Capt 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Jeff Falkinburg, 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USAF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;Function: Adds two numbers, returns the result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;Inputs: address of operand1 in r10, address of operand2 in r11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;Outputs: result in r11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;Registers destroyed: r11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;---------------------------------------------------</a:t>
            </a: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addition: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push.w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r12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@r11, r12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add.w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@r10, r12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r12, r11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pop     r12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4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89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Subroutine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r>
              <a:rPr lang="en-US" sz="2000" dirty="0">
                <a:solidFill>
                  <a:schemeClr val="accent2"/>
                </a:solidFill>
              </a:rPr>
              <a:t>Always return from a subroutine</a:t>
            </a:r>
            <a:r>
              <a:rPr lang="en-US" sz="2000" dirty="0" smtClean="0">
                <a:solidFill>
                  <a:schemeClr val="accent2"/>
                </a:solidFill>
              </a:rPr>
              <a:t>!</a:t>
            </a:r>
          </a:p>
          <a:p>
            <a:pPr lvl="1"/>
            <a:r>
              <a:rPr lang="en-US" sz="1600" dirty="0"/>
              <a:t>should only return from one place in your subroutine</a:t>
            </a:r>
            <a:r>
              <a:rPr lang="en-US" sz="1600" dirty="0" smtClean="0"/>
              <a:t>.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Subroutines only receive information via registers</a:t>
            </a:r>
            <a:r>
              <a:rPr lang="en-US" sz="2000" dirty="0" smtClean="0">
                <a:solidFill>
                  <a:schemeClr val="accent2"/>
                </a:solidFill>
              </a:rPr>
              <a:t>!</a:t>
            </a:r>
          </a:p>
          <a:p>
            <a:pPr lvl="1"/>
            <a:r>
              <a:rPr lang="en-US" sz="1600" dirty="0"/>
              <a:t>reusable </a:t>
            </a:r>
            <a:r>
              <a:rPr lang="en-US" sz="1600" dirty="0" smtClean="0"/>
              <a:t>for many </a:t>
            </a:r>
            <a:r>
              <a:rPr lang="en-US" sz="1600" dirty="0"/>
              <a:t>different </a:t>
            </a:r>
            <a:r>
              <a:rPr lang="en-US" sz="1600" dirty="0" smtClean="0"/>
              <a:t>programs</a:t>
            </a:r>
          </a:p>
          <a:p>
            <a:pPr lvl="1"/>
            <a:r>
              <a:rPr lang="en-US" sz="1600" dirty="0"/>
              <a:t>should not rely on specific label </a:t>
            </a:r>
            <a:r>
              <a:rPr lang="en-US" sz="1600" dirty="0" smtClean="0"/>
              <a:t>names for arguments (what about ports?)</a:t>
            </a:r>
          </a:p>
          <a:p>
            <a:pPr lvl="1"/>
            <a:r>
              <a:rPr lang="en-US" sz="1600" dirty="0" smtClean="0"/>
              <a:t>Can we use the Stack to pass arguments?</a:t>
            </a:r>
            <a:endParaRPr lang="en-US" sz="1600" dirty="0"/>
          </a:p>
          <a:p>
            <a:r>
              <a:rPr lang="en-US" sz="2400" dirty="0">
                <a:solidFill>
                  <a:schemeClr val="accent2"/>
                </a:solidFill>
              </a:rPr>
              <a:t>Subroutines should be reusable</a:t>
            </a:r>
            <a:r>
              <a:rPr lang="en-US" sz="2400" dirty="0" smtClean="0">
                <a:solidFill>
                  <a:schemeClr val="accent2"/>
                </a:solidFill>
              </a:rPr>
              <a:t>!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0784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Application Binary Interface (ABI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Convention </a:t>
            </a:r>
            <a:r>
              <a:rPr lang="en-US" dirty="0"/>
              <a:t>of specifying which registers are used for arguments passed in to a subroutine and which are used to pass back results. </a:t>
            </a:r>
            <a:endParaRPr lang="en-US" dirty="0" smtClean="0"/>
          </a:p>
          <a:p>
            <a:r>
              <a:rPr lang="en-US" dirty="0" smtClean="0"/>
              <a:t>For subroutines in the MSP430 use </a:t>
            </a:r>
            <a:r>
              <a:rPr lang="en-US" dirty="0"/>
              <a:t>r12, r13, r14, and r15 to pass arguments to your subroutine. </a:t>
            </a:r>
            <a:endParaRPr lang="en-US" dirty="0" smtClean="0"/>
          </a:p>
          <a:p>
            <a:r>
              <a:rPr lang="en-US" dirty="0" smtClean="0"/>
              <a:t>Use the stack if you have more than </a:t>
            </a:r>
            <a:r>
              <a:rPr lang="en-US" smtClean="0"/>
              <a:t>four arguments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60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Lab </a:t>
            </a:r>
            <a:r>
              <a:rPr lang="en-US" b="1" dirty="0" smtClean="0"/>
              <a:t>2 </a:t>
            </a:r>
            <a:r>
              <a:rPr lang="en-US" b="1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2763"/>
            <a:ext cx="8493642" cy="47244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The goal of this lab is to subroutines to decrypt some encrypted messages with keys of different lengths.</a:t>
            </a:r>
          </a:p>
          <a:p>
            <a:r>
              <a:rPr lang="en-US" sz="2000" dirty="0">
                <a:hlinkClick r:id="rId2"/>
              </a:rPr>
              <a:t>Lab </a:t>
            </a:r>
            <a:r>
              <a:rPr lang="en-US" sz="2000" dirty="0" smtClean="0">
                <a:hlinkClick r:id="rId2"/>
              </a:rPr>
              <a:t>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4102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683" y="1428977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What is a Stack?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8063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What is a Stack?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r>
              <a:rPr lang="en-US" sz="2000" dirty="0"/>
              <a:t>Last In First Out (LIFO) </a:t>
            </a:r>
            <a:r>
              <a:rPr lang="en-US" sz="2000" dirty="0" smtClean="0"/>
              <a:t>queue</a:t>
            </a:r>
          </a:p>
          <a:p>
            <a:pPr lvl="1"/>
            <a:r>
              <a:rPr lang="en-US" sz="2000" dirty="0"/>
              <a:t>Push and Pop are our two operations for dealing with the </a:t>
            </a:r>
            <a:r>
              <a:rPr lang="en-US" sz="2000" dirty="0" smtClean="0"/>
              <a:t>stack</a:t>
            </a:r>
          </a:p>
          <a:p>
            <a:pPr lvl="1"/>
            <a:r>
              <a:rPr lang="en-US" sz="1800" dirty="0"/>
              <a:t>The last item you </a:t>
            </a:r>
            <a:r>
              <a:rPr lang="en-US" sz="1800" b="1" dirty="0"/>
              <a:t>pushed</a:t>
            </a:r>
            <a:r>
              <a:rPr lang="en-US" sz="1800" dirty="0"/>
              <a:t> onto the stack is the first item you'll </a:t>
            </a:r>
            <a:r>
              <a:rPr lang="en-US" sz="1800" b="1" dirty="0"/>
              <a:t>pop</a:t>
            </a:r>
            <a:r>
              <a:rPr lang="en-US" sz="1800" dirty="0"/>
              <a:t> off of it.</a:t>
            </a:r>
            <a:endParaRPr lang="en-US" sz="1800" dirty="0" smtClean="0"/>
          </a:p>
          <a:p>
            <a:r>
              <a:rPr lang="en-US" sz="2000" dirty="0" smtClean="0">
                <a:solidFill>
                  <a:schemeClr val="accent2"/>
                </a:solidFill>
              </a:rPr>
              <a:t>Why use a Stack?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r>
              <a:rPr lang="en-US" sz="2000" dirty="0" smtClean="0"/>
              <a:t>Temporary Storage</a:t>
            </a:r>
          </a:p>
          <a:p>
            <a:pPr lvl="1"/>
            <a:r>
              <a:rPr lang="en-US" sz="2000" dirty="0" smtClean="0"/>
              <a:t>Subroutine calls/returns use the Stack</a:t>
            </a:r>
            <a:endParaRPr lang="en-US" sz="2200" dirty="0" smtClean="0"/>
          </a:p>
          <a:p>
            <a:r>
              <a:rPr lang="en-US" sz="2200" dirty="0" smtClean="0">
                <a:solidFill>
                  <a:schemeClr val="accent2"/>
                </a:solidFill>
              </a:rPr>
              <a:t>Stack Pointer</a:t>
            </a:r>
            <a:endParaRPr lang="en-US" sz="2200" dirty="0">
              <a:solidFill>
                <a:schemeClr val="accent2"/>
              </a:solidFill>
            </a:endParaRPr>
          </a:p>
          <a:p>
            <a:pPr lvl="1"/>
            <a:r>
              <a:rPr lang="en-US" sz="1800" dirty="0" smtClean="0">
                <a:latin typeface="+mj-lt"/>
                <a:cs typeface="Courier New" pitchFamily="49" charset="0"/>
              </a:rPr>
              <a:t>Holds the address of the top of the stack</a:t>
            </a:r>
          </a:p>
          <a:p>
            <a:pPr lvl="2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Stack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Pointer (SP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), also known as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r1</a:t>
            </a:r>
          </a:p>
          <a:p>
            <a:pPr lvl="1"/>
            <a:endParaRPr lang="en-US" sz="2000" dirty="0" smtClean="0"/>
          </a:p>
          <a:p>
            <a:endParaRPr 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20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Stack Instructions</a:t>
            </a: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pPr lvl="1"/>
            <a:endParaRPr lang="en-US" sz="1800" dirty="0" smtClean="0"/>
          </a:p>
          <a:p>
            <a:r>
              <a:rPr lang="en-US" sz="2000" dirty="0" smtClean="0">
                <a:solidFill>
                  <a:schemeClr val="accent2"/>
                </a:solidFill>
              </a:rPr>
              <a:t>Where is the Stack located in memory?</a:t>
            </a:r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189589"/>
              </p:ext>
            </p:extLst>
          </p:nvPr>
        </p:nvGraphicFramePr>
        <p:xfrm>
          <a:off x="871267" y="1068286"/>
          <a:ext cx="6763111" cy="814705"/>
        </p:xfrm>
        <a:graphic>
          <a:graphicData uri="http://schemas.openxmlformats.org/drawingml/2006/table">
            <a:tbl>
              <a:tblPr firstRow="1" firstCol="1" bandRow="1"/>
              <a:tblGrid>
                <a:gridCol w="1191889"/>
                <a:gridCol w="5571222"/>
              </a:tblGrid>
              <a:tr h="31998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b="1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Assembly Instruction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b="1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655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PUSH(.B)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dirty="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Push operand on stack. Push byte decrements SP by 2.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534464"/>
              </p:ext>
            </p:extLst>
          </p:nvPr>
        </p:nvGraphicFramePr>
        <p:xfrm>
          <a:off x="879831" y="1980121"/>
          <a:ext cx="6797742" cy="419100"/>
        </p:xfrm>
        <a:graphic>
          <a:graphicData uri="http://schemas.openxmlformats.org/drawingml/2006/table">
            <a:tbl>
              <a:tblPr firstRow="1" firstCol="1" bandRow="1"/>
              <a:tblGrid>
                <a:gridCol w="3398871"/>
                <a:gridCol w="3398871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b="1" dirty="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Emulated Instruction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b="1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Assembly Instruction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POP dst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dirty="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MOV @SP+, </a:t>
                      </a:r>
                      <a:r>
                        <a:rPr lang="en-US" sz="1050" dirty="0" err="1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dst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294" y="2578882"/>
            <a:ext cx="6848475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395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5375" y="829434"/>
            <a:ext cx="4760140" cy="4724400"/>
          </a:xfrm>
        </p:spPr>
        <p:txBody>
          <a:bodyPr/>
          <a:lstStyle/>
          <a:p>
            <a:endParaRPr lang="en-US" sz="2000" dirty="0" smtClean="0"/>
          </a:p>
          <a:p>
            <a:r>
              <a:rPr lang="en-US" sz="2000" dirty="0">
                <a:solidFill>
                  <a:srgbClr val="0070C0"/>
                </a:solidFill>
              </a:rPr>
              <a:t>Where is the Stack located in memory</a:t>
            </a:r>
            <a:r>
              <a:rPr lang="en-US" sz="2000" dirty="0" smtClean="0">
                <a:solidFill>
                  <a:srgbClr val="0070C0"/>
                </a:solidFill>
              </a:rPr>
              <a:t>?</a:t>
            </a:r>
            <a:endParaRPr lang="en-US" sz="2000" dirty="0" smtClean="0"/>
          </a:p>
          <a:p>
            <a:r>
              <a:rPr lang="en-US" sz="2000" dirty="0" smtClean="0"/>
              <a:t>In RAM  </a:t>
            </a:r>
          </a:p>
          <a:p>
            <a:r>
              <a:rPr lang="en-US" sz="2000" dirty="0" smtClean="0"/>
              <a:t>- need to read and write to it</a:t>
            </a:r>
          </a:p>
          <a:p>
            <a:r>
              <a:rPr lang="en-US" sz="2000" dirty="0" smtClean="0"/>
              <a:t>RAM is from 0x200 to 0x400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dirty="0" smtClean="0">
                <a:solidFill>
                  <a:srgbClr val="0070C0"/>
                </a:solidFill>
              </a:rPr>
              <a:t>Where in RAM should you initialize the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    Stack Point too?</a:t>
            </a:r>
            <a:endParaRPr lang="en-US" sz="20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00" y="733425"/>
            <a:ext cx="3943350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26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5375" y="829434"/>
            <a:ext cx="4760140" cy="4724400"/>
          </a:xfrm>
        </p:spPr>
        <p:txBody>
          <a:bodyPr/>
          <a:lstStyle/>
          <a:p>
            <a:endParaRPr lang="en-US" sz="2000" dirty="0" smtClean="0"/>
          </a:p>
          <a:p>
            <a:r>
              <a:rPr lang="en-US" sz="2000" dirty="0" smtClean="0">
                <a:solidFill>
                  <a:srgbClr val="0070C0"/>
                </a:solidFill>
              </a:rPr>
              <a:t>Where in RAM should you initialize the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    Stack Point too?</a:t>
            </a:r>
            <a:endParaRPr lang="en-US" sz="2000" dirty="0"/>
          </a:p>
          <a:p>
            <a:pPr marL="0" indent="0">
              <a:buNone/>
            </a:pPr>
            <a:r>
              <a:rPr lang="en-US" dirty="0" smtClean="0"/>
              <a:t>    0x400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0x200 would be bad!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00" y="733425"/>
            <a:ext cx="3943350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120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419" y="621102"/>
            <a:ext cx="8621400" cy="477315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#0x0400, r1         ;initialize stack pointer</a:t>
            </a: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push.w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#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0xdfec ;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the value 0xdfec onto the stack. </a:t>
            </a:r>
            <a:endParaRPr lang="en-US" sz="14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         ;This decrements 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the SP by two to 0x03fe and </a:t>
            </a:r>
            <a:endParaRPr lang="en-US" sz="14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         ; stores 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EC at 0x03fe and DF at 0x03ff </a:t>
            </a:r>
            <a:endParaRPr lang="en-US" sz="14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pop.w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r10     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pop the value we just pushed off of the stack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and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         ; 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into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r10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         ; this 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decrements the SP by two, back to 0x0400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.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push        #0xbeef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push.b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#0xcc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push        #0xdfec</a:t>
            </a: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pop         r5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pop.b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r6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pop         r7</a:t>
            </a: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push        #0xfade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push.b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#0xaa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push        #0xdeaf</a:t>
            </a: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pop.b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r5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pop         r6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pop.b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r7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902405"/>
              </p:ext>
            </p:extLst>
          </p:nvPr>
        </p:nvGraphicFramePr>
        <p:xfrm>
          <a:off x="6443608" y="3656252"/>
          <a:ext cx="1725930" cy="1542288"/>
        </p:xfrm>
        <a:graphic>
          <a:graphicData uri="http://schemas.openxmlformats.org/drawingml/2006/table">
            <a:tbl>
              <a:tblPr firstRow="1" firstCol="1" bandRow="1"/>
              <a:tblGrid>
                <a:gridCol w="640080"/>
                <a:gridCol w="108585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Address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Value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0x3FA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0x3FB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0x3FC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0x3FD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0x3FE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0x3FF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0x400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69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How can I use the Stack to swap the values in two registers (like r10, r11)?</a:t>
            </a:r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What happens if we do not initialize the stack pointer at the beginning of the program?</a:t>
            </a:r>
            <a:endParaRPr lang="en-US" sz="2000" dirty="0">
              <a:solidFill>
                <a:schemeClr val="accent2"/>
              </a:solidFill>
            </a:endParaRPr>
          </a:p>
          <a:p>
            <a:endParaRPr lang="en-US" sz="2200" dirty="0" smtClean="0">
              <a:solidFill>
                <a:schemeClr val="accent2"/>
              </a:solidFill>
            </a:endParaRPr>
          </a:p>
          <a:p>
            <a:endParaRPr lang="en-US" sz="2200" dirty="0" smtClean="0">
              <a:solidFill>
                <a:schemeClr val="accent2"/>
              </a:solidFill>
            </a:endParaRPr>
          </a:p>
          <a:p>
            <a:endParaRPr lang="en-US" sz="2200" dirty="0">
              <a:solidFill>
                <a:schemeClr val="accent2"/>
              </a:solidFill>
            </a:endParaRPr>
          </a:p>
          <a:p>
            <a:r>
              <a:rPr lang="en-US" sz="2200" dirty="0" smtClean="0">
                <a:solidFill>
                  <a:schemeClr val="accent2"/>
                </a:solidFill>
              </a:rPr>
              <a:t>Can we push too many variables on the stack?  </a:t>
            </a:r>
            <a:endParaRPr lang="en-US" sz="2200" dirty="0">
              <a:solidFill>
                <a:schemeClr val="accent2"/>
              </a:solidFill>
            </a:endParaRPr>
          </a:p>
          <a:p>
            <a:r>
              <a:rPr lang="en-US" sz="2200" dirty="0" smtClean="0">
                <a:solidFill>
                  <a:schemeClr val="accent2"/>
                </a:solidFill>
              </a:rPr>
              <a:t>Is the stack limited?</a:t>
            </a:r>
            <a:endParaRPr lang="en-US" sz="2200" dirty="0">
              <a:solidFill>
                <a:schemeClr val="accent2"/>
              </a:solidFill>
            </a:endParaRPr>
          </a:p>
          <a:p>
            <a:pPr lvl="1"/>
            <a:endParaRPr lang="en-US" sz="2000" dirty="0" smtClean="0"/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576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Subroutines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Why Subroutines?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r>
              <a:rPr lang="en-US" sz="2000" dirty="0" smtClean="0"/>
              <a:t>Supports Modularity; easier to read code; Supports re-use</a:t>
            </a:r>
          </a:p>
          <a:p>
            <a:pPr lvl="1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Call #SQ_ROOT</a:t>
            </a:r>
          </a:p>
          <a:p>
            <a:pPr lvl="1"/>
            <a:endParaRPr lang="en-US" sz="2000" dirty="0"/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marL="457200" lvl="1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Call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SQ_ROOT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457200" lvl="1" indent="0"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SQ_ROOT:  …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RET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What happens in you didn’t initialize the Stack Pointer? 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What If Stack Pointer pointed to ROM?</a:t>
            </a:r>
          </a:p>
          <a:p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206854"/>
              </p:ext>
            </p:extLst>
          </p:nvPr>
        </p:nvGraphicFramePr>
        <p:xfrm>
          <a:off x="862641" y="1777042"/>
          <a:ext cx="6763111" cy="783980"/>
        </p:xfrm>
        <a:graphic>
          <a:graphicData uri="http://schemas.openxmlformats.org/drawingml/2006/table">
            <a:tbl>
              <a:tblPr firstRow="1" firstCol="1" bandRow="1"/>
              <a:tblGrid>
                <a:gridCol w="1191889"/>
                <a:gridCol w="5571222"/>
              </a:tblGrid>
              <a:tr h="357942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b="1" dirty="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Assembly Instruction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b="1" dirty="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393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dirty="0" smtClean="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CALL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dirty="0" smtClean="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Fetch operand, push PC, then assign operand value to PC.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365562"/>
              </p:ext>
            </p:extLst>
          </p:nvPr>
        </p:nvGraphicFramePr>
        <p:xfrm>
          <a:off x="845327" y="2714566"/>
          <a:ext cx="6797742" cy="419100"/>
        </p:xfrm>
        <a:graphic>
          <a:graphicData uri="http://schemas.openxmlformats.org/drawingml/2006/table">
            <a:tbl>
              <a:tblPr firstRow="1" firstCol="1" bandRow="1"/>
              <a:tblGrid>
                <a:gridCol w="3398871"/>
                <a:gridCol w="3398871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b="1" dirty="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Emulated Instruction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b="1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Assembly Instruction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dirty="0" smtClean="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RET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dirty="0" smtClean="0">
                          <a:latin typeface="Courier New" pitchFamily="49" charset="0"/>
                          <a:cs typeface="Courier New" pitchFamily="49" charset="0"/>
                        </a:rPr>
                        <a:t>MOV @SP+, PC</a:t>
                      </a:r>
                      <a:endParaRPr lang="en-US" sz="1100" dirty="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892" y="3499808"/>
            <a:ext cx="6848475" cy="178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0" y="3737499"/>
            <a:ext cx="833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0xC010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-1" y="4873841"/>
            <a:ext cx="833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0xC020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7974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5327</TotalTime>
  <Words>919</Words>
  <Application>Microsoft Office PowerPoint</Application>
  <PresentationFormat>On-screen Show (4:3)</PresentationFormat>
  <Paragraphs>227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Default Design</vt:lpstr>
      <vt:lpstr>ECE 382  Lesson 10</vt:lpstr>
      <vt:lpstr>Stack</vt:lpstr>
      <vt:lpstr>Stack</vt:lpstr>
      <vt:lpstr>Stack</vt:lpstr>
      <vt:lpstr>Stack</vt:lpstr>
      <vt:lpstr>Stack</vt:lpstr>
      <vt:lpstr>Stack</vt:lpstr>
      <vt:lpstr>Stack</vt:lpstr>
      <vt:lpstr>Subroutines</vt:lpstr>
      <vt:lpstr>Example Subroutine</vt:lpstr>
      <vt:lpstr>Arguments</vt:lpstr>
      <vt:lpstr>Arguments</vt:lpstr>
      <vt:lpstr>Arguments</vt:lpstr>
      <vt:lpstr>Example Subroutine with pass-by-reference</vt:lpstr>
      <vt:lpstr>Key Subroutine Rules</vt:lpstr>
      <vt:lpstr>Application Binary Interface (ABI)</vt:lpstr>
      <vt:lpstr>Lab 2 Introduction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Capt Jeff Falkinburg</cp:lastModifiedBy>
  <cp:revision>282</cp:revision>
  <cp:lastPrinted>2014-08-20T22:08:11Z</cp:lastPrinted>
  <dcterms:created xsi:type="dcterms:W3CDTF">2001-06-27T14:08:57Z</dcterms:created>
  <dcterms:modified xsi:type="dcterms:W3CDTF">2016-09-08T01:14:18Z</dcterms:modified>
</cp:coreProperties>
</file>