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2175-6DFF-4538-AEA3-23B9282ECBD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E634-BD5D-47E6-86CF-C71AAB9C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7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2175-6DFF-4538-AEA3-23B9282ECBD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E634-BD5D-47E6-86CF-C71AAB9C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2175-6DFF-4538-AEA3-23B9282ECBD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E634-BD5D-47E6-86CF-C71AAB9C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2175-6DFF-4538-AEA3-23B9282ECBD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E634-BD5D-47E6-86CF-C71AAB9C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2175-6DFF-4538-AEA3-23B9282ECBD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E634-BD5D-47E6-86CF-C71AAB9C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2175-6DFF-4538-AEA3-23B9282ECBD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E634-BD5D-47E6-86CF-C71AAB9C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2175-6DFF-4538-AEA3-23B9282ECBD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E634-BD5D-47E6-86CF-C71AAB9C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2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2175-6DFF-4538-AEA3-23B9282ECBD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E634-BD5D-47E6-86CF-C71AAB9C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2175-6DFF-4538-AEA3-23B9282ECBD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E634-BD5D-47E6-86CF-C71AAB9C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2175-6DFF-4538-AEA3-23B9282ECBD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E634-BD5D-47E6-86CF-C71AAB9C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2175-6DFF-4538-AEA3-23B9282ECBD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E634-BD5D-47E6-86CF-C71AAB9C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2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2175-6DFF-4538-AEA3-23B9282ECBD3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7E634-BD5D-47E6-86CF-C71AAB9C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olors/colors_converter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vedrom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382 Lab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the LCD Driver MCU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painting pixels in an area </a:t>
            </a:r>
            <a:r>
              <a:rPr lang="en-US" dirty="0" smtClean="0"/>
              <a:t>works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379854"/>
            <a:ext cx="7932784" cy="273494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9904" y="5029200"/>
            <a:ext cx="8899796" cy="1114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4407932"/>
            <a:ext cx="3928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Here is how it works in words: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33014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Pg. 204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painting pixels in an area </a:t>
            </a:r>
            <a:r>
              <a:rPr lang="en-US" dirty="0" smtClean="0"/>
              <a:t>works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3534" t="16415" r="38233"/>
          <a:stretch/>
        </p:blipFill>
        <p:spPr>
          <a:xfrm>
            <a:off x="548458" y="1981200"/>
            <a:ext cx="3032942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9439" y="4648200"/>
            <a:ext cx="318029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What if?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 = 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 = 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 = EC  </a:t>
            </a:r>
            <a:r>
              <a:rPr lang="en-US" sz="2400" u="sng" dirty="0" smtClean="0"/>
              <a:t>AND</a:t>
            </a:r>
            <a:r>
              <a:rPr lang="en-US" sz="2400" dirty="0" smtClean="0"/>
              <a:t>  SP = EP</a:t>
            </a:r>
            <a:endParaRPr lang="en-US" sz="24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62600" y="1260415"/>
            <a:ext cx="3124200" cy="357981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/>
          <a:srcRect r="68132"/>
          <a:stretch/>
        </p:blipFill>
        <p:spPr>
          <a:xfrm>
            <a:off x="4257674" y="1814467"/>
            <a:ext cx="1381126" cy="30622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95800" y="5358825"/>
            <a:ext cx="4009431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b="1" dirty="0" smtClean="0"/>
              <a:t>What could you draw?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4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ways to fill area up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9550" y="1447800"/>
            <a:ext cx="4514850" cy="4800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1525" y="1752600"/>
            <a:ext cx="4572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Can count </a:t>
            </a:r>
            <a:r>
              <a:rPr lang="en-US" sz="2000" b="1" dirty="0"/>
              <a:t>columns and rows </a:t>
            </a:r>
            <a:r>
              <a:rPr lang="en-US" sz="2000" b="1" dirty="0" smtClean="0"/>
              <a:t>backwards!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Memory </a:t>
            </a:r>
            <a:r>
              <a:rPr lang="en-US" dirty="0"/>
              <a:t>Data Access Control Command (</a:t>
            </a:r>
            <a:r>
              <a:rPr lang="en-US" dirty="0" smtClean="0"/>
              <a:t>MADCTL) – 0x36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Bits </a:t>
            </a:r>
            <a:r>
              <a:rPr lang="en-US" dirty="0"/>
              <a:t>B5, B6, and </a:t>
            </a:r>
            <a:r>
              <a:rPr lang="en-US" dirty="0" smtClean="0"/>
              <a:t>B7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</a:t>
            </a:r>
            <a:r>
              <a:rPr lang="en-US" dirty="0"/>
              <a:t>pg. 127 Memory Access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4724400"/>
            <a:ext cx="4572000" cy="646331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dirty="0" smtClean="0"/>
              <a:t>Useful </a:t>
            </a:r>
            <a:r>
              <a:rPr lang="en-US" dirty="0"/>
              <a:t>for easily </a:t>
            </a:r>
            <a:r>
              <a:rPr lang="en-US" b="1" dirty="0"/>
              <a:t>mirroring an object</a:t>
            </a:r>
            <a:r>
              <a:rPr lang="en-US" dirty="0"/>
              <a:t> across X and/or Y </a:t>
            </a:r>
            <a:r>
              <a:rPr lang="en-US" dirty="0" smtClean="0"/>
              <a:t>axes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624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Pg. 204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Painting Pixel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How many bits do we send per pixel?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41" y="2286000"/>
            <a:ext cx="7898159" cy="426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4038600"/>
            <a:ext cx="1981200" cy="4572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4038600"/>
            <a:ext cx="1981200" cy="45720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4200" y="5410200"/>
            <a:ext cx="1981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 Byte at a time!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36240" y="2286000"/>
            <a:ext cx="1040159" cy="381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Other Predefined Colors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810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3874" y="2057400"/>
            <a:ext cx="4276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have to define them individually in your assembly source?</a:t>
            </a:r>
          </a:p>
          <a:p>
            <a:endParaRPr lang="en-US" dirty="0"/>
          </a:p>
          <a:p>
            <a:r>
              <a:rPr lang="en-US" dirty="0" smtClean="0"/>
              <a:t> - OR –</a:t>
            </a:r>
          </a:p>
          <a:p>
            <a:endParaRPr lang="en-US" dirty="0"/>
          </a:p>
          <a:p>
            <a:r>
              <a:rPr lang="en-US" dirty="0" smtClean="0"/>
              <a:t>you could do something similar to 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86200"/>
            <a:ext cx="5314950" cy="304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286000"/>
            <a:ext cx="63562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   4    4     1     6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0100  0100  0001  0110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286000"/>
            <a:ext cx="63562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   4    4     1     6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0100  0</a:t>
            </a:r>
            <a:r>
              <a:rPr 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100  000</a:t>
            </a:r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1  0110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5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Custom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r>
              <a:rPr lang="en-US" dirty="0" smtClean="0"/>
              <a:t>Steel Blue for COLOR1 = 0x4416???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810000"/>
            <a:ext cx="5729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cs typeface="Courier New" panose="02070309020205020404" pitchFamily="49" charset="0"/>
              </a:rPr>
              <a:t>Value:</a:t>
            </a:r>
            <a:r>
              <a:rPr lang="en-US" sz="32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cs typeface="Courier New" panose="02070309020205020404" pitchFamily="49" charset="0"/>
              </a:rPr>
              <a:t>8</a:t>
            </a:r>
            <a:r>
              <a:rPr lang="en-US" sz="3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               </a:t>
            </a:r>
            <a:r>
              <a:rPr lang="en-US" sz="32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32        </a:t>
            </a:r>
            <a:r>
              <a:rPr lang="en-US" sz="3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   22</a:t>
            </a:r>
            <a:endParaRPr lang="en-US" sz="3200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4" y="1676400"/>
            <a:ext cx="7321826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4331998"/>
            <a:ext cx="6477000" cy="23984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05200" y="6499562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4"/>
              </a:rPr>
              <a:t>http://www.w3schools.com/colors/colors_converter.asp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752600" y="5515518"/>
            <a:ext cx="914400" cy="259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5291569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?!?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5292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Custom Colors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799" y="2286000"/>
            <a:ext cx="63562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   4    4     1     6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0100  0</a:t>
            </a:r>
            <a:r>
              <a:rPr 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100  000</a:t>
            </a:r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1  0110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5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810000"/>
            <a:ext cx="5729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cs typeface="Courier New" panose="02070309020205020404" pitchFamily="49" charset="0"/>
              </a:rPr>
              <a:t>Value:</a:t>
            </a:r>
            <a:r>
              <a:rPr lang="en-US" sz="32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8</a:t>
            </a:r>
            <a:r>
              <a:rPr lang="en-US" sz="3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               </a:t>
            </a:r>
            <a:r>
              <a:rPr lang="en-US" sz="32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32        </a:t>
            </a:r>
            <a:r>
              <a:rPr lang="en-US" sz="3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   22</a:t>
            </a:r>
            <a:endParaRPr lang="en-US" sz="3200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4572000"/>
            <a:ext cx="5847242" cy="584775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cs typeface="Courier New" panose="02070309020205020404" pitchFamily="49" charset="0"/>
              </a:rPr>
              <a:t>Scaled: </a:t>
            </a:r>
            <a:r>
              <a:rPr lang="en-US" sz="32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 </a:t>
            </a:r>
            <a:r>
              <a:rPr lang="en-US" sz="32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66</a:t>
            </a:r>
            <a:r>
              <a:rPr lang="en-US" sz="3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            </a:t>
            </a:r>
            <a:r>
              <a:rPr lang="en-US" sz="32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130        </a:t>
            </a:r>
            <a:r>
              <a:rPr lang="en-US" sz="32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 181</a:t>
            </a:r>
            <a:endParaRPr lang="en-US" sz="3200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4808" y="1015425"/>
            <a:ext cx="372339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b="1" dirty="0" smtClean="0">
                <a:cs typeface="Courier New" panose="02070309020205020404" pitchFamily="49" charset="0"/>
              </a:rPr>
              <a:t>Scale range to 0-255: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4" y="1676400"/>
            <a:ext cx="7321826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451456"/>
            <a:ext cx="14001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5800" y="5446693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Pretty close to </a:t>
            </a:r>
            <a:r>
              <a:rPr lang="en-US" sz="2800" b="1" dirty="0" smtClean="0"/>
              <a:t>RGB(70, 130, 180)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color picker on W3 site to make your 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7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tx2"/>
                </a:solidFill>
              </a:rPr>
              <a:t>Your Goal</a:t>
            </a:r>
            <a:r>
              <a:rPr lang="en-US" dirty="0" smtClean="0"/>
              <a:t>:  A moving 10x10 box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5290661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0" y="3352800"/>
            <a:ext cx="41148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48000" y="2362200"/>
            <a:ext cx="762000" cy="685800"/>
            <a:chOff x="3048000" y="2362200"/>
            <a:chExt cx="762000" cy="685800"/>
          </a:xfrm>
        </p:grpSpPr>
        <p:sp>
          <p:nvSpPr>
            <p:cNvPr id="5" name="Rectangle 4"/>
            <p:cNvSpPr/>
            <p:nvPr/>
          </p:nvSpPr>
          <p:spPr>
            <a:xfrm>
              <a:off x="3429000" y="2667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9000" y="236220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270361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90800" y="38055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does </a:t>
            </a:r>
            <a:r>
              <a:rPr lang="en-US" sz="2400" b="1" dirty="0" err="1" smtClean="0"/>
              <a:t>clearScreen</a:t>
            </a:r>
            <a:r>
              <a:rPr lang="en-US" sz="2400" b="1" dirty="0" smtClean="0"/>
              <a:t>()</a:t>
            </a:r>
            <a:r>
              <a:rPr lang="en-US" sz="2400" dirty="0" smtClean="0"/>
              <a:t> do???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2"/>
                </a:solidFill>
              </a:rPr>
              <a:t>    </a:t>
            </a:r>
            <a:r>
              <a:rPr lang="en-US" u="sng" dirty="0" smtClean="0">
                <a:solidFill>
                  <a:schemeClr val="tx2"/>
                </a:solidFill>
              </a:rPr>
              <a:t>Your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1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C -0.00121 0.00463 -0.00052 0.00602 -0.00034 0.0125 C 0.00278 0.01134 0.00486 0.01204 0.00799 0.0125 C 0.00938 0.01528 0.00903 0.01597 0.00868 0.01991 C 0.00903 0.0213 0.00886 0.02315 0.00973 0.02407 C 0.01059 0.025 0.01181 0.02431 0.01285 0.02454 C 0.01354 0.02477 0.01493 0.02546 0.01493 0.02546 C 0.01858 0.02477 0.01754 0.025 0.01841 0.0213 C 0.01858 0.02014 0.01858 0.01921 0.01875 0.01806 C 0.01875 0.01759 0.0191 0.01713 0.0191 0.01667 C 0.01927 0.01574 0.01945 0.01389 0.01945 0.01389 " pathEditMode="relative" ptsTypes="ffffffffff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Primary resource:</a:t>
            </a:r>
            <a:r>
              <a:rPr lang="en-US" dirty="0" smtClean="0"/>
              <a:t>  ILI9340 LCD Driver datasheet</a:t>
            </a:r>
          </a:p>
          <a:p>
            <a:r>
              <a:rPr lang="en-US" dirty="0" smtClean="0"/>
              <a:t>We are using the 4-line Serial Interface II</a:t>
            </a:r>
          </a:p>
          <a:p>
            <a:pPr lvl="1"/>
            <a:r>
              <a:rPr lang="en-US" dirty="0" smtClean="0"/>
              <a:t>SDI  </a:t>
            </a:r>
            <a:r>
              <a:rPr lang="en-US" sz="2400" dirty="0" smtClean="0"/>
              <a:t> </a:t>
            </a:r>
            <a:r>
              <a:rPr lang="en-US" dirty="0" smtClean="0"/>
              <a:t>= MOSI</a:t>
            </a:r>
          </a:p>
          <a:p>
            <a:pPr lvl="1"/>
            <a:r>
              <a:rPr lang="en-US" dirty="0" smtClean="0"/>
              <a:t>SDO = MISO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0" y="4269502"/>
            <a:ext cx="5943600" cy="21958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0" y="5182751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Pg</a:t>
            </a:r>
            <a:r>
              <a:rPr lang="en-US" dirty="0"/>
              <a:t> 62 (7.6.2)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41148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2697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Family Users Guide 16.3.6.1 (Pg. 442)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1"/>
            <a:ext cx="8573635" cy="51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677217" y="2514600"/>
            <a:ext cx="1828800" cy="381000"/>
          </a:xfrm>
          <a:prstGeom prst="wedgeRectCallout">
            <a:avLst>
              <a:gd name="adj1" fmla="val -115104"/>
              <a:gd name="adj2" fmla="val 14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Inactive state = 0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677217" y="3581400"/>
            <a:ext cx="1828800" cy="381000"/>
          </a:xfrm>
          <a:prstGeom prst="wedgeRectCallout">
            <a:avLst>
              <a:gd name="adj1" fmla="val -115625"/>
              <a:gd name="adj2" fmla="val -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Inactive state = 1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581400" y="5029200"/>
            <a:ext cx="1828800" cy="381000"/>
          </a:xfrm>
          <a:prstGeom prst="wedgeRectCallout">
            <a:avLst>
              <a:gd name="adj1" fmla="val -98437"/>
              <a:gd name="adj2" fmla="val 21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captures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43190" y="1676401"/>
            <a:ext cx="0" cy="487679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1143000" y="6381750"/>
            <a:ext cx="1295400" cy="381000"/>
          </a:xfrm>
          <a:prstGeom prst="wedgeRectCallout">
            <a:avLst>
              <a:gd name="adj1" fmla="val 25215"/>
              <a:gd name="adj2" fmla="val -29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Diagram based on 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07354"/>
            <a:ext cx="8242177" cy="375064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{signal: [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{name: 'LCD_SCLK_PIN', wave: '0...P.......', period: 1, phase: 0.4},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{name: 'LCD_CS_PIN', wave: '20.........1', },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{name: 'LCD_DC_PIN', wave: 'x.0.........', },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{name: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‘UCB0MOSI',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wave: 'x..22222222x', data:['D7','D6', 'D5', 'D4', 'D3', 'D2', 'D1', 'D0']},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head: {text: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tspan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tspan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{class:'h3'}, 'Write Command']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V:\Courses\ECE382\Fall 16\Warner\Lab03\WriteCommand_CorrectC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33" y="1143000"/>
            <a:ext cx="6683567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81800" y="5955297"/>
            <a:ext cx="1635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wavedrom.com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724400"/>
            <a:ext cx="1157288" cy="122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1" y="2876550"/>
            <a:ext cx="617219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Logic Analyzer:</a:t>
            </a:r>
            <a:r>
              <a:rPr lang="en-US" sz="2000" dirty="0" smtClean="0"/>
              <a:t>  What would you trigger on to catch this?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587823"/>
            <a:ext cx="1066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UCB0MOSI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4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Write Cycle Sequence – </a:t>
            </a:r>
            <a:r>
              <a:rPr lang="en-US" dirty="0" err="1" smtClean="0"/>
              <a:t>Pg</a:t>
            </a:r>
            <a:r>
              <a:rPr lang="en-US" dirty="0" smtClean="0"/>
              <a:t> 35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99" y="990600"/>
            <a:ext cx="8897953" cy="3886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" y="587906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the above chart we can tell that the clock should have </a:t>
            </a:r>
            <a:r>
              <a:rPr lang="en-US" b="1" dirty="0" smtClean="0"/>
              <a:t>Polarity </a:t>
            </a:r>
            <a:r>
              <a:rPr lang="en-US" b="1" dirty="0"/>
              <a:t>= 0</a:t>
            </a:r>
            <a:r>
              <a:rPr lang="en-US" dirty="0"/>
              <a:t>, and </a:t>
            </a:r>
            <a:r>
              <a:rPr lang="en-US" b="1" dirty="0"/>
              <a:t>Phase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6875" y="6324600"/>
            <a:ext cx="3429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CS is the real driver for the process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0238" y="4800600"/>
            <a:ext cx="8582273" cy="9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LCD driver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214" y="1295400"/>
            <a:ext cx="8849386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096000"/>
            <a:ext cx="838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Master (MCU) must send bytes (e.g., command) to slave (LCD driver) to receive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 with constraints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2578" y="1447800"/>
            <a:ext cx="8692822" cy="472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0989" y="6280666"/>
            <a:ext cx="609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See table of timing values for what required hold times, </a:t>
            </a:r>
            <a:r>
              <a:rPr lang="en-US" dirty="0" err="1" smtClean="0"/>
              <a:t>etc</a:t>
            </a:r>
            <a:r>
              <a:rPr lang="en-US" dirty="0" smtClean="0"/>
              <a:t> are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589" y="31125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Pg. 231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Painting pixels in the LCD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218628"/>
            <a:ext cx="5943600" cy="49249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5029200"/>
            <a:ext cx="2974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Pg. 111, </a:t>
            </a:r>
            <a:r>
              <a:rPr lang="en-US" dirty="0" smtClean="0"/>
              <a:t>113</a:t>
            </a:r>
          </a:p>
          <a:p>
            <a:r>
              <a:rPr lang="en-US" dirty="0" smtClean="0"/>
              <a:t>(CASET </a:t>
            </a:r>
            <a:r>
              <a:rPr lang="en-US" dirty="0"/>
              <a:t>and PASET flowcharts)</a:t>
            </a:r>
          </a:p>
        </p:txBody>
      </p:sp>
      <p:sp>
        <p:nvSpPr>
          <p:cNvPr id="6" name="Left Brace 5"/>
          <p:cNvSpPr/>
          <p:nvPr/>
        </p:nvSpPr>
        <p:spPr>
          <a:xfrm>
            <a:off x="2286000" y="1295400"/>
            <a:ext cx="1447800" cy="342900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748290"/>
            <a:ext cx="177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setArea</a:t>
            </a:r>
            <a:endParaRPr lang="en-US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64124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setArea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61838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R12     R13    R14   R15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0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Picking col, row (CASET, PASET)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3124200" cy="357981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00524" y="2286000"/>
            <a:ext cx="4333876" cy="3062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307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Start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132826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End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307578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Start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507154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End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7400" y="2743200"/>
            <a:ext cx="2209800" cy="2209800"/>
          </a:xfrm>
          <a:prstGeom prst="rect">
            <a:avLst/>
          </a:prstGeom>
          <a:noFill/>
          <a:ln w="571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1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563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ECE 382 Lab 3</vt:lpstr>
      <vt:lpstr>Overview</vt:lpstr>
      <vt:lpstr>Timing Diagrams</vt:lpstr>
      <vt:lpstr>Diagram based on assembly code</vt:lpstr>
      <vt:lpstr>Write Cycle Sequence – Pg 35</vt:lpstr>
      <vt:lpstr>Reading data from LCD driver</vt:lpstr>
      <vt:lpstr>Timing Diagram with constraints</vt:lpstr>
      <vt:lpstr>Painting pixels in the LCD</vt:lpstr>
      <vt:lpstr>Picking col, row (CASET, PASET)</vt:lpstr>
      <vt:lpstr>How painting pixels in an area works</vt:lpstr>
      <vt:lpstr>How painting pixels in an area works</vt:lpstr>
      <vt:lpstr>Various ways to fill area up</vt:lpstr>
      <vt:lpstr>Painting Pixel Colors</vt:lpstr>
      <vt:lpstr>Using Other Predefined Colors</vt:lpstr>
      <vt:lpstr>Custom Colors</vt:lpstr>
      <vt:lpstr>Custom Colors</vt:lpstr>
      <vt:lpstr>Your Goal:  A moving 10x10 box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382 Lab 3</dc:title>
  <dc:creator>Test</dc:creator>
  <cp:lastModifiedBy>Test</cp:lastModifiedBy>
  <cp:revision>34</cp:revision>
  <dcterms:created xsi:type="dcterms:W3CDTF">2016-10-02T21:07:34Z</dcterms:created>
  <dcterms:modified xsi:type="dcterms:W3CDTF">2016-10-03T02:22:20Z</dcterms:modified>
</cp:coreProperties>
</file>