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82" r:id="rId2"/>
    <p:sldId id="381" r:id="rId3"/>
    <p:sldId id="394" r:id="rId4"/>
    <p:sldId id="395" r:id="rId5"/>
    <p:sldId id="396" r:id="rId6"/>
    <p:sldId id="397" r:id="rId7"/>
    <p:sldId id="398" r:id="rId8"/>
    <p:sldId id="400" r:id="rId9"/>
    <p:sldId id="384" r:id="rId10"/>
    <p:sldId id="401" r:id="rId11"/>
    <p:sldId id="378" r:id="rId12"/>
    <p:sldId id="402" r:id="rId13"/>
    <p:sldId id="403" r:id="rId14"/>
    <p:sldId id="404" r:id="rId15"/>
    <p:sldId id="405" r:id="rId16"/>
    <p:sldId id="406" r:id="rId17"/>
    <p:sldId id="407" r:id="rId18"/>
    <p:sldId id="408" r:id="rId19"/>
    <p:sldId id="409" r:id="rId20"/>
    <p:sldId id="410" r:id="rId21"/>
    <p:sldId id="411" r:id="rId22"/>
    <p:sldId id="412" r:id="rId23"/>
    <p:sldId id="413" r:id="rId24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3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-95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83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300789AD-077F-478F-BA91-4026ECB15B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8BE1B9E-7810-4DC0-98F1-B5E91A5F9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D4956635-316B-48E9-B54E-059C0C92A9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A12BF82E-ADAD-49ED-A77A-ED5DF0B65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F546C83E-D34C-4426-95F6-2654480D3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529EA55-24E0-47FE-9525-85722F17A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6409C543-53D8-46CD-B3EE-6497E9571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13F22054-8C62-4088-A050-DEA693430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28889C48-89AD-4887-A779-AFCE75A85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BEF648AD-7E68-4E64-B5E8-4FFE6B57A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4FC795F6-C5F7-438C-85C7-B4E8406E8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5D2A924E-FC12-4018-B09E-073E60386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2338" y="6494463"/>
            <a:ext cx="47640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EB713571-4EB9-41EE-B6BB-443A0F662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st_of_programming_languages" TargetMode="External"/><Relationship Id="rId2" Type="http://schemas.openxmlformats.org/officeDocument/2006/relationships/hyperlink" Target="http://stackoverflow.com/questions/2684364/why-arent-programs-written-in-assembly-more-ofte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ece382.com/notes/L20/L20_C_basic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st_of_programming_languages" TargetMode="External"/><Relationship Id="rId2" Type="http://schemas.openxmlformats.org/officeDocument/2006/relationships/hyperlink" Target="http://stackoverflow.com/questions/2684364/why-arent-programs-written-in-assembly-more-ofte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2684364/why-arent-programs-written-in-assembly-more-ofte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247" y="738595"/>
            <a:ext cx="7772400" cy="1470025"/>
          </a:xfrm>
        </p:spPr>
        <p:txBody>
          <a:bodyPr/>
          <a:lstStyle/>
          <a:p>
            <a:r>
              <a:rPr lang="en-US" dirty="0" smtClean="0"/>
              <a:t>ECE 382  Lesson 19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5320" y="1951263"/>
            <a:ext cx="6660656" cy="4757034"/>
          </a:xfrm>
        </p:spPr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High-Level Programming Languages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Compilers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Intro to C</a:t>
            </a:r>
            <a:endParaRPr lang="en-US" sz="2000" dirty="0">
              <a:solidFill>
                <a:srgbClr val="0070C0"/>
              </a:solidFill>
            </a:endParaRP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 </a:t>
            </a:r>
            <a:endParaRPr lang="en-US" sz="2000" dirty="0" smtClean="0">
              <a:solidFill>
                <a:srgbClr val="0070C0"/>
              </a:solidFill>
            </a:endParaRPr>
          </a:p>
          <a:p>
            <a:pPr algn="l"/>
            <a:r>
              <a:rPr lang="en-US" sz="2000" b="1" dirty="0" smtClean="0"/>
              <a:t>Admin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GR#1 </a:t>
            </a:r>
          </a:p>
          <a:p>
            <a:pPr marL="1257300" lvl="2" indent="-342900" algn="l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70C0"/>
                </a:solidFill>
              </a:rPr>
              <a:t>Know for FINAL EXAM!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Lab 3 due midnight Sunday (not 0001 Monday morning)</a:t>
            </a:r>
          </a:p>
          <a:p>
            <a:pPr lvl="1" algn="l"/>
            <a:endParaRPr lang="en-US" sz="2000" dirty="0" smtClean="0">
              <a:solidFill>
                <a:srgbClr val="0070C0"/>
              </a:solidFill>
            </a:endParaRP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Assignment </a:t>
            </a:r>
            <a:r>
              <a:rPr lang="en-US" sz="2000" dirty="0" smtClean="0">
                <a:solidFill>
                  <a:srgbClr val="0070C0"/>
                </a:solidFill>
              </a:rPr>
              <a:t>6 </a:t>
            </a:r>
            <a:r>
              <a:rPr lang="en-US" sz="2000" dirty="0" smtClean="0">
                <a:solidFill>
                  <a:srgbClr val="0070C0"/>
                </a:solidFill>
              </a:rPr>
              <a:t>due BOC next Lesson</a:t>
            </a:r>
            <a:endParaRPr lang="en-US" sz="1600" dirty="0">
              <a:solidFill>
                <a:srgbClr val="0070C0"/>
              </a:solidFill>
            </a:endParaRPr>
          </a:p>
          <a:p>
            <a:pPr lvl="1"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3683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787" y="797065"/>
            <a:ext cx="7772400" cy="4724400"/>
          </a:xfrm>
        </p:spPr>
        <p:txBody>
          <a:bodyPr/>
          <a:lstStyle/>
          <a:p>
            <a:r>
              <a:rPr lang="en-US" sz="1800" dirty="0" smtClean="0"/>
              <a:t>One </a:t>
            </a:r>
            <a:r>
              <a:rPr lang="en-US" sz="1800" dirty="0"/>
              <a:t>of the most widely used programming languages of all time </a:t>
            </a:r>
            <a:endParaRPr lang="en-US" sz="1800" dirty="0" smtClean="0"/>
          </a:p>
          <a:p>
            <a:r>
              <a:rPr lang="en-US" sz="2400" dirty="0" smtClean="0"/>
              <a:t>Examples of projects coded in C: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Kernel </a:t>
            </a:r>
            <a:r>
              <a:rPr lang="en-US" sz="2000" dirty="0">
                <a:solidFill>
                  <a:srgbClr val="0070C0"/>
                </a:solidFill>
              </a:rPr>
              <a:t>/ OS: </a:t>
            </a:r>
            <a:r>
              <a:rPr lang="en-US" sz="2000" dirty="0"/>
              <a:t>Linux, GNU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Version </a:t>
            </a:r>
            <a:r>
              <a:rPr lang="en-US" sz="2000" dirty="0">
                <a:solidFill>
                  <a:srgbClr val="0070C0"/>
                </a:solidFill>
              </a:rPr>
              <a:t>Control: </a:t>
            </a:r>
            <a:r>
              <a:rPr lang="en-US" sz="2000" dirty="0" err="1"/>
              <a:t>git</a:t>
            </a:r>
            <a:endParaRPr lang="en-US" sz="2000" dirty="0"/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Web </a:t>
            </a:r>
            <a:r>
              <a:rPr lang="en-US" sz="2000" dirty="0">
                <a:solidFill>
                  <a:srgbClr val="0070C0"/>
                </a:solidFill>
              </a:rPr>
              <a:t>Server: </a:t>
            </a:r>
            <a:r>
              <a:rPr lang="en-US" sz="2000" dirty="0"/>
              <a:t>Apache, </a:t>
            </a:r>
            <a:r>
              <a:rPr lang="en-US" sz="2000" dirty="0" err="1"/>
              <a:t>nginx</a:t>
            </a:r>
            <a:endParaRPr lang="en-US" sz="2000" dirty="0"/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Interpreter</a:t>
            </a:r>
            <a:r>
              <a:rPr lang="en-US" sz="2000" dirty="0">
                <a:solidFill>
                  <a:srgbClr val="0070C0"/>
                </a:solidFill>
              </a:rPr>
              <a:t>: </a:t>
            </a:r>
            <a:r>
              <a:rPr lang="en-US" sz="2000" dirty="0"/>
              <a:t>Ruby, Python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Databases</a:t>
            </a:r>
            <a:r>
              <a:rPr lang="en-US" sz="2000" dirty="0">
                <a:solidFill>
                  <a:srgbClr val="0070C0"/>
                </a:solidFill>
              </a:rPr>
              <a:t>: </a:t>
            </a:r>
            <a:r>
              <a:rPr lang="en-US" sz="2000" dirty="0" err="1"/>
              <a:t>mysql</a:t>
            </a:r>
            <a:r>
              <a:rPr lang="en-US" sz="2000" dirty="0"/>
              <a:t>, </a:t>
            </a:r>
            <a:r>
              <a:rPr lang="en-US" sz="2000" dirty="0" err="1"/>
              <a:t>postgresql</a:t>
            </a:r>
            <a:r>
              <a:rPr lang="en-US" sz="2000" dirty="0"/>
              <a:t>, </a:t>
            </a:r>
            <a:r>
              <a:rPr lang="en-US" sz="2000" dirty="0" err="1"/>
              <a:t>redis</a:t>
            </a:r>
            <a:endParaRPr lang="en-US" sz="2000" dirty="0"/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Virtualization</a:t>
            </a:r>
            <a:r>
              <a:rPr lang="en-US" sz="2000" dirty="0">
                <a:solidFill>
                  <a:srgbClr val="0070C0"/>
                </a:solidFill>
              </a:rPr>
              <a:t>: </a:t>
            </a:r>
            <a:r>
              <a:rPr lang="en-US" sz="2000" dirty="0" err="1"/>
              <a:t>vmware</a:t>
            </a:r>
            <a:endParaRPr lang="en-US" sz="2000" dirty="0"/>
          </a:p>
          <a:p>
            <a:pPr lvl="1"/>
            <a:r>
              <a:rPr lang="en-US" sz="2000" dirty="0" smtClean="0"/>
              <a:t>Almost </a:t>
            </a:r>
            <a:r>
              <a:rPr lang="en-US" sz="2000" dirty="0"/>
              <a:t>anything embedded, device </a:t>
            </a:r>
            <a:r>
              <a:rPr lang="en-US" sz="2000" dirty="0" smtClean="0"/>
              <a:t>drivers</a:t>
            </a:r>
          </a:p>
          <a:p>
            <a:pPr lvl="1"/>
            <a:endParaRPr lang="en-US" sz="2000" dirty="0"/>
          </a:p>
          <a:p>
            <a:r>
              <a:rPr lang="en-US" sz="2400" b="1" dirty="0"/>
              <a:t>C </a:t>
            </a:r>
            <a:r>
              <a:rPr lang="en-US" sz="2400" b="1" dirty="0" smtClean="0"/>
              <a:t>is like </a:t>
            </a:r>
            <a:r>
              <a:rPr lang="en-US" sz="2400" b="1" dirty="0"/>
              <a:t>a portable, higher-level </a:t>
            </a:r>
            <a:r>
              <a:rPr lang="en-US" sz="2400" b="1" dirty="0" smtClean="0"/>
              <a:t>assembly</a:t>
            </a:r>
            <a:r>
              <a:rPr lang="en-US" sz="2400" b="1" dirty="0"/>
              <a:t> </a:t>
            </a:r>
            <a:endParaRPr lang="en-US" sz="2400" dirty="0" smtClean="0"/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2249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2818013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Single line comment</a:t>
            </a: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 block comment that can span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multiple lines */</a:t>
            </a: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0;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 declaration</a:t>
            </a: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/*************************************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** The previous variable was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** declared just as an example.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*************************************/</a:t>
            </a:r>
          </a:p>
        </p:txBody>
      </p:sp>
    </p:spTree>
    <p:extLst>
      <p:ext uri="{BB962C8B-B14F-4D97-AF65-F5344CB8AC3E}">
        <p14:creationId xmlns:p14="http://schemas.microsoft.com/office/powerpoint/2010/main" val="339660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444" y="3539272"/>
            <a:ext cx="8083562" cy="2818013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•Note: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These sizes are dependent on the compiler and target architecture - these are for the MSP430.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•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Note: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Do not use the float / double types on the MSP430 - since it doesn't have floating point hardware support, implementing software support will use almost all of your memory.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211237"/>
              </p:ext>
            </p:extLst>
          </p:nvPr>
        </p:nvGraphicFramePr>
        <p:xfrm>
          <a:off x="580603" y="1453060"/>
          <a:ext cx="7772400" cy="1828800"/>
        </p:xfrm>
        <a:graphic>
          <a:graphicData uri="http://schemas.openxmlformats.org/drawingml/2006/table">
            <a:tbl>
              <a:tblPr/>
              <a:tblGrid>
                <a:gridCol w="1547602"/>
                <a:gridCol w="1877353"/>
                <a:gridCol w="434744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 byte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number or ASCII character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 bytes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larger number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 bytes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single-precision floating point number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double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 bytes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double-precision floating point number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6462" y="807931"/>
            <a:ext cx="2567198" cy="582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856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inherit"/>
                <a:cs typeface="Arial" pitchFamily="34" charset="0"/>
              </a:rPr>
              <a:t>Variable Types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15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457" y="4728801"/>
            <a:ext cx="8083562" cy="1299765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•Note: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Once again, sizes are dependent on compiler / target architecture - these are for the MSP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6462" y="807931"/>
            <a:ext cx="2567198" cy="582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856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inherit"/>
                <a:cs typeface="Arial" pitchFamily="34" charset="0"/>
              </a:rPr>
              <a:t>Variable Modifiers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579335"/>
              </p:ext>
            </p:extLst>
          </p:nvPr>
        </p:nvGraphicFramePr>
        <p:xfrm>
          <a:off x="645340" y="1180358"/>
          <a:ext cx="8061690" cy="3200400"/>
        </p:xfrm>
        <a:graphic>
          <a:graphicData uri="http://schemas.openxmlformats.org/drawingml/2006/table">
            <a:tbl>
              <a:tblPr/>
              <a:tblGrid>
                <a:gridCol w="1277868"/>
                <a:gridCol w="678382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Modifier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short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remains a 2-byte integer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long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increases int size to 4 bytes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signed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two's complement numbers (default)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unsigned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allows unsigned arithmetic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directly allocates memory to remember a value between function calls. Variable is allocated to "permanent" memory, not the stack.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extern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actual </a:t>
                      </a:r>
                      <a:r>
                        <a:rPr lang="en-US" dirty="0"/>
                        <a:t>storage and initial value of variable is defined elsewhere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assigns a constant (read-only) value to a variable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57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5035231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Preferred Constant </a:t>
            </a:r>
            <a:r>
              <a:rPr lang="en-US" sz="1400" b="1" dirty="0" smtClean="0"/>
              <a:t>Declaration</a:t>
            </a:r>
          </a:p>
          <a:p>
            <a:pPr marL="0" indent="0">
              <a:buNone/>
            </a:pPr>
            <a:r>
              <a:rPr lang="en-US" sz="1400" dirty="0"/>
              <a:t>The #define </a:t>
            </a:r>
            <a:r>
              <a:rPr lang="en-US" sz="1400" dirty="0" smtClean="0"/>
              <a:t>statement </a:t>
            </a:r>
            <a:r>
              <a:rPr lang="en-US" sz="1400" dirty="0"/>
              <a:t>is a pre-processor directive. </a:t>
            </a:r>
            <a:endParaRPr lang="en-US" sz="1400" dirty="0" smtClean="0"/>
          </a:p>
          <a:p>
            <a:pPr>
              <a:buFontTx/>
              <a:buChar char="-"/>
            </a:pPr>
            <a:r>
              <a:rPr lang="en-US" sz="1400" dirty="0" smtClean="0"/>
              <a:t>pre-processor </a:t>
            </a:r>
            <a:r>
              <a:rPr lang="en-US" sz="1400" dirty="0"/>
              <a:t>will </a:t>
            </a:r>
            <a:r>
              <a:rPr lang="en-US" sz="1400" dirty="0" smtClean="0"/>
              <a:t>“find-replace” </a:t>
            </a:r>
            <a:r>
              <a:rPr lang="en-US" sz="1400" dirty="0"/>
              <a:t>each instant </a:t>
            </a:r>
            <a:endParaRPr lang="en-US" sz="1400" dirty="0" smtClean="0"/>
          </a:p>
          <a:p>
            <a:pPr>
              <a:buFontTx/>
              <a:buChar char="-"/>
            </a:pPr>
            <a:r>
              <a:rPr lang="en-US" sz="1400" dirty="0" smtClean="0"/>
              <a:t>similar </a:t>
            </a:r>
            <a:r>
              <a:rPr lang="en-US" sz="1400" dirty="0"/>
              <a:t>to a .</a:t>
            </a:r>
            <a:r>
              <a:rPr lang="en-US" sz="1400" dirty="0" err="1"/>
              <a:t>equ</a:t>
            </a:r>
            <a:r>
              <a:rPr lang="en-US" sz="1400" dirty="0"/>
              <a:t> statement in assembly.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#define MY_CONST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some_value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#define SCREEN_WIDTH 640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#define SCREEN_HEIGHT 480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numPixels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numPixels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SCREEN_WIDTH * SCREEN_HEIGHT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•Note: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There is no ';' or '=' in #define statements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•Note: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Variables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must be declared at the top of a block, and they are not initialized by default. A block is denoted by braces {}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•Note: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value can be binary (0b), octal (0), or hex (0x) by using prefixes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14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625728" cy="5035231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Assignment, Arithmetic </a:t>
            </a:r>
            <a:r>
              <a:rPr lang="en-US" sz="1400" b="1" dirty="0" smtClean="0"/>
              <a:t>Operators</a:t>
            </a: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a, b;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variable declaration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a;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assignment - note, all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vars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have undefined values at this point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a + b;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addition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a - b;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subtraction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a * b;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multiplication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a / b;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division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a % b;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modulus (remainder)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++;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increment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--;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decrement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+= a;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+ a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-= a;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- a</a:t>
            </a:r>
          </a:p>
        </p:txBody>
      </p:sp>
    </p:spTree>
    <p:extLst>
      <p:ext uri="{BB962C8B-B14F-4D97-AF65-F5344CB8AC3E}">
        <p14:creationId xmlns:p14="http://schemas.microsoft.com/office/powerpoint/2010/main" val="191494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08" y="847679"/>
            <a:ext cx="8868871" cy="5763514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Relational </a:t>
            </a:r>
            <a:r>
              <a:rPr lang="en-US" sz="1400" b="1" dirty="0" smtClean="0"/>
              <a:t>Operators</a:t>
            </a: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 ((a &lt; 10) &amp;&amp; (a &gt; 5))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// literally: if a is greater than 5 and less than 10, do whatever is in here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// practically: if a is between 5 and 10, do whatever is in here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•Note: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 C, "false" is 0, while any non-zero value is considered true.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391749"/>
              </p:ext>
            </p:extLst>
          </p:nvPr>
        </p:nvGraphicFramePr>
        <p:xfrm>
          <a:off x="459223" y="1194519"/>
          <a:ext cx="7772400" cy="3291840"/>
        </p:xfrm>
        <a:graphic>
          <a:graphicData uri="http://schemas.openxmlformats.org/drawingml/2006/table">
            <a:tbl>
              <a:tblPr/>
              <a:tblGrid>
                <a:gridCol w="1102540"/>
                <a:gridCol w="2468071"/>
                <a:gridCol w="420178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Operator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Example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&lt;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less than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&lt;=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less than or equal 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greater than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&gt;=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greater than or equal 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==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equal 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!=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not equal 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&amp;&amp;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logical </a:t>
                      </a:r>
                      <a:r>
                        <a:rPr lang="en-US" dirty="0" smtClean="0"/>
                        <a:t>AND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| |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logical OR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12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08" y="847679"/>
            <a:ext cx="8868871" cy="5035231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Bit-wise Operators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Example with SPI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UCA0CTL1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&amp;=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~UCSWRST;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disable the subsystem (AND UCA0CTL1 with NOT UCSWRST)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UCA0CTL1 |=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UCSWRST;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enable the subsystem (OR UCA0CTL1 with UCSWRST)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489417"/>
              </p:ext>
            </p:extLst>
          </p:nvPr>
        </p:nvGraphicFramePr>
        <p:xfrm>
          <a:off x="467314" y="1147586"/>
          <a:ext cx="7772400" cy="2560320"/>
        </p:xfrm>
        <a:graphic>
          <a:graphicData uri="http://schemas.openxmlformats.org/drawingml/2006/table">
            <a:tbl>
              <a:tblPr/>
              <a:tblGrid>
                <a:gridCol w="1798455"/>
                <a:gridCol w="2306230"/>
                <a:gridCol w="366771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Operator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Example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&amp;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|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^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~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One's Complement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&gt;&gt;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Bit-shift right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&lt;&lt;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Bit-shift left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44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29" y="629194"/>
            <a:ext cx="8868871" cy="5035231"/>
          </a:xfrm>
        </p:spPr>
        <p:txBody>
          <a:bodyPr/>
          <a:lstStyle/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if (logical expression) 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statements;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 else if (logical expression)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statements;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statements;</a:t>
            </a: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Example: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 (temp &lt; MIN_TEMP) 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flag = TOO_LOW;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 else if (temp &gt; MAX_TEMP)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flag = TOO_HIGH;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flag = JUST_RIGHT;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430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29" y="629194"/>
            <a:ext cx="8868871" cy="5035231"/>
          </a:xfrm>
        </p:spPr>
        <p:txBody>
          <a:bodyPr/>
          <a:lstStyle/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switch (value)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case constant-expression1: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statements;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case constant-expression2: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statements;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default: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// gets executed if no other case hits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statements;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pPr marL="400050" lvl="1" indent="0">
              <a:buNone/>
            </a:pPr>
            <a:r>
              <a:rPr lang="en-US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Example: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switch (GAME_STATE)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case MENU: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displayMenu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case PLAYING: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updateState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case LOST: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displayLost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934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Language versus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762" y="748513"/>
            <a:ext cx="7772400" cy="4724400"/>
          </a:xfrm>
        </p:spPr>
        <p:txBody>
          <a:bodyPr/>
          <a:lstStyle/>
          <a:p>
            <a:r>
              <a:rPr lang="en-US" sz="2400" dirty="0">
                <a:hlinkClick r:id="rId2"/>
              </a:rPr>
              <a:t>I'm a Compiler</a:t>
            </a:r>
            <a:r>
              <a:rPr lang="en-US" sz="2400" dirty="0"/>
              <a:t> </a:t>
            </a:r>
            <a:endParaRPr lang="en-US" sz="2400" dirty="0" smtClean="0">
              <a:hlinkClick r:id="rId3"/>
            </a:endParaRPr>
          </a:p>
          <a:p>
            <a:r>
              <a:rPr lang="en-US" sz="2400" dirty="0" smtClean="0">
                <a:hlinkClick r:id="rId3"/>
              </a:rPr>
              <a:t>List </a:t>
            </a:r>
            <a:r>
              <a:rPr lang="en-US" sz="2400" dirty="0">
                <a:hlinkClick r:id="rId3"/>
              </a:rPr>
              <a:t>of Programming Languages</a:t>
            </a:r>
            <a:endParaRPr lang="en-US" sz="2400" dirty="0" smtClean="0"/>
          </a:p>
          <a:p>
            <a:r>
              <a:rPr lang="en-US" sz="2400" dirty="0" smtClean="0"/>
              <a:t>Benefits </a:t>
            </a:r>
            <a:r>
              <a:rPr lang="en-US" sz="2400" dirty="0"/>
              <a:t>of using these over programming in assembly? 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2775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29" y="629194"/>
            <a:ext cx="8868871" cy="5035231"/>
          </a:xfrm>
        </p:spPr>
        <p:txBody>
          <a:bodyPr/>
          <a:lstStyle/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for (initial; continue; increment)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statements;</a:t>
            </a: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800" dirty="0">
                <a:solidFill>
                  <a:srgbClr val="0070C0"/>
                </a:solidFill>
              </a:rPr>
              <a:t>initial </a:t>
            </a:r>
            <a:r>
              <a:rPr lang="en-US" sz="1800" dirty="0"/>
              <a:t>- evaluated once, immediately before the first iteration of the loop. Usually used to initialize variable.</a:t>
            </a:r>
          </a:p>
          <a:p>
            <a:r>
              <a:rPr lang="en-US" sz="1800" dirty="0">
                <a:solidFill>
                  <a:srgbClr val="0070C0"/>
                </a:solidFill>
              </a:rPr>
              <a:t>continue</a:t>
            </a:r>
            <a:r>
              <a:rPr lang="en-US" sz="1800" dirty="0"/>
              <a:t> - condition checked to execute the next iteration. If false, then the loop terminates.</a:t>
            </a:r>
          </a:p>
          <a:p>
            <a:r>
              <a:rPr lang="en-US" sz="1800" dirty="0">
                <a:solidFill>
                  <a:srgbClr val="0070C0"/>
                </a:solidFill>
              </a:rPr>
              <a:t>increment</a:t>
            </a:r>
            <a:r>
              <a:rPr lang="en-US" sz="1800" dirty="0"/>
              <a:t> - single statement executed at the end of each loop. Usually used to increment / decrement a variable.</a:t>
            </a:r>
          </a:p>
          <a:p>
            <a:pPr marL="0" indent="0"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Example:</a:t>
            </a:r>
          </a:p>
          <a:p>
            <a:pPr marL="400050" lvl="1" indent="0">
              <a:buNone/>
            </a:pPr>
            <a:r>
              <a:rPr lang="nn-NO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 (i = 1; i &lt;= 20; i++)</a:t>
            </a:r>
          </a:p>
          <a:p>
            <a:pPr marL="400050" lvl="1" indent="0">
              <a:buNone/>
            </a:pPr>
            <a:r>
              <a:rPr lang="nn-NO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nn-NO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sum += i;</a:t>
            </a:r>
          </a:p>
          <a:p>
            <a:pPr marL="400050" lvl="1" indent="0">
              <a:buNone/>
            </a:pPr>
            <a:r>
              <a:rPr lang="nn-NO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44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While / Do 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29" y="629194"/>
            <a:ext cx="8868871" cy="5035231"/>
          </a:xfrm>
        </p:spPr>
        <p:txBody>
          <a:bodyPr/>
          <a:lstStyle/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while (condition) 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statements;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sz="1400" i="1" dirty="0" smtClean="0"/>
              <a:t>		do </a:t>
            </a:r>
            <a:r>
              <a:rPr lang="en-US" sz="1400" i="1" dirty="0"/>
              <a:t>while</a:t>
            </a:r>
            <a:r>
              <a:rPr lang="en-US" sz="1400" dirty="0"/>
              <a:t> is guaranteed to be executed once, </a:t>
            </a:r>
            <a:r>
              <a:rPr lang="en-US" sz="1400" i="1" dirty="0"/>
              <a:t>while</a:t>
            </a:r>
            <a:r>
              <a:rPr lang="en-US" sz="1400" dirty="0"/>
              <a:t> isn't.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statements;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 while (condition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en-US" sz="1800" i="1" dirty="0" smtClean="0"/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Example: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5;</a:t>
            </a:r>
          </a:p>
          <a:p>
            <a:pPr marL="400050" lvl="1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&lt; 10)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++;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do 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++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 while (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&lt; 10);</a:t>
            </a:r>
          </a:p>
          <a:p>
            <a:pPr marL="400050" lvl="1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// final value of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is 11</a:t>
            </a:r>
          </a:p>
        </p:txBody>
      </p:sp>
    </p:spTree>
    <p:extLst>
      <p:ext uri="{BB962C8B-B14F-4D97-AF65-F5344CB8AC3E}">
        <p14:creationId xmlns:p14="http://schemas.microsoft.com/office/powerpoint/2010/main" val="278458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C Program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29" y="629194"/>
            <a:ext cx="8868871" cy="5035231"/>
          </a:xfrm>
        </p:spPr>
        <p:txBody>
          <a:bodyPr/>
          <a:lstStyle/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#include statements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#define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statements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global variables</a:t>
            </a:r>
          </a:p>
          <a:p>
            <a:pPr marL="400050" lvl="1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 main(void)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// Variable declarations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// Useful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code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while (1) {}        // trap the CPU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800" i="1" dirty="0" smtClean="0"/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Example:</a:t>
            </a: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400" b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include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#define NUM_LOOPS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23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main(void)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unsigned char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unsigned int summation = 0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&lt;= NUM_LOOPS;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summation +=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while (1) {}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trap the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CPU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454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Headers !!!!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29" y="629194"/>
            <a:ext cx="8868871" cy="5035231"/>
          </a:xfrm>
        </p:spPr>
        <p:txBody>
          <a:bodyPr/>
          <a:lstStyle/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/*******************************************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Author: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George York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Created: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6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Oct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2014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Description: This is an example header!</a:t>
            </a: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*******************************************/</a:t>
            </a:r>
          </a:p>
          <a:p>
            <a:pPr marL="400050" lvl="1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Try Assignment 5:     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hlinkClick r:id="rId2"/>
              </a:rPr>
              <a:t>http://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hlinkClick r:id="rId2"/>
              </a:rPr>
              <a:t>ece382.com/notes/L20/L20_C_basics.html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67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Language versus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762" y="748513"/>
            <a:ext cx="7772400" cy="4724400"/>
          </a:xfrm>
        </p:spPr>
        <p:txBody>
          <a:bodyPr/>
          <a:lstStyle/>
          <a:p>
            <a:r>
              <a:rPr lang="en-US" sz="2400" dirty="0">
                <a:hlinkClick r:id="rId2"/>
              </a:rPr>
              <a:t>I'm a Compiler</a:t>
            </a:r>
            <a:r>
              <a:rPr lang="en-US" sz="2400" dirty="0"/>
              <a:t> </a:t>
            </a:r>
            <a:endParaRPr lang="en-US" sz="2400" dirty="0" smtClean="0">
              <a:hlinkClick r:id="rId3"/>
            </a:endParaRPr>
          </a:p>
          <a:p>
            <a:r>
              <a:rPr lang="en-US" sz="2400" dirty="0" smtClean="0">
                <a:hlinkClick r:id="rId3"/>
              </a:rPr>
              <a:t>List </a:t>
            </a:r>
            <a:r>
              <a:rPr lang="en-US" sz="2400" dirty="0">
                <a:hlinkClick r:id="rId3"/>
              </a:rPr>
              <a:t>of Programming Languages</a:t>
            </a:r>
            <a:endParaRPr lang="en-US" sz="2400" dirty="0" smtClean="0"/>
          </a:p>
          <a:p>
            <a:r>
              <a:rPr lang="en-US" sz="2400" dirty="0" smtClean="0"/>
              <a:t>Benefits </a:t>
            </a:r>
            <a:r>
              <a:rPr lang="en-US" sz="2400" dirty="0"/>
              <a:t>of using these over programming in assembly? 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Ease </a:t>
            </a:r>
            <a:r>
              <a:rPr lang="en-US" sz="2000" dirty="0">
                <a:solidFill>
                  <a:srgbClr val="0070C0"/>
                </a:solidFill>
              </a:rPr>
              <a:t>of </a:t>
            </a:r>
            <a:r>
              <a:rPr lang="en-US" sz="2000" dirty="0" smtClean="0">
                <a:solidFill>
                  <a:srgbClr val="0070C0"/>
                </a:solidFill>
              </a:rPr>
              <a:t>development</a:t>
            </a:r>
          </a:p>
          <a:p>
            <a:pPr lvl="2"/>
            <a:r>
              <a:rPr lang="en-US" sz="1600" dirty="0" smtClean="0"/>
              <a:t>HLLs </a:t>
            </a:r>
            <a:r>
              <a:rPr lang="en-US" sz="1600" dirty="0"/>
              <a:t>offer constructs that allow us to develop code </a:t>
            </a:r>
            <a:r>
              <a:rPr lang="en-US" sz="1600" dirty="0" smtClean="0"/>
              <a:t>faster</a:t>
            </a:r>
          </a:p>
          <a:p>
            <a:pPr lvl="3"/>
            <a:r>
              <a:rPr lang="en-US" sz="1200" dirty="0" smtClean="0"/>
              <a:t>Loops</a:t>
            </a:r>
          </a:p>
          <a:p>
            <a:pPr lvl="3"/>
            <a:r>
              <a:rPr lang="en-US" sz="1200" dirty="0" smtClean="0"/>
              <a:t>conditional </a:t>
            </a:r>
            <a:r>
              <a:rPr lang="en-US" sz="1200" dirty="0"/>
              <a:t>statements (</a:t>
            </a:r>
            <a:r>
              <a:rPr lang="en-US" sz="1200" dirty="0" smtClean="0"/>
              <a:t>if/then)</a:t>
            </a:r>
          </a:p>
          <a:p>
            <a:pPr lvl="3"/>
            <a:r>
              <a:rPr lang="en-US" sz="1200" dirty="0" smtClean="0"/>
              <a:t>Functions</a:t>
            </a:r>
          </a:p>
          <a:p>
            <a:pPr lvl="3"/>
            <a:r>
              <a:rPr lang="en-US" sz="1200" dirty="0" smtClean="0"/>
              <a:t>memory </a:t>
            </a:r>
            <a:r>
              <a:rPr lang="en-US" sz="1200" dirty="0"/>
              <a:t>management (for some)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Portability </a:t>
            </a:r>
          </a:p>
          <a:p>
            <a:pPr lvl="2"/>
            <a:r>
              <a:rPr lang="en-US" sz="1600" dirty="0" smtClean="0"/>
              <a:t>HLL </a:t>
            </a:r>
            <a:r>
              <a:rPr lang="en-US" sz="1600" dirty="0"/>
              <a:t>code can be made to run on many different machines, whereas assembly is architecture-specific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Readability</a:t>
            </a:r>
          </a:p>
          <a:p>
            <a:pPr lvl="2"/>
            <a:r>
              <a:rPr lang="en-US" sz="1600" dirty="0" smtClean="0"/>
              <a:t>HLL </a:t>
            </a:r>
            <a:r>
              <a:rPr lang="en-US" sz="1600" dirty="0"/>
              <a:t>code is generally easier to read / understand than assembly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Optimization</a:t>
            </a:r>
            <a:r>
              <a:rPr lang="en-US" sz="2000" dirty="0" smtClean="0"/>
              <a:t> </a:t>
            </a:r>
          </a:p>
          <a:p>
            <a:pPr lvl="2"/>
            <a:r>
              <a:rPr lang="en-US" sz="1600" dirty="0" smtClean="0"/>
              <a:t>Humans </a:t>
            </a:r>
            <a:r>
              <a:rPr lang="en-US" sz="1600" dirty="0"/>
              <a:t>typically aren't that great at writing assembly </a:t>
            </a:r>
            <a:r>
              <a:rPr lang="en-US" sz="1600" dirty="0" smtClean="0"/>
              <a:t>code</a:t>
            </a:r>
          </a:p>
          <a:p>
            <a:pPr lvl="2"/>
            <a:r>
              <a:rPr lang="en-US" sz="1600" dirty="0" smtClean="0"/>
              <a:t>HLLs </a:t>
            </a:r>
            <a:r>
              <a:rPr lang="en-US" sz="1600" dirty="0"/>
              <a:t>can offer optimization techniques / restrictions that can improve poorly-written code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8541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Language versus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051" y="1347324"/>
            <a:ext cx="7772400" cy="4724400"/>
          </a:xfrm>
        </p:spPr>
        <p:txBody>
          <a:bodyPr/>
          <a:lstStyle/>
          <a:p>
            <a:r>
              <a:rPr lang="en-US" sz="2400" b="1" i="1" dirty="0"/>
              <a:t>Some perspective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0070C0"/>
                </a:solidFill>
              </a:rPr>
              <a:t>everything that happens on a computer is machine code. What do we use to generate machine code? The assembler. So every program you write ultimately becomes assembly code, then machine </a:t>
            </a:r>
            <a:r>
              <a:rPr lang="en-US" sz="2400" dirty="0" smtClean="0">
                <a:solidFill>
                  <a:srgbClr val="0070C0"/>
                </a:solidFill>
              </a:rPr>
              <a:t>code</a:t>
            </a:r>
            <a:endParaRPr lang="en-US" sz="2400" dirty="0" smtClean="0">
              <a:solidFill>
                <a:srgbClr val="0070C0"/>
              </a:solidFill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301836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5819" y="3597679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Assembler</a:t>
            </a:r>
            <a:endParaRPr lang="en-US" b="1"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2278824" y="3263379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28695" y="2914631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Assembly Code</a:t>
            </a:r>
            <a:endParaRPr lang="en-US" sz="18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2276381" y="4278075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218261" y="5299424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Linker</a:t>
            </a:r>
            <a:endParaRPr lang="en-US" b="1" dirty="0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281266" y="4965124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29886" y="459579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Relocatable</a:t>
            </a:r>
            <a:r>
              <a:rPr lang="en-US" sz="1800" dirty="0" smtClean="0"/>
              <a:t> Object Code</a:t>
            </a:r>
            <a:endParaRPr lang="en-US" sz="1800" dirty="0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2278823" y="5979820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398576" y="6303769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Executable Code</a:t>
            </a:r>
            <a:endParaRPr lang="en-US" sz="1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215818" y="1986016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Compiler</a:t>
            </a:r>
            <a:endParaRPr lang="en-US" b="1" dirty="0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278823" y="1651716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29787" y="1292735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High Level Language Program</a:t>
            </a:r>
            <a:endParaRPr lang="en-US" sz="1800" dirty="0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2276380" y="2666412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1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5819" y="3597679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Assembler</a:t>
            </a:r>
            <a:endParaRPr lang="en-US" b="1"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2278824" y="3263379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28695" y="2914631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Assembly Code</a:t>
            </a:r>
            <a:endParaRPr lang="en-US" sz="18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2276381" y="4278075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218261" y="5299424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Linker</a:t>
            </a:r>
            <a:endParaRPr lang="en-US" b="1" dirty="0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281266" y="4965124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29886" y="459579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Relocatable</a:t>
            </a:r>
            <a:r>
              <a:rPr lang="en-US" sz="1800" dirty="0" smtClean="0"/>
              <a:t> Object Code</a:t>
            </a:r>
            <a:endParaRPr lang="en-US" sz="1800" dirty="0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2278823" y="5979820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398576" y="6303769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Executable Code</a:t>
            </a:r>
            <a:endParaRPr lang="en-US" sz="1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215818" y="1986016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Compiler</a:t>
            </a:r>
            <a:endParaRPr lang="en-US" b="1" dirty="0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278823" y="1651716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29787" y="1292735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High Level Language Program</a:t>
            </a:r>
            <a:endParaRPr lang="en-US" sz="1800" dirty="0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2276380" y="2666412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155292" y="3602432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Cross-Assembler</a:t>
            </a:r>
            <a:endParaRPr lang="en-US" b="1" dirty="0"/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>
            <a:off x="6218297" y="3268132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368168" y="2919384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Assembly Code</a:t>
            </a:r>
            <a:endParaRPr lang="en-US" sz="1800" dirty="0"/>
          </a:p>
        </p:txBody>
      </p:sp>
      <p:sp>
        <p:nvSpPr>
          <p:cNvPr id="21" name="Line 9"/>
          <p:cNvSpPr>
            <a:spLocks noChangeShapeType="1"/>
          </p:cNvSpPr>
          <p:nvPr/>
        </p:nvSpPr>
        <p:spPr bwMode="auto">
          <a:xfrm>
            <a:off x="6215854" y="4282828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5157734" y="5304177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Linker</a:t>
            </a:r>
            <a:endParaRPr lang="en-US" b="1" dirty="0"/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6220739" y="4969877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969359" y="460054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Relocatable</a:t>
            </a:r>
            <a:r>
              <a:rPr lang="en-US" sz="1800" dirty="0" smtClean="0"/>
              <a:t> Object Code</a:t>
            </a:r>
            <a:endParaRPr lang="en-US" sz="1800" dirty="0"/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>
            <a:off x="6218296" y="5984573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338049" y="6308522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Executable Code</a:t>
            </a:r>
            <a:endParaRPr lang="en-US" sz="1800" dirty="0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5155291" y="1990769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Cross-Compiler</a:t>
            </a:r>
            <a:endParaRPr lang="en-US" b="1" dirty="0"/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>
            <a:off x="6218296" y="1656469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669260" y="1297488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High Level Language Program</a:t>
            </a:r>
            <a:endParaRPr lang="en-US" sz="1800" dirty="0"/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>
            <a:off x="6215853" y="2671165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8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787" y="797065"/>
            <a:ext cx="7772400" cy="4724400"/>
          </a:xfrm>
        </p:spPr>
        <p:txBody>
          <a:bodyPr/>
          <a:lstStyle/>
          <a:p>
            <a:r>
              <a:rPr lang="en-US" sz="2400" dirty="0" smtClean="0"/>
              <a:t>Compiled Language versus Interpreted?</a:t>
            </a:r>
          </a:p>
          <a:p>
            <a:r>
              <a:rPr lang="en-US" sz="2400" dirty="0" smtClean="0"/>
              <a:t>Examples: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                          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400" dirty="0" smtClean="0"/>
              <a:t>Any Advantages of Assembly over HLL?</a:t>
            </a: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2578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787" y="797065"/>
            <a:ext cx="7772400" cy="4724400"/>
          </a:xfrm>
        </p:spPr>
        <p:txBody>
          <a:bodyPr/>
          <a:lstStyle/>
          <a:p>
            <a:r>
              <a:rPr lang="en-US" sz="2400" dirty="0" smtClean="0"/>
              <a:t>Compiled Language versus Interpreted?</a:t>
            </a:r>
          </a:p>
          <a:p>
            <a:r>
              <a:rPr lang="en-US" sz="2400" dirty="0" smtClean="0"/>
              <a:t>Examples: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                          </a:t>
            </a:r>
            <a:r>
              <a:rPr lang="en-US" sz="2400" dirty="0" smtClean="0">
                <a:solidFill>
                  <a:srgbClr val="FF0000"/>
                </a:solidFill>
              </a:rPr>
              <a:t>Fast       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     Portable</a:t>
            </a:r>
            <a:endParaRPr lang="en-US" sz="2400" dirty="0" smtClean="0">
              <a:solidFill>
                <a:srgbClr val="FF0000"/>
              </a:solidFill>
            </a:endParaRPr>
          </a:p>
          <a:p>
            <a:endParaRPr lang="en-US" sz="2000" dirty="0" smtClean="0"/>
          </a:p>
          <a:p>
            <a:r>
              <a:rPr lang="en-US" sz="2400" dirty="0" smtClean="0"/>
              <a:t>Any Advantages of Assembly over HLL?</a:t>
            </a: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867136"/>
              </p:ext>
            </p:extLst>
          </p:nvPr>
        </p:nvGraphicFramePr>
        <p:xfrm>
          <a:off x="2715271" y="1765076"/>
          <a:ext cx="3378031" cy="1703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5193"/>
                <a:gridCol w="1015159"/>
                <a:gridCol w="1137679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0070C0"/>
                          </a:solidFill>
                          <a:effectLst/>
                        </a:rPr>
                        <a:t>Compiled</a:t>
                      </a:r>
                      <a:endParaRPr lang="en-US" sz="1800" b="1" i="0" u="none" strike="noStrike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0070C0"/>
                          </a:solidFill>
                          <a:effectLst/>
                        </a:rPr>
                        <a:t>Both</a:t>
                      </a:r>
                      <a:endParaRPr lang="en-US" sz="1800" b="1" i="0" u="none" strike="noStrike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Interpreted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Java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Python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C++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C#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Prolog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Ada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Matlab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Scheme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Ruby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578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787" y="797065"/>
            <a:ext cx="7772400" cy="4724400"/>
          </a:xfrm>
        </p:spPr>
        <p:txBody>
          <a:bodyPr/>
          <a:lstStyle/>
          <a:p>
            <a:r>
              <a:rPr lang="en-US" sz="2400" dirty="0" smtClean="0"/>
              <a:t>Compiled Language versus Interpreted?</a:t>
            </a:r>
          </a:p>
          <a:p>
            <a:r>
              <a:rPr lang="en-US" sz="2400" dirty="0" smtClean="0"/>
              <a:t>Examples: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                          </a:t>
            </a:r>
            <a:r>
              <a:rPr lang="en-US" sz="2400" dirty="0" smtClean="0">
                <a:solidFill>
                  <a:srgbClr val="FF0000"/>
                </a:solidFill>
              </a:rPr>
              <a:t>Fast       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     Portable</a:t>
            </a:r>
            <a:endParaRPr lang="en-US" sz="2400" dirty="0" smtClean="0">
              <a:solidFill>
                <a:srgbClr val="FF0000"/>
              </a:solidFill>
            </a:endParaRPr>
          </a:p>
          <a:p>
            <a:endParaRPr lang="en-US" sz="2000" dirty="0" smtClean="0"/>
          </a:p>
          <a:p>
            <a:r>
              <a:rPr lang="en-US" sz="2400" dirty="0" smtClean="0"/>
              <a:t>Any Advantages of Assembly over HLL?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HLL do not use all features of a chip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HLL has less control over generated code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HLL runs slower (usually)</a:t>
            </a:r>
            <a:endParaRPr lang="en-US" sz="2000" dirty="0">
              <a:solidFill>
                <a:srgbClr val="0070C0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383793"/>
              </p:ext>
            </p:extLst>
          </p:nvPr>
        </p:nvGraphicFramePr>
        <p:xfrm>
          <a:off x="2715271" y="1765076"/>
          <a:ext cx="3378031" cy="1703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5193"/>
                <a:gridCol w="1015159"/>
                <a:gridCol w="1137679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0070C0"/>
                          </a:solidFill>
                          <a:effectLst/>
                        </a:rPr>
                        <a:t>Compiled</a:t>
                      </a:r>
                      <a:endParaRPr lang="en-US" sz="1800" b="1" i="0" u="none" strike="noStrike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0070C0"/>
                          </a:solidFill>
                          <a:effectLst/>
                        </a:rPr>
                        <a:t>Both</a:t>
                      </a:r>
                      <a:endParaRPr lang="en-US" sz="1800" b="1" i="0" u="none" strike="noStrike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Interpreted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Java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Python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C++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C#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Prolog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Ada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Matlab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Scheme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Ruby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833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9383</TotalTime>
  <Words>1441</Words>
  <Application>Microsoft Office PowerPoint</Application>
  <PresentationFormat>On-screen Show (4:3)</PresentationFormat>
  <Paragraphs>448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Default Design</vt:lpstr>
      <vt:lpstr>ECE 382  Lesson 19</vt:lpstr>
      <vt:lpstr>High Level Language versus Assembly</vt:lpstr>
      <vt:lpstr>High Level Language versus Assembly</vt:lpstr>
      <vt:lpstr>High Level Language versus Assembly</vt:lpstr>
      <vt:lpstr>Compiler</vt:lpstr>
      <vt:lpstr>Compiler</vt:lpstr>
      <vt:lpstr>Compiler</vt:lpstr>
      <vt:lpstr>Compiler</vt:lpstr>
      <vt:lpstr>Compiler</vt:lpstr>
      <vt:lpstr>Why C?</vt:lpstr>
      <vt:lpstr>C Language:  Comments</vt:lpstr>
      <vt:lpstr>C Language:  Variables</vt:lpstr>
      <vt:lpstr>C Language:  Variables</vt:lpstr>
      <vt:lpstr>C Language:  Constants</vt:lpstr>
      <vt:lpstr>C Language:  Operators</vt:lpstr>
      <vt:lpstr>C Language:  Operators</vt:lpstr>
      <vt:lpstr>C Language:  Operators</vt:lpstr>
      <vt:lpstr>If Statement</vt:lpstr>
      <vt:lpstr>Switch Statement</vt:lpstr>
      <vt:lpstr>For Loop</vt:lpstr>
      <vt:lpstr>While / Do While Loop</vt:lpstr>
      <vt:lpstr>Basic C Program Structure</vt:lpstr>
      <vt:lpstr>Headers !!!!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Test</cp:lastModifiedBy>
  <cp:revision>377</cp:revision>
  <cp:lastPrinted>2014-10-06T19:09:48Z</cp:lastPrinted>
  <dcterms:created xsi:type="dcterms:W3CDTF">2001-06-27T14:08:57Z</dcterms:created>
  <dcterms:modified xsi:type="dcterms:W3CDTF">2015-10-02T14:46:41Z</dcterms:modified>
</cp:coreProperties>
</file>