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2" r:id="rId2"/>
    <p:sldId id="476" r:id="rId3"/>
    <p:sldId id="486" r:id="rId4"/>
    <p:sldId id="485" r:id="rId5"/>
    <p:sldId id="484" r:id="rId6"/>
    <p:sldId id="483" r:id="rId7"/>
    <p:sldId id="435" r:id="rId8"/>
    <p:sldId id="479" r:id="rId9"/>
    <p:sldId id="480" r:id="rId10"/>
    <p:sldId id="481" r:id="rId11"/>
    <p:sldId id="482" r:id="rId12"/>
    <p:sldId id="455" r:id="rId13"/>
    <p:sldId id="478" r:id="rId14"/>
    <p:sldId id="488" r:id="rId15"/>
    <p:sldId id="498" r:id="rId16"/>
    <p:sldId id="489" r:id="rId17"/>
    <p:sldId id="491" r:id="rId18"/>
    <p:sldId id="471" r:id="rId19"/>
    <p:sldId id="487" r:id="rId20"/>
    <p:sldId id="493" r:id="rId21"/>
    <p:sldId id="494" r:id="rId22"/>
    <p:sldId id="495" r:id="rId23"/>
    <p:sldId id="492" r:id="rId24"/>
    <p:sldId id="490" r:id="rId25"/>
    <p:sldId id="496" r:id="rId26"/>
    <p:sldId id="497" r:id="rId27"/>
    <p:sldId id="462" r:id="rId28"/>
    <p:sldId id="458" r:id="rId2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68891" autoAdjust="0"/>
  </p:normalViewPr>
  <p:slideViewPr>
    <p:cSldViewPr snapToGrid="0">
      <p:cViewPr>
        <p:scale>
          <a:sx n="100" d="100"/>
          <a:sy n="100" d="100"/>
        </p:scale>
        <p:origin x="-1944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8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ce382.com/datasheets/SN754410.pdf" TargetMode="External"/><Relationship Id="rId2" Type="http://schemas.openxmlformats.org/officeDocument/2006/relationships/hyperlink" Target="http://ece382.com/datasheet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ce382.com/datasheets/LD1117V33.pdf" TargetMode="External"/><Relationship Id="rId2" Type="http://schemas.openxmlformats.org/officeDocument/2006/relationships/hyperlink" Target="http://ece382.com/data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e382.com/datasheets/standalone.html" TargetMode="External"/><Relationship Id="rId5" Type="http://schemas.openxmlformats.org/officeDocument/2006/relationships/hyperlink" Target="http://ece382.com/datasheets/in_circuit_programming.html" TargetMode="External"/><Relationship Id="rId4" Type="http://schemas.openxmlformats.org/officeDocument/2006/relationships/hyperlink" Target="http://ece382.com/datasheets/robot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Introduction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Pulse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Width Modulation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Capture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/ Compare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Example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Tips</a:t>
            </a: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Lab#6 “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 smtClean="0">
                <a:solidFill>
                  <a:srgbClr val="0070C0"/>
                </a:solidFill>
              </a:rPr>
              <a:t>” due </a:t>
            </a:r>
            <a:r>
              <a:rPr lang="en-US" sz="2000" u="sng" dirty="0" smtClean="0">
                <a:solidFill>
                  <a:srgbClr val="FF0000"/>
                </a:solidFill>
              </a:rPr>
              <a:t>BOC</a:t>
            </a:r>
            <a:r>
              <a:rPr lang="en-US" sz="2000" dirty="0" smtClean="0">
                <a:solidFill>
                  <a:srgbClr val="0070C0"/>
                </a:solidFill>
              </a:rPr>
              <a:t> lesson 33 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occurs.</a:t>
            </a: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5" name="Picture 4" descr="http://ecse.bd.psu.edu/cmpen352/lecture/img/lec2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69288"/>
            <a:ext cx="7124700" cy="55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2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543300"/>
            <a:ext cx="54197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5747330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Pulse-width measurement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Frequency </a:t>
            </a:r>
            <a:r>
              <a:rPr lang="en-US" sz="16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9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8" b="21481"/>
          <a:stretch/>
        </p:blipFill>
        <p:spPr bwMode="auto">
          <a:xfrm>
            <a:off x="2181225" y="3829050"/>
            <a:ext cx="6962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9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8" y="3328987"/>
            <a:ext cx="8161799" cy="3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2962565"/>
          </a:xfrm>
        </p:spPr>
        <p:txBody>
          <a:bodyPr/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80801"/>
              </p:ext>
            </p:extLst>
          </p:nvPr>
        </p:nvGraphicFramePr>
        <p:xfrm>
          <a:off x="781277" y="1287156"/>
          <a:ext cx="7772400" cy="1710757"/>
        </p:xfrm>
        <a:graphic>
          <a:graphicData uri="http://schemas.openxmlformats.org/drawingml/2006/table">
            <a:tbl>
              <a:tblPr/>
              <a:tblGrid>
                <a:gridCol w="485548"/>
                <a:gridCol w="1019175"/>
                <a:gridCol w="6267677"/>
              </a:tblGrid>
              <a:tr h="23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Mcx</a:t>
                      </a:r>
                      <a:endParaRPr lang="en-US" sz="13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is halted</a:t>
                      </a:r>
                      <a:r>
                        <a:rPr lang="en-US" sz="1300" dirty="0" smtClean="0">
                          <a:effectLst/>
                        </a:rPr>
                        <a:t>.   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 smtClean="0">
                          <a:effectLst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10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0FFFFh</a:t>
                      </a:r>
                      <a:r>
                        <a:rPr lang="en-US" sz="1300" dirty="0" smtClean="0">
                          <a:effectLst/>
                        </a:rPr>
                        <a:t>.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>
                          <a:effectLst/>
                        </a:rPr>
                        <a:t> and back down to </a:t>
                      </a:r>
                      <a:r>
                        <a:rPr lang="en-US" sz="1300" dirty="0" smtClean="0">
                          <a:effectLst/>
                        </a:rPr>
                        <a:t>zero.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904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48589"/>
            <a:ext cx="8897571" cy="32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Lab#6: Robot Motion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Prelab</a:t>
            </a:r>
            <a:r>
              <a:rPr lang="en-US" sz="2000" dirty="0" smtClean="0"/>
              <a:t>:  </a:t>
            </a:r>
            <a:endParaRPr lang="en-US" sz="2000" dirty="0"/>
          </a:p>
          <a:p>
            <a:pPr marL="285750" lvl="1">
              <a:buFontTx/>
              <a:buChar char="-"/>
            </a:pPr>
            <a:r>
              <a:rPr lang="en-US" sz="1600" dirty="0" smtClean="0">
                <a:solidFill>
                  <a:schemeClr val="accent2"/>
                </a:solidFill>
              </a:rPr>
              <a:t>Software Design (flowchart and/or pseudo-code)</a:t>
            </a:r>
          </a:p>
          <a:p>
            <a:pPr marL="285750" lvl="1">
              <a:buFontTx/>
              <a:buChar char="-"/>
            </a:pPr>
            <a:r>
              <a:rPr lang="en-US" sz="1600" dirty="0" smtClean="0">
                <a:solidFill>
                  <a:schemeClr val="accent2"/>
                </a:solidFill>
              </a:rPr>
              <a:t>Hardware Schematics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Basic Functionality:  </a:t>
            </a:r>
          </a:p>
          <a:p>
            <a:pPr marL="285750" lvl="1">
              <a:buFontTx/>
              <a:buChar char="-"/>
            </a:pPr>
            <a:r>
              <a:rPr lang="en-US" sz="1600" dirty="0" smtClean="0">
                <a:solidFill>
                  <a:schemeClr val="accent2"/>
                </a:solidFill>
              </a:rPr>
              <a:t>Move the Robot Forward, Reverse, Left, Right (small and large turn) (no USB cord)</a:t>
            </a:r>
          </a:p>
          <a:p>
            <a:pPr marL="0" indent="0">
              <a:buNone/>
            </a:pPr>
            <a:r>
              <a:rPr lang="en-US" sz="2000" dirty="0" smtClean="0"/>
              <a:t>A Functionality</a:t>
            </a:r>
            <a:r>
              <a:rPr lang="en-US" sz="2000" dirty="0"/>
              <a:t>:  </a:t>
            </a:r>
          </a:p>
          <a:p>
            <a:pPr marL="285750" lvl="1">
              <a:buFontTx/>
              <a:buChar char="-"/>
            </a:pPr>
            <a:r>
              <a:rPr lang="en-US" sz="1600" dirty="0">
                <a:solidFill>
                  <a:schemeClr val="accent2"/>
                </a:solidFill>
              </a:rPr>
              <a:t>Move the Robot Forward, Reverse, Left, Right </a:t>
            </a:r>
            <a:r>
              <a:rPr lang="en-US" sz="1600" dirty="0" smtClean="0">
                <a:solidFill>
                  <a:schemeClr val="accent2"/>
                </a:solidFill>
              </a:rPr>
              <a:t>using the IR remote control</a:t>
            </a: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Drives like a tank?    How do you turn?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Motor Driver Chip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You cannot hook your MSP430 directly up to the motors - it can't supply enough current! We need to use a motor driver chip instead. It can only supply 1A per circuit! Do not exceed that! </a:t>
            </a:r>
            <a:r>
              <a:rPr lang="en-US" sz="2000" dirty="0">
                <a:hlinkClick r:id="rId2" action="ppaction://hlinkfile"/>
              </a:rPr>
              <a:t>Check out the datasheet for wiring details</a:t>
            </a:r>
            <a:r>
              <a:rPr lang="en-US" sz="2000" dirty="0" smtClean="0">
                <a:hlinkClick r:id="rId2" action="ppaction://hlinkfile"/>
              </a:rPr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ece382.com/datasheets/SN754410.pdf</a:t>
            </a:r>
            <a:endParaRPr lang="en-US" sz="16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Motor Stall Current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This is the max current draw your motor might have - usually happens when it runs up against the wall or something. This better not exceed the 1A your motor driver chip can supply or you'll burn it!</a:t>
            </a:r>
          </a:p>
          <a:p>
            <a:r>
              <a:rPr lang="en-US" sz="2000" i="1" dirty="0"/>
              <a:t>[Show technique to measure stall current]</a:t>
            </a:r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On my robot, the stall current does not go below one amp until my motor is being driven at 8V or less - roughly 60% duty cycle. Exceed this at your own risk!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MSP430 In-Circuit</a:t>
            </a:r>
          </a:p>
          <a:p>
            <a:r>
              <a:rPr lang="en-US" sz="2000" b="1" dirty="0"/>
              <a:t>Supplying Power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We have 3.3V regulators! Use them! If you try to give 5V to your MSP430, you will fry it! </a:t>
            </a:r>
            <a:r>
              <a:rPr lang="en-US" sz="1600" dirty="0">
                <a:hlinkClick r:id="rId2" action="ppaction://hlinkfile"/>
              </a:rPr>
              <a:t>Check out the datasheet for wiring details</a:t>
            </a:r>
            <a:r>
              <a:rPr lang="en-US" sz="1600" dirty="0" smtClean="0">
                <a:hlinkClick r:id="rId2" action="ppaction://hlinkfile"/>
              </a:rPr>
              <a:t>.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ece382.com/datasheets/LD1117V33.pdf</a:t>
            </a:r>
            <a:endParaRPr lang="en-US" sz="1600" dirty="0" smtClean="0"/>
          </a:p>
          <a:p>
            <a:r>
              <a:rPr lang="en-US" sz="2000" b="1" dirty="0" smtClean="0"/>
              <a:t>Wiring it up</a:t>
            </a:r>
            <a:endParaRPr lang="en-US" sz="2000" dirty="0"/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ece382.com/datasheets/robot.html</a:t>
            </a:r>
            <a:endParaRPr lang="en-US" sz="1600" dirty="0" smtClean="0"/>
          </a:p>
          <a:p>
            <a:r>
              <a:rPr lang="en-US" sz="2000" b="1" dirty="0" smtClean="0"/>
              <a:t>Programming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See the tutorial on the website! You can just jump the VCC / TEST / RESET signal over to the chip on the breadboard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chemeClr val="accent2"/>
                </a:solidFill>
                <a:hlinkClick r:id="rId5"/>
              </a:rPr>
              <a:t>ece382.com/datasheets/in_circuit_programming.html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>
                <a:solidFill>
                  <a:schemeClr val="accent2"/>
                </a:solidFill>
                <a:hlinkClick r:id="rId6"/>
              </a:rPr>
              <a:t>http://</a:t>
            </a:r>
            <a:r>
              <a:rPr lang="en-US" sz="1600" dirty="0" smtClean="0">
                <a:solidFill>
                  <a:schemeClr val="accent2"/>
                </a:solidFill>
                <a:hlinkClick r:id="rId6"/>
              </a:rPr>
              <a:t>ece382.com/datasheets/standalone.html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Chip Reset Due to Current Fluctuation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If the motors draw a large amount of current (due to stall), there is a good chance it will interfere with the current provided to your MSP430. To combat this, you can put a large capacitor across the 5V rail (between power and ground). This will supplement the lost current and prevent your chip from being reset.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http://ece.ninja/382/labs/lab6/index.html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 (</a:t>
            </a:r>
            <a:r>
              <a:rPr lang="en-US" sz="2800" b="1" dirty="0" smtClean="0"/>
              <a:t>p 355 User’s Guide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61988"/>
            <a:ext cx="731429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85863" y="661988"/>
            <a:ext cx="3319462" cy="2809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05688" y="1662113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3563" y="1647826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775" y="4133851"/>
            <a:ext cx="6924675" cy="9048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3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4" y="233995"/>
            <a:ext cx="7913262" cy="56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</p:spTree>
    <p:extLst>
      <p:ext uri="{BB962C8B-B14F-4D97-AF65-F5344CB8AC3E}">
        <p14:creationId xmlns:p14="http://schemas.microsoft.com/office/powerpoint/2010/main" val="1133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90550"/>
            <a:ext cx="4454525" cy="62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917575" y="1809749"/>
            <a:ext cx="1390650" cy="476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9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3206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</a:p>
        </p:txBody>
      </p:sp>
    </p:spTree>
    <p:extLst>
      <p:ext uri="{BB962C8B-B14F-4D97-AF65-F5344CB8AC3E}">
        <p14:creationId xmlns:p14="http://schemas.microsoft.com/office/powerpoint/2010/main" val="23198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</p:txBody>
      </p:sp>
    </p:spTree>
    <p:extLst>
      <p:ext uri="{BB962C8B-B14F-4D97-AF65-F5344CB8AC3E}">
        <p14:creationId xmlns:p14="http://schemas.microsoft.com/office/powerpoint/2010/main" val="30478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1160</Words>
  <Application>Microsoft Office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ECE 382  Lesson 32</vt:lpstr>
      <vt:lpstr>Lab#6: Robot Motion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Timer Block Diagram</vt:lpstr>
      <vt:lpstr>Backup Slides</vt:lpstr>
      <vt:lpstr>Input Capture</vt:lpstr>
      <vt:lpstr>Input Capture</vt:lpstr>
      <vt:lpstr>Output Compare</vt:lpstr>
      <vt:lpstr>Output Compare</vt:lpstr>
      <vt:lpstr>Example</vt:lpstr>
      <vt:lpstr>Ports?</vt:lpstr>
      <vt:lpstr>Lab Tips</vt:lpstr>
      <vt:lpstr>Lab Tips</vt:lpstr>
      <vt:lpstr>Lab Details</vt:lpstr>
      <vt:lpstr>PowerPoint Presentation</vt:lpstr>
      <vt:lpstr>Timer  (p 355 User’s Guide)</vt:lpstr>
      <vt:lpstr>Multiplexing</vt:lpstr>
      <vt:lpstr>Pitfall !!!</vt:lpstr>
      <vt:lpstr>PowerPoint Presentation</vt:lpstr>
      <vt:lpstr>Interrupt Vector Table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532</cp:revision>
  <cp:lastPrinted>2014-10-27T22:00:58Z</cp:lastPrinted>
  <dcterms:created xsi:type="dcterms:W3CDTF">2001-06-27T14:08:57Z</dcterms:created>
  <dcterms:modified xsi:type="dcterms:W3CDTF">2015-11-13T16:55:01Z</dcterms:modified>
</cp:coreProperties>
</file>