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82" r:id="rId2"/>
    <p:sldId id="435" r:id="rId3"/>
    <p:sldId id="475" r:id="rId4"/>
    <p:sldId id="477" r:id="rId5"/>
    <p:sldId id="459" r:id="rId6"/>
    <p:sldId id="460" r:id="rId7"/>
    <p:sldId id="461" r:id="rId8"/>
    <p:sldId id="458" r:id="rId9"/>
    <p:sldId id="462" r:id="rId10"/>
    <p:sldId id="465" r:id="rId11"/>
    <p:sldId id="466" r:id="rId12"/>
    <p:sldId id="467" r:id="rId13"/>
    <p:sldId id="468" r:id="rId14"/>
    <p:sldId id="470" r:id="rId15"/>
    <p:sldId id="471" r:id="rId16"/>
    <p:sldId id="478" r:id="rId17"/>
    <p:sldId id="474" r:id="rId18"/>
    <p:sldId id="472" r:id="rId19"/>
    <p:sldId id="476" r:id="rId20"/>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68891" autoAdjust="0"/>
  </p:normalViewPr>
  <p:slideViewPr>
    <p:cSldViewPr snapToGrid="0">
      <p:cViewPr varScale="1">
        <p:scale>
          <a:sx n="70" d="100"/>
          <a:sy n="70" d="100"/>
        </p:scale>
        <p:origin x="-13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6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3</a:t>
            </a:fld>
            <a:endParaRPr lang="en-US"/>
          </a:p>
        </p:txBody>
      </p:sp>
    </p:spTree>
    <p:extLst>
      <p:ext uri="{BB962C8B-B14F-4D97-AF65-F5344CB8AC3E}">
        <p14:creationId xmlns:p14="http://schemas.microsoft.com/office/powerpoint/2010/main" val="13923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4</a:t>
            </a:fld>
            <a:endParaRPr lang="en-US"/>
          </a:p>
        </p:txBody>
      </p:sp>
    </p:spTree>
    <p:extLst>
      <p:ext uri="{BB962C8B-B14F-4D97-AF65-F5344CB8AC3E}">
        <p14:creationId xmlns:p14="http://schemas.microsoft.com/office/powerpoint/2010/main" val="139238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300789AD-077F-478F-BA91-4026ECB15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8BE1B9E-7810-4DC0-98F1-B5E91A5F9F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D4956635-316B-48E9-B54E-059C0C92A94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A12BF82E-ADAD-49ED-A77A-ED5DF0B6558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371600"/>
            <a:ext cx="7772400" cy="4724400"/>
          </a:xfrm>
        </p:spPr>
        <p:txBody>
          <a:bodyPr/>
          <a:lstStyle/>
          <a:p>
            <a:pPr lvl="0"/>
            <a:endParaRPr 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F546C83E-D34C-4426-95F6-2654480D3C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7529EA55-24E0-47FE-9525-85722F17A77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6409C543-53D8-46CD-B3EE-6497E95712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13F22054-8C62-4088-A050-DEA6934301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BEF648AD-7E68-4E64-B5E8-4FFE6B57A1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4FC795F6-C5F7-438C-85C7-B4E8406E83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EE 382 Microcontroller Programming – Fall 2007 – Slide #</a:t>
            </a:r>
            <a:fld id="{5D2A924E-FC12-4018-B09E-073E60386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685800" y="152400"/>
            <a:ext cx="77724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192338" y="6494463"/>
            <a:ext cx="47640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lvl1pPr>
          </a:lstStyle>
          <a:p>
            <a:pPr>
              <a:defRPr/>
            </a:pPr>
            <a:r>
              <a:rPr lang="en-US"/>
              <a:t>EE 382 Microcontroller Programming – Fall 2007 – Slide #</a:t>
            </a:r>
            <a:fld id="{EB713571-4EB9-41EE-B6BB-443A0F662C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New Roman" pitchFamily="18" charset="0"/>
        </a:defRPr>
      </a:lvl2pPr>
      <a:lvl3pPr algn="ctr" rtl="0" eaLnBrk="0" fontAlgn="base" hangingPunct="0">
        <a:spcBef>
          <a:spcPct val="0"/>
        </a:spcBef>
        <a:spcAft>
          <a:spcPct val="0"/>
        </a:spcAft>
        <a:defRPr sz="3200">
          <a:solidFill>
            <a:schemeClr val="tx2"/>
          </a:solidFill>
          <a:latin typeface="Times New Roman" pitchFamily="18" charset="0"/>
        </a:defRPr>
      </a:lvl3pPr>
      <a:lvl4pPr algn="ctr" rtl="0" eaLnBrk="0" fontAlgn="base" hangingPunct="0">
        <a:spcBef>
          <a:spcPct val="0"/>
        </a:spcBef>
        <a:spcAft>
          <a:spcPct val="0"/>
        </a:spcAft>
        <a:defRPr sz="3200">
          <a:solidFill>
            <a:schemeClr val="tx2"/>
          </a:solidFill>
          <a:latin typeface="Times New Roman" pitchFamily="18" charset="0"/>
        </a:defRPr>
      </a:lvl4pPr>
      <a:lvl5pPr algn="ctr" rtl="0" eaLnBrk="0" fontAlgn="base" hangingPunct="0">
        <a:spcBef>
          <a:spcPct val="0"/>
        </a:spcBef>
        <a:spcAft>
          <a:spcPct val="0"/>
        </a:spcAft>
        <a:defRPr sz="3200">
          <a:solidFill>
            <a:schemeClr val="tx2"/>
          </a:solidFill>
          <a:latin typeface="Times New Roman" pitchFamily="18" charset="0"/>
        </a:defRPr>
      </a:lvl5pPr>
      <a:lvl6pPr marL="457200" algn="ctr" rtl="0" fontAlgn="base">
        <a:spcBef>
          <a:spcPct val="0"/>
        </a:spcBef>
        <a:spcAft>
          <a:spcPct val="0"/>
        </a:spcAft>
        <a:defRPr sz="3200">
          <a:solidFill>
            <a:schemeClr val="tx2"/>
          </a:solidFill>
          <a:latin typeface="Times New Roman" pitchFamily="18" charset="0"/>
        </a:defRPr>
      </a:lvl6pPr>
      <a:lvl7pPr marL="914400" algn="ctr" rtl="0" fontAlgn="base">
        <a:spcBef>
          <a:spcPct val="0"/>
        </a:spcBef>
        <a:spcAft>
          <a:spcPct val="0"/>
        </a:spcAft>
        <a:defRPr sz="3200">
          <a:solidFill>
            <a:schemeClr val="tx2"/>
          </a:solidFill>
          <a:latin typeface="Times New Roman" pitchFamily="18" charset="0"/>
        </a:defRPr>
      </a:lvl7pPr>
      <a:lvl8pPr marL="1371600" algn="ctr" rtl="0" fontAlgn="base">
        <a:spcBef>
          <a:spcPct val="0"/>
        </a:spcBef>
        <a:spcAft>
          <a:spcPct val="0"/>
        </a:spcAft>
        <a:defRPr sz="3200">
          <a:solidFill>
            <a:schemeClr val="tx2"/>
          </a:solidFill>
          <a:latin typeface="Times New Roman" pitchFamily="18" charset="0"/>
        </a:defRPr>
      </a:lvl8pPr>
      <a:lvl9pPr marL="1828800" algn="ctr" rtl="0" fontAlgn="base">
        <a:spcBef>
          <a:spcPct val="0"/>
        </a:spcBef>
        <a:spcAft>
          <a:spcPct val="0"/>
        </a:spcAft>
        <a:defRPr sz="3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23" y="285441"/>
            <a:ext cx="7772400" cy="1470025"/>
          </a:xfrm>
        </p:spPr>
        <p:txBody>
          <a:bodyPr/>
          <a:lstStyle/>
          <a:p>
            <a:r>
              <a:rPr lang="en-US" dirty="0" smtClean="0"/>
              <a:t>ECE 382  Lesson 26</a:t>
            </a:r>
            <a:endParaRPr lang="en-US" dirty="0"/>
          </a:p>
        </p:txBody>
      </p:sp>
      <p:sp>
        <p:nvSpPr>
          <p:cNvPr id="3" name="Subtitle 2"/>
          <p:cNvSpPr>
            <a:spLocks noGrp="1"/>
          </p:cNvSpPr>
          <p:nvPr>
            <p:ph type="subTitle" idx="1"/>
          </p:nvPr>
        </p:nvSpPr>
        <p:spPr>
          <a:xfrm>
            <a:off x="1011504" y="1392913"/>
            <a:ext cx="6660656" cy="4757034"/>
          </a:xfrm>
        </p:spPr>
        <p:txBody>
          <a:bodyPr/>
          <a:lstStyle/>
          <a:p>
            <a:pPr algn="l"/>
            <a:r>
              <a:rPr lang="en-US" sz="2800" b="1" dirty="0" smtClean="0"/>
              <a:t>Lesson Outline</a:t>
            </a:r>
            <a:endParaRPr lang="en-US" sz="2800" b="1" dirty="0" smtClean="0">
              <a:solidFill>
                <a:srgbClr val="0070C0"/>
              </a:solidFill>
            </a:endParaRPr>
          </a:p>
          <a:p>
            <a:pPr lvl="1" algn="l"/>
            <a:r>
              <a:rPr lang="en-US" sz="2000" dirty="0" smtClean="0">
                <a:solidFill>
                  <a:srgbClr val="0070C0"/>
                </a:solidFill>
                <a:sym typeface="Wingdings" pitchFamily="2" charset="2"/>
              </a:rPr>
              <a:t>Interrupts</a:t>
            </a:r>
            <a:endParaRPr lang="en-US" sz="2000" dirty="0">
              <a:solidFill>
                <a:srgbClr val="0070C0"/>
              </a:solidFill>
            </a:endParaRPr>
          </a:p>
          <a:p>
            <a:pPr algn="l"/>
            <a:r>
              <a:rPr lang="en-US" sz="2000" b="1" dirty="0" smtClean="0"/>
              <a:t>Admin</a:t>
            </a:r>
          </a:p>
          <a:p>
            <a:pPr lvl="1" algn="l"/>
            <a:r>
              <a:rPr lang="en-US" sz="2000" dirty="0" smtClean="0">
                <a:solidFill>
                  <a:srgbClr val="0070C0"/>
                </a:solidFill>
              </a:rPr>
              <a:t>Assignment #9 </a:t>
            </a:r>
            <a:r>
              <a:rPr lang="en-US" sz="2000" dirty="0">
                <a:solidFill>
                  <a:srgbClr val="0070C0"/>
                </a:solidFill>
              </a:rPr>
              <a:t>d</a:t>
            </a:r>
            <a:r>
              <a:rPr lang="en-US" sz="2000" dirty="0" smtClean="0">
                <a:solidFill>
                  <a:srgbClr val="0070C0"/>
                </a:solidFill>
              </a:rPr>
              <a:t>ue next lesson</a:t>
            </a:r>
            <a:endParaRPr lang="en-US" sz="2400" dirty="0" smtClean="0"/>
          </a:p>
        </p:txBody>
      </p:sp>
    </p:spTree>
    <p:extLst>
      <p:ext uri="{BB962C8B-B14F-4D97-AF65-F5344CB8AC3E}">
        <p14:creationId xmlns:p14="http://schemas.microsoft.com/office/powerpoint/2010/main" val="2036830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48" y="4513901"/>
            <a:ext cx="4015602" cy="234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000" y="990599"/>
            <a:ext cx="42380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216417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60382191"/>
              </p:ext>
            </p:extLst>
          </p:nvPr>
        </p:nvGraphicFramePr>
        <p:xfrm>
          <a:off x="561975" y="1320465"/>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199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847679"/>
            <a:ext cx="8500386" cy="5747330"/>
          </a:xfrm>
        </p:spPr>
        <p:txBody>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Port_1(void)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2186781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360897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310239" y="666704"/>
            <a:ext cx="8500386" cy="5747330"/>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on</a:t>
            </a:r>
          </a:p>
          <a:p>
            <a:pPr lvl="2"/>
            <a:r>
              <a:rPr lang="en-US" sz="2000" dirty="0"/>
              <a:t>0 - low-to-high transition</a:t>
            </a:r>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2684983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609554"/>
            <a:ext cx="8557536"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int 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return 0;</a:t>
            </a: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668065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400" b="1" kern="0" dirty="0" smtClean="0">
                <a:solidFill>
                  <a:schemeClr val="accent2"/>
                </a:solidFill>
                <a:latin typeface="Courier New" pitchFamily="49" charset="0"/>
                <a:cs typeface="Courier New" pitchFamily="49" charset="0"/>
              </a:rPr>
              <a:t>#</a:t>
            </a:r>
            <a:r>
              <a:rPr lang="en-US" sz="1400" b="1" kern="0" dirty="0">
                <a:solidFill>
                  <a:schemeClr val="accent2"/>
                </a:solidFill>
                <a:latin typeface="Courier New" pitchFamily="49" charset="0"/>
                <a:cs typeface="Courier New" pitchFamily="49" charset="0"/>
              </a:rPr>
              <a:t>pragma vector=PORT1_VECTOR</a:t>
            </a:r>
          </a:p>
          <a:p>
            <a:pPr marL="0" indent="0">
              <a:buFontTx/>
              <a:buNone/>
            </a:pPr>
            <a:r>
              <a:rPr lang="en-US" sz="1400" b="1" kern="0" dirty="0">
                <a:solidFill>
                  <a:schemeClr val="accent2"/>
                </a:solidFill>
                <a:latin typeface="Courier New" pitchFamily="49" charset="0"/>
                <a:cs typeface="Courier New" pitchFamily="49" charset="0"/>
              </a:rPr>
              <a:t>__interrupt void Port_1_ISR(void</a:t>
            </a:r>
            <a:r>
              <a:rPr lang="en-US" sz="1400" b="1" kern="0" dirty="0" smtClean="0">
                <a:solidFill>
                  <a:schemeClr val="accent2"/>
                </a:solidFill>
                <a:latin typeface="Courier New" pitchFamily="49" charset="0"/>
                <a:cs typeface="Courier New" pitchFamily="49" charset="0"/>
              </a:rPr>
              <a:t>) {</a:t>
            </a: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~BIT1;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clear flag</a:t>
            </a:r>
          </a:p>
          <a:p>
            <a:pPr marL="0" indent="0">
              <a:buFontTx/>
              <a:buNone/>
            </a:pPr>
            <a:r>
              <a:rPr lang="en-US" sz="1400" b="1" kern="0" dirty="0">
                <a:solidFill>
                  <a:schemeClr val="accent2"/>
                </a:solidFill>
                <a:latin typeface="Courier New" pitchFamily="49" charset="0"/>
                <a:cs typeface="Courier New" pitchFamily="49" charset="0"/>
              </a:rPr>
              <a:t>        P1OUT ^= BIT6</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BIT2)</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~BIT2</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flag</a:t>
            </a:r>
          </a:p>
          <a:p>
            <a:pPr marL="0" indent="0">
              <a:buFontTx/>
              <a:buNone/>
            </a:pPr>
            <a:r>
              <a:rPr lang="en-US" sz="1400" b="1" kern="0" dirty="0">
                <a:solidFill>
                  <a:schemeClr val="accent2"/>
                </a:solidFill>
                <a:latin typeface="Courier New" pitchFamily="49" charset="0"/>
                <a:cs typeface="Courier New" pitchFamily="49" charset="0"/>
              </a:rPr>
              <a:t>        P1OUT ^= BIT0;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LED 1</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endParaRPr lang="en-US" sz="1400" b="1" kern="0" dirty="0">
              <a:solidFill>
                <a:schemeClr val="accent2"/>
              </a:solidFill>
              <a:latin typeface="Courier New" pitchFamily="49" charset="0"/>
              <a:cs typeface="Courier New" pitchFamily="49" charset="0"/>
            </a:endParaRPr>
          </a:p>
          <a:p>
            <a:pPr marL="0" indent="0">
              <a:buFontTx/>
              <a:buNone/>
            </a:pPr>
            <a:r>
              <a:rPr lang="en-US" sz="1400" b="1" kern="0" dirty="0">
                <a:solidFill>
                  <a:schemeClr val="accent2"/>
                </a:solidFill>
                <a:latin typeface="Courier New" pitchFamily="49" charset="0"/>
                <a:cs typeface="Courier New" pitchFamily="49" charset="0"/>
              </a:rPr>
              <a:t>    if (P1IFG &amp; BIT3)</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P1IFG &amp;= ~BIT3</a:t>
            </a:r>
            <a:r>
              <a:rPr lang="en-US" sz="1400" b="1" kern="0" dirty="0" smtClean="0">
                <a:solidFill>
                  <a:schemeClr val="accent2"/>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 clear P1.3 </a:t>
            </a:r>
            <a:endParaRPr lang="en-US" sz="1400" b="1" kern="0" dirty="0" smtClean="0">
              <a:solidFill>
                <a:srgbClr val="00B050"/>
              </a:solidFill>
              <a:latin typeface="Courier New" pitchFamily="49" charset="0"/>
              <a:cs typeface="Courier New" pitchFamily="49" charset="0"/>
            </a:endParaRPr>
          </a:p>
          <a:p>
            <a:pPr marL="0" indent="0">
              <a:buFontTx/>
              <a:buNone/>
            </a:pPr>
            <a:r>
              <a:rPr lang="en-US" sz="1400" b="1" kern="0" dirty="0">
                <a:solidFill>
                  <a:srgbClr val="00B050"/>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 interrupt </a:t>
            </a:r>
            <a:r>
              <a:rPr lang="en-US" sz="1400" b="1" kern="0" dirty="0">
                <a:solidFill>
                  <a:srgbClr val="00B050"/>
                </a:solidFill>
                <a:latin typeface="Courier New" pitchFamily="49" charset="0"/>
                <a:cs typeface="Courier New" pitchFamily="49" charset="0"/>
              </a:rPr>
              <a:t>flag</a:t>
            </a:r>
          </a:p>
          <a:p>
            <a:pPr marL="0" indent="0">
              <a:buFontTx/>
              <a:buNone/>
            </a:pPr>
            <a:r>
              <a:rPr lang="en-US" sz="1400" b="1" kern="0" dirty="0">
                <a:solidFill>
                  <a:schemeClr val="accent2"/>
                </a:solidFill>
                <a:latin typeface="Courier New" pitchFamily="49" charset="0"/>
                <a:cs typeface="Courier New" pitchFamily="49" charset="0"/>
              </a:rPr>
              <a:t>        P1OUT ^= BIT0|BIT6;                    </a:t>
            </a:r>
            <a:r>
              <a:rPr lang="en-US" sz="1400" b="1" kern="0" dirty="0" smtClean="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 </a:t>
            </a:r>
            <a:r>
              <a:rPr lang="en-US" sz="1400" b="1" kern="0" dirty="0" smtClean="0">
                <a:solidFill>
                  <a:schemeClr val="accent2"/>
                </a:solidFill>
                <a:latin typeface="Courier New" pitchFamily="49" charset="0"/>
                <a:cs typeface="Courier New" pitchFamily="49" charset="0"/>
              </a:rPr>
              <a:t>                  </a:t>
            </a:r>
            <a:r>
              <a:rPr lang="en-US" sz="1400" b="1" kern="0" dirty="0" smtClean="0">
                <a:solidFill>
                  <a:srgbClr val="00B050"/>
                </a:solidFill>
                <a:latin typeface="Courier New" pitchFamily="49" charset="0"/>
                <a:cs typeface="Courier New" pitchFamily="49" charset="0"/>
              </a:rPr>
              <a:t>// </a:t>
            </a:r>
            <a:r>
              <a:rPr lang="en-US" sz="1400" b="1" kern="0" dirty="0">
                <a:solidFill>
                  <a:srgbClr val="00B050"/>
                </a:solidFill>
                <a:latin typeface="Courier New" pitchFamily="49" charset="0"/>
                <a:cs typeface="Courier New" pitchFamily="49" charset="0"/>
              </a:rPr>
              <a:t>toggle both LEDs</a:t>
            </a:r>
          </a:p>
          <a:p>
            <a:pPr marL="0" indent="0">
              <a:buFontTx/>
              <a:buNone/>
            </a:pPr>
            <a:r>
              <a:rPr lang="en-US" sz="1400" b="1" kern="0" dirty="0">
                <a:solidFill>
                  <a:schemeClr val="accent2"/>
                </a:solidFill>
                <a:latin typeface="Courier New" pitchFamily="49" charset="0"/>
                <a:cs typeface="Courier New" pitchFamily="49" charset="0"/>
              </a:rPr>
              <a:t>    }</a:t>
            </a:r>
          </a:p>
          <a:p>
            <a:pPr marL="0" indent="0">
              <a:buFontTx/>
              <a:buNone/>
            </a:pPr>
            <a:r>
              <a:rPr lang="en-US" sz="1400" b="1" kern="0" dirty="0">
                <a:solidFill>
                  <a:schemeClr val="accent2"/>
                </a:solidFill>
                <a:latin typeface="Courier New" pitchFamily="49" charset="0"/>
                <a:cs typeface="Courier New" pitchFamily="49" charset="0"/>
              </a:rPr>
              <a:t>}</a:t>
            </a:r>
            <a:endParaRPr lang="en-US" sz="14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212333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757317"/>
            <a:ext cx="4618822" cy="5747330"/>
          </a:xfrm>
          <a:ln>
            <a:solidFill>
              <a:schemeClr val="tx1"/>
            </a:solidFill>
          </a:ln>
        </p:spPr>
        <p:txBody>
          <a:bodyPr/>
          <a:lstStyle/>
          <a:p>
            <a:pPr marL="0" indent="0">
              <a:buNone/>
            </a:pPr>
            <a:r>
              <a:rPr lang="en-US" sz="1400" b="1" dirty="0">
                <a:solidFill>
                  <a:srgbClr val="7F0055"/>
                </a:solidFill>
                <a:latin typeface="Consolas"/>
              </a:rPr>
              <a:t>void</a:t>
            </a:r>
            <a:r>
              <a:rPr lang="en-US" sz="1400" b="1" dirty="0">
                <a:solidFill>
                  <a:srgbClr val="000000"/>
                </a:solidFill>
                <a:latin typeface="Consolas"/>
              </a:rPr>
              <a:t> main(</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WDTCTL = WDTPW | WDTHOLD</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Stop watchdog timer</a:t>
            </a:r>
          </a:p>
          <a:p>
            <a:pPr marL="0" indent="0">
              <a:buNone/>
            </a:pPr>
            <a:r>
              <a:rPr lang="en-US" sz="1400" dirty="0" smtClean="0">
                <a:solidFill>
                  <a:srgbClr val="000000"/>
                </a:solidFill>
                <a:latin typeface="Consolas"/>
              </a:rPr>
              <a:t>    </a:t>
            </a:r>
            <a:r>
              <a:rPr lang="en-US" sz="1400" dirty="0">
                <a:solidFill>
                  <a:srgbClr val="000000"/>
                </a:solidFill>
                <a:latin typeface="Consolas"/>
              </a:rPr>
              <a:t>P1DIR |= BIT0|BIT6; </a:t>
            </a:r>
            <a:endParaRPr lang="en-US" sz="1400" dirty="0" smtClean="0">
              <a:solidFill>
                <a:srgbClr val="000000"/>
              </a:solidFill>
              <a:latin typeface="Consolas"/>
            </a:endParaRPr>
          </a:p>
          <a:p>
            <a:pPr marL="0" indent="0">
              <a:buNone/>
            </a:pPr>
            <a:r>
              <a:rPr lang="en-US" sz="1400" dirty="0" smtClean="0">
                <a:solidFill>
                  <a:srgbClr val="3F7F5F"/>
                </a:solidFill>
                <a:latin typeface="Consolas"/>
              </a:rPr>
              <a:t>	// </a:t>
            </a:r>
            <a:r>
              <a:rPr lang="en-US" sz="1400" dirty="0">
                <a:solidFill>
                  <a:srgbClr val="3F7F5F"/>
                </a:solidFill>
                <a:latin typeface="Consolas"/>
              </a:rPr>
              <a:t>set LEDs to output</a:t>
            </a:r>
          </a:p>
          <a:p>
            <a:pPr marL="0" indent="0">
              <a:buNone/>
            </a:pPr>
            <a:r>
              <a:rPr lang="en-US" sz="1400" dirty="0" smtClean="0">
                <a:solidFill>
                  <a:srgbClr val="000000"/>
                </a:solidFill>
                <a:latin typeface="Consolas"/>
              </a:rPr>
              <a:t>    </a:t>
            </a:r>
            <a:r>
              <a:rPr lang="en-US" sz="1400" dirty="0">
                <a:solidFill>
                  <a:srgbClr val="000000"/>
                </a:solidFill>
                <a:latin typeface="Consolas"/>
              </a:rPr>
              <a:t>P2DIR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set buttons to input</a:t>
            </a:r>
          </a:p>
          <a:p>
            <a:pPr marL="0" indent="0">
              <a:buNone/>
            </a:pPr>
            <a:r>
              <a:rPr lang="en-US" sz="1400" dirty="0" smtClean="0">
                <a:solidFill>
                  <a:srgbClr val="000000"/>
                </a:solidFill>
                <a:latin typeface="Consolas"/>
              </a:rPr>
              <a:t>    </a:t>
            </a:r>
            <a:r>
              <a:rPr lang="en-US" sz="1400" dirty="0">
                <a:solidFill>
                  <a:srgbClr val="000000"/>
                </a:solidFill>
                <a:latin typeface="Consolas"/>
              </a:rPr>
              <a:t>P2IE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enable the interrupts</a:t>
            </a:r>
          </a:p>
          <a:p>
            <a:pPr marL="0" indent="0">
              <a:buNone/>
            </a:pPr>
            <a:r>
              <a:rPr lang="en-US" sz="1400" dirty="0" smtClean="0">
                <a:solidFill>
                  <a:srgbClr val="000000"/>
                </a:solidFill>
                <a:latin typeface="Consolas"/>
              </a:rPr>
              <a:t>    </a:t>
            </a:r>
            <a:r>
              <a:rPr lang="en-US" sz="1400" dirty="0">
                <a:solidFill>
                  <a:srgbClr val="000000"/>
                </a:solidFill>
                <a:latin typeface="Consolas"/>
              </a:rPr>
              <a:t>P2IES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err="1">
                <a:solidFill>
                  <a:srgbClr val="3F7F5F"/>
                </a:solidFill>
                <a:latin typeface="Consolas"/>
              </a:rPr>
              <a:t>config</a:t>
            </a:r>
            <a:r>
              <a:rPr lang="en-US" sz="1400" dirty="0">
                <a:solidFill>
                  <a:srgbClr val="3F7F5F"/>
                </a:solidFill>
                <a:latin typeface="Consolas"/>
              </a:rPr>
              <a:t> interrupt </a:t>
            </a:r>
            <a:r>
              <a:rPr lang="en-US" sz="1400" dirty="0" smtClean="0">
                <a:solidFill>
                  <a:srgbClr val="3F7F5F"/>
                </a:solidFill>
                <a:latin typeface="Consolas"/>
              </a:rPr>
              <a:t>f/ </a:t>
            </a:r>
            <a:r>
              <a:rPr lang="en-US" sz="1400" dirty="0">
                <a:solidFill>
                  <a:srgbClr val="3F7F5F"/>
                </a:solidFill>
                <a:latin typeface="Consolas"/>
              </a:rPr>
              <a:t>falling </a:t>
            </a:r>
            <a:r>
              <a:rPr lang="en-US" sz="1400" dirty="0" smtClean="0">
                <a:solidFill>
                  <a:srgbClr val="3F7F5F"/>
                </a:solidFill>
                <a:latin typeface="Consolas"/>
              </a:rPr>
              <a:t>edge</a:t>
            </a:r>
            <a:endParaRPr lang="en-US" sz="1400" dirty="0">
              <a:solidFill>
                <a:srgbClr val="3F7F5F"/>
              </a:solidFill>
              <a:latin typeface="Consolas"/>
            </a:endParaRPr>
          </a:p>
          <a:p>
            <a:pPr marL="0" indent="0">
              <a:buNone/>
            </a:pPr>
            <a:r>
              <a:rPr lang="en-US" sz="1400" dirty="0" smtClean="0">
                <a:solidFill>
                  <a:srgbClr val="000000"/>
                </a:solidFill>
                <a:latin typeface="Consolas"/>
              </a:rPr>
              <a:t>    </a:t>
            </a:r>
            <a:r>
              <a:rPr lang="en-US" sz="1400" dirty="0">
                <a:solidFill>
                  <a:srgbClr val="000000"/>
                </a:solidFill>
                <a:latin typeface="Consolas"/>
              </a:rPr>
              <a:t>P2REN |= BIT0|BIT1|BIT3</a:t>
            </a:r>
            <a:r>
              <a:rPr lang="en-US" sz="1400" dirty="0" smtClean="0">
                <a:solidFill>
                  <a:srgbClr val="000000"/>
                </a:solidFill>
                <a:latin typeface="Consolas"/>
              </a:rPr>
              <a:t>;</a:t>
            </a:r>
          </a:p>
          <a:p>
            <a:pPr marL="0" indent="0">
              <a:buNone/>
            </a:pPr>
            <a:r>
              <a:rPr lang="en-US" sz="1400" dirty="0" smtClean="0">
                <a:solidFill>
                  <a:srgbClr val="3F7F5F"/>
                </a:solidFill>
                <a:latin typeface="Consolas"/>
              </a:rPr>
              <a:t>	// </a:t>
            </a:r>
            <a:r>
              <a:rPr lang="en-US" sz="1400" dirty="0">
                <a:solidFill>
                  <a:srgbClr val="3F7F5F"/>
                </a:solidFill>
                <a:latin typeface="Consolas"/>
              </a:rPr>
              <a:t>enable pull-up/pull-down network</a:t>
            </a:r>
          </a:p>
          <a:p>
            <a:pPr marL="0" indent="0">
              <a:buNone/>
            </a:pPr>
            <a:r>
              <a:rPr lang="en-US" sz="1400" dirty="0" smtClean="0">
                <a:solidFill>
                  <a:srgbClr val="000000"/>
                </a:solidFill>
                <a:latin typeface="Consolas"/>
              </a:rPr>
              <a:t>    </a:t>
            </a:r>
            <a:r>
              <a:rPr lang="en-US" sz="1400" dirty="0">
                <a:solidFill>
                  <a:srgbClr val="000000"/>
                </a:solidFill>
                <a:latin typeface="Consolas"/>
              </a:rPr>
              <a:t>P2OUT |=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configure as pull-up</a:t>
            </a:r>
          </a:p>
          <a:p>
            <a:pPr marL="0" indent="0">
              <a:buNone/>
            </a:pPr>
            <a:r>
              <a:rPr lang="en-US" sz="1400" dirty="0" smtClean="0">
                <a:solidFill>
                  <a:srgbClr val="000000"/>
                </a:solidFill>
                <a:latin typeface="Consolas"/>
              </a:rPr>
              <a:t>    </a:t>
            </a:r>
            <a:r>
              <a:rPr lang="en-US" sz="1400" dirty="0">
                <a:solidFill>
                  <a:srgbClr val="000000"/>
                </a:solidFill>
                <a:latin typeface="Consolas"/>
              </a:rPr>
              <a:t>P2IFG &amp;= ~(BIT0|BIT1|BIT3</a:t>
            </a:r>
            <a:r>
              <a:rPr lang="en-US" sz="1400" dirty="0" smtClean="0">
                <a:solidFill>
                  <a:srgbClr val="000000"/>
                </a:solidFill>
                <a:latin typeface="Consolas"/>
              </a:rPr>
              <a:t>);</a:t>
            </a:r>
          </a:p>
          <a:p>
            <a:pPr marL="0" indent="0">
              <a:buNone/>
            </a:pPr>
            <a:r>
              <a:rPr lang="en-US" sz="1400" dirty="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flags</a:t>
            </a:r>
          </a:p>
          <a:p>
            <a:pPr marL="0" indent="0">
              <a:buNone/>
            </a:pPr>
            <a:r>
              <a:rPr lang="en-US" sz="1400" b="1" dirty="0" smtClean="0">
                <a:solidFill>
                  <a:srgbClr val="642880"/>
                </a:solidFill>
                <a:highlight>
                  <a:srgbClr val="D4D4D4"/>
                </a:highlight>
                <a:latin typeface="Consolas"/>
              </a:rPr>
              <a:t>    __</a:t>
            </a:r>
            <a:r>
              <a:rPr lang="en-US" sz="1400" b="1" dirty="0" err="1">
                <a:solidFill>
                  <a:srgbClr val="642880"/>
                </a:solidFill>
                <a:highlight>
                  <a:srgbClr val="D4D4D4"/>
                </a:highlight>
                <a:latin typeface="Consolas"/>
              </a:rPr>
              <a:t>enable_interrupt</a:t>
            </a:r>
            <a:r>
              <a:rPr lang="en-US" sz="1400" b="1" dirty="0">
                <a:solidFill>
                  <a:srgbClr val="000000"/>
                </a:solidFill>
                <a:highlight>
                  <a:srgbClr val="D4D4D4"/>
                </a:highlight>
                <a:latin typeface="Consolas"/>
              </a:rPr>
              <a:t>();</a:t>
            </a:r>
          </a:p>
          <a:p>
            <a:pPr marL="0" indent="0">
              <a:buNone/>
            </a:pPr>
            <a:r>
              <a:rPr lang="en-US" sz="1400" dirty="0" smtClean="0">
                <a:solidFill>
                  <a:srgbClr val="000000"/>
                </a:solidFill>
                <a:latin typeface="Consolas"/>
              </a:rPr>
              <a:t>    </a:t>
            </a:r>
            <a:r>
              <a:rPr lang="en-US" sz="1400" dirty="0">
                <a:solidFill>
                  <a:srgbClr val="3F7F5F"/>
                </a:solidFill>
                <a:latin typeface="Consolas"/>
              </a:rPr>
              <a:t>// main program loop</a:t>
            </a:r>
          </a:p>
          <a:p>
            <a:pPr marL="0" indent="0">
              <a:buNone/>
            </a:pPr>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 (1) {</a:t>
            </a:r>
          </a:p>
          <a:p>
            <a:pPr marL="0" indent="0">
              <a:buNone/>
            </a:pPr>
            <a:r>
              <a:rPr lang="en-US" sz="1400" dirty="0" smtClean="0">
                <a:solidFill>
                  <a:srgbClr val="3F7F5F"/>
                </a:solidFill>
                <a:latin typeface="Consolas"/>
              </a:rPr>
              <a:t>	// </a:t>
            </a:r>
            <a:r>
              <a:rPr lang="en-US" sz="1400" dirty="0">
                <a:solidFill>
                  <a:srgbClr val="3F7F5F"/>
                </a:solidFill>
                <a:latin typeface="Consolas"/>
              </a:rPr>
              <a:t>respond</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
        <p:nvSpPr>
          <p:cNvPr id="6" name="Content Placeholder 2"/>
          <p:cNvSpPr txBox="1">
            <a:spLocks/>
          </p:cNvSpPr>
          <p:nvPr/>
        </p:nvSpPr>
        <p:spPr bwMode="auto">
          <a:xfrm>
            <a:off x="4683940" y="757317"/>
            <a:ext cx="4434054" cy="574733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400" b="1" dirty="0">
                <a:solidFill>
                  <a:srgbClr val="7F0055"/>
                </a:solidFill>
                <a:latin typeface="Consolas"/>
              </a:rPr>
              <a:t>#pragma</a:t>
            </a:r>
            <a:r>
              <a:rPr lang="en-US" sz="1400" b="1" dirty="0">
                <a:solidFill>
                  <a:srgbClr val="000000"/>
                </a:solidFill>
                <a:latin typeface="Consolas"/>
              </a:rPr>
              <a:t> vector=PORT2_VECTOR</a:t>
            </a:r>
          </a:p>
          <a:p>
            <a:pPr marL="0" indent="0">
              <a:buNone/>
            </a:pPr>
            <a:r>
              <a:rPr lang="en-US" sz="1400" b="1" dirty="0">
                <a:solidFill>
                  <a:srgbClr val="7F0055"/>
                </a:solidFill>
                <a:latin typeface="Consolas"/>
              </a:rPr>
              <a:t>__interrupt</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Port_2_ISR(</a:t>
            </a:r>
            <a:r>
              <a:rPr lang="en-US" sz="1400" b="1" dirty="0">
                <a:solidFill>
                  <a:srgbClr val="7F0055"/>
                </a:solidFill>
                <a:latin typeface="Consolas"/>
              </a:rPr>
              <a:t>void</a:t>
            </a:r>
            <a:r>
              <a:rPr lang="en-US" sz="1400" b="1" dirty="0">
                <a:solidFill>
                  <a:srgbClr val="000000"/>
                </a:solidFill>
                <a:latin typeface="Consolas"/>
              </a:rPr>
              <a:t>) {</a:t>
            </a: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BIT0)</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~BIT0;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interrupt 		     // flag</a:t>
            </a:r>
            <a:endParaRPr lang="en-US" sz="1400" dirty="0">
              <a:solidFill>
                <a:srgbClr val="3F7F5F"/>
              </a:solidFill>
              <a:latin typeface="Consolas"/>
            </a:endParaRPr>
          </a:p>
          <a:p>
            <a:pPr marL="0" indent="0">
              <a:buNone/>
            </a:pPr>
            <a:r>
              <a:rPr lang="en-US" sz="1400" dirty="0">
                <a:solidFill>
                  <a:srgbClr val="000000"/>
                </a:solidFill>
                <a:latin typeface="Consolas"/>
              </a:rPr>
              <a:t>        P1OUT ^= BIT6; </a:t>
            </a:r>
            <a:r>
              <a:rPr lang="en-US" sz="1400" dirty="0">
                <a:solidFill>
                  <a:srgbClr val="3F7F5F"/>
                </a:solidFill>
                <a:latin typeface="Consolas"/>
              </a:rPr>
              <a:t>// toggle LED 2</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BIT1)</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~BIT1; </a:t>
            </a:r>
            <a:r>
              <a:rPr lang="en-US" sz="1400" dirty="0" smtClean="0">
                <a:solidFill>
                  <a:srgbClr val="3F7F5F"/>
                </a:solidFill>
                <a:latin typeface="Consolas"/>
              </a:rPr>
              <a:t>// clear interrupt </a:t>
            </a:r>
            <a:r>
              <a:rPr lang="en-US" sz="1400" dirty="0">
                <a:solidFill>
                  <a:srgbClr val="3F7F5F"/>
                </a:solidFill>
                <a:latin typeface="Consolas"/>
              </a:rPr>
              <a:t>		     </a:t>
            </a:r>
            <a:r>
              <a:rPr lang="en-US" sz="1400" dirty="0" smtClean="0">
                <a:solidFill>
                  <a:srgbClr val="3F7F5F"/>
                </a:solidFill>
                <a:latin typeface="Consolas"/>
              </a:rPr>
              <a:t>// </a:t>
            </a:r>
            <a:r>
              <a:rPr lang="en-US" sz="1400" dirty="0">
                <a:solidFill>
                  <a:srgbClr val="3F7F5F"/>
                </a:solidFill>
                <a:latin typeface="Consolas"/>
              </a:rPr>
              <a:t>flag</a:t>
            </a:r>
          </a:p>
          <a:p>
            <a:pPr marL="0" indent="0">
              <a:buNone/>
            </a:pPr>
            <a:r>
              <a:rPr lang="en-US" sz="1400" dirty="0" smtClean="0">
                <a:solidFill>
                  <a:srgbClr val="000000"/>
                </a:solidFill>
                <a:latin typeface="Consolas"/>
              </a:rPr>
              <a:t>        </a:t>
            </a:r>
            <a:r>
              <a:rPr lang="en-US" sz="1400" dirty="0">
                <a:solidFill>
                  <a:srgbClr val="000000"/>
                </a:solidFill>
                <a:latin typeface="Consolas"/>
              </a:rPr>
              <a:t>P1OUT ^= BIT0;  </a:t>
            </a:r>
            <a:r>
              <a:rPr lang="en-US" sz="1400" dirty="0">
                <a:solidFill>
                  <a:srgbClr val="3F7F5F"/>
                </a:solidFill>
                <a:latin typeface="Consolas"/>
              </a:rPr>
              <a:t>// toggle LED 1</a:t>
            </a:r>
          </a:p>
          <a:p>
            <a:pPr marL="0" indent="0">
              <a:buNone/>
            </a:pPr>
            <a:r>
              <a:rPr lang="en-US" sz="1400" dirty="0">
                <a:solidFill>
                  <a:srgbClr val="000000"/>
                </a:solidFill>
                <a:latin typeface="Consolas"/>
              </a:rPr>
              <a:t>    }</a:t>
            </a:r>
          </a:p>
          <a:p>
            <a:pPr marL="0" indent="0">
              <a:buNone/>
            </a:pPr>
            <a:endParaRPr lang="en-US" sz="1400" dirty="0">
              <a:latin typeface="Consolas"/>
            </a:endParaRPr>
          </a:p>
          <a:p>
            <a:pPr marL="0" indent="0">
              <a:buNone/>
            </a:pPr>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(P2IFG &amp; BIT3)</a:t>
            </a: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        P2IFG &amp;= ~BIT3</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clear </a:t>
            </a:r>
            <a:r>
              <a:rPr lang="en-US" sz="1400" dirty="0" smtClean="0">
                <a:solidFill>
                  <a:srgbClr val="3F7F5F"/>
                </a:solidFill>
                <a:latin typeface="Consolas"/>
              </a:rPr>
              <a:t>P1.3			     //interrupt </a:t>
            </a:r>
            <a:r>
              <a:rPr lang="en-US" sz="1400" dirty="0">
                <a:solidFill>
                  <a:srgbClr val="3F7F5F"/>
                </a:solidFill>
                <a:latin typeface="Consolas"/>
              </a:rPr>
              <a:t>flag</a:t>
            </a:r>
          </a:p>
          <a:p>
            <a:pPr marL="0" indent="0">
              <a:buNone/>
            </a:pPr>
            <a:r>
              <a:rPr lang="en-US" sz="1400" dirty="0">
                <a:solidFill>
                  <a:srgbClr val="000000"/>
                </a:solidFill>
                <a:latin typeface="Consolas"/>
              </a:rPr>
              <a:t>        P1OUT ^= BIT0|BIT6</a:t>
            </a:r>
            <a:r>
              <a:rPr lang="en-US" sz="1400" dirty="0" smtClean="0">
                <a:solidFill>
                  <a:srgbClr val="000000"/>
                </a:solidFill>
                <a:latin typeface="Consolas"/>
              </a:rPr>
              <a:t>; </a:t>
            </a:r>
            <a:r>
              <a:rPr lang="en-US" sz="1400" dirty="0" smtClean="0">
                <a:solidFill>
                  <a:srgbClr val="3F7F5F"/>
                </a:solidFill>
                <a:latin typeface="Consolas"/>
              </a:rPr>
              <a:t>// </a:t>
            </a:r>
            <a:r>
              <a:rPr lang="en-US" sz="1400" dirty="0">
                <a:solidFill>
                  <a:srgbClr val="3F7F5F"/>
                </a:solidFill>
                <a:latin typeface="Consolas"/>
              </a:rPr>
              <a:t>toggle both </a:t>
            </a:r>
            <a:r>
              <a:rPr lang="en-US" sz="1400" dirty="0" smtClean="0">
                <a:solidFill>
                  <a:srgbClr val="3F7F5F"/>
                </a:solidFill>
                <a:latin typeface="Consolas"/>
              </a:rPr>
              <a:t>			// LEDs</a:t>
            </a:r>
            <a:endParaRPr lang="en-US" sz="1400" dirty="0">
              <a:solidFill>
                <a:srgbClr val="3F7F5F"/>
              </a:solidFill>
              <a:latin typeface="Consolas"/>
            </a:endParaRPr>
          </a:p>
          <a:p>
            <a:pPr marL="0" indent="0">
              <a:buNone/>
            </a:pPr>
            <a:r>
              <a:rPr lang="en-US" sz="1400" dirty="0">
                <a:solidFill>
                  <a:srgbClr val="000000"/>
                </a:solidFill>
                <a:latin typeface="Consolas"/>
              </a:rPr>
              <a:t>    }</a:t>
            </a:r>
          </a:p>
          <a:p>
            <a:pPr marL="0" indent="0">
              <a:buNone/>
            </a:pPr>
            <a:r>
              <a:rPr lang="en-US" sz="1400" dirty="0">
                <a:solidFill>
                  <a:srgbClr val="000000"/>
                </a:solidFill>
                <a:latin typeface="Consolas"/>
              </a:rPr>
              <a:t>}</a:t>
            </a:r>
          </a:p>
        </p:txBody>
      </p:sp>
    </p:spTree>
    <p:extLst>
      <p:ext uri="{BB962C8B-B14F-4D97-AF65-F5344CB8AC3E}">
        <p14:creationId xmlns:p14="http://schemas.microsoft.com/office/powerpoint/2010/main" val="3199821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Timer Interrupt </a:t>
            </a:r>
            <a:r>
              <a:rPr lang="en-US" sz="2000" b="1" dirty="0" smtClean="0"/>
              <a:t>(see </a:t>
            </a:r>
            <a:r>
              <a:rPr lang="en-US" sz="2000" b="1" dirty="0" smtClean="0"/>
              <a:t>lec26.c</a:t>
            </a:r>
            <a:r>
              <a:rPr lang="en-US" sz="2000" b="1" dirty="0" smtClean="0"/>
              <a:t>)</a:t>
            </a:r>
            <a:endParaRPr lang="en-US" sz="2000" b="1" dirty="0"/>
          </a:p>
        </p:txBody>
      </p:sp>
      <p:sp>
        <p:nvSpPr>
          <p:cNvPr id="3" name="Content Placeholder 2"/>
          <p:cNvSpPr>
            <a:spLocks noGrp="1"/>
          </p:cNvSpPr>
          <p:nvPr>
            <p:ph idx="1"/>
          </p:nvPr>
        </p:nvSpPr>
        <p:spPr>
          <a:xfrm>
            <a:off x="272139" y="609554"/>
            <a:ext cx="8557536" cy="5747330"/>
          </a:xfrm>
        </p:spPr>
        <p:txBody>
          <a:bodyPr/>
          <a:lstStyle/>
          <a:p>
            <a:pPr marL="5715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    P1DIR = BIT6;	</a:t>
            </a: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Set the green LED as an output</a:t>
            </a:r>
          </a:p>
          <a:p>
            <a:pPr marL="57150" indent="0">
              <a:buNone/>
            </a:pPr>
            <a:r>
              <a:rPr lang="en-US" sz="1400" b="1" dirty="0" smtClean="0">
                <a:solidFill>
                  <a:schemeClr val="accent2"/>
                </a:solidFill>
                <a:latin typeface="Courier New" pitchFamily="49" charset="0"/>
                <a:cs typeface="Courier New" pitchFamily="49" charset="0"/>
              </a:rPr>
              <a:t>    TA0CCR0 </a:t>
            </a:r>
            <a:r>
              <a:rPr lang="en-US" sz="1400" b="1" dirty="0">
                <a:solidFill>
                  <a:schemeClr val="accent2"/>
                </a:solidFill>
                <a:latin typeface="Courier New" pitchFamily="49" charset="0"/>
                <a:cs typeface="Courier New" pitchFamily="49" charset="0"/>
              </a:rPr>
              <a:t>= 0xFFFF;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create a 16mS roll-over period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TACTL </a:t>
            </a:r>
            <a:r>
              <a:rPr lang="en-US" sz="1400" b="1" dirty="0">
                <a:solidFill>
                  <a:schemeClr val="accent2"/>
                </a:solidFill>
                <a:latin typeface="Courier New" pitchFamily="49" charset="0"/>
                <a:cs typeface="Courier New" pitchFamily="49" charset="0"/>
              </a:rPr>
              <a:t>&amp;= ~TAIFG</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flag before enabling interrupts = good practice</a:t>
            </a:r>
          </a:p>
          <a:p>
            <a:pPr marL="57150" indent="0">
              <a:buNone/>
            </a:pPr>
            <a:r>
              <a:rPr lang="en-US" sz="1400" b="1" dirty="0" smtClean="0">
                <a:solidFill>
                  <a:schemeClr val="accent2"/>
                </a:solidFill>
                <a:latin typeface="Courier New" pitchFamily="49" charset="0"/>
                <a:cs typeface="Courier New" pitchFamily="49" charset="0"/>
              </a:rPr>
              <a:t>    TACTL </a:t>
            </a:r>
            <a:r>
              <a:rPr lang="en-US" sz="1400" b="1" dirty="0">
                <a:solidFill>
                  <a:schemeClr val="accent2"/>
                </a:solidFill>
                <a:latin typeface="Courier New" pitchFamily="49" charset="0"/>
                <a:cs typeface="Courier New" pitchFamily="49" charset="0"/>
              </a:rPr>
              <a:t>= ID_3 | TASSEL_2 | MC_1 | TAIE;		</a:t>
            </a:r>
            <a:endParaRPr lang="en-US" sz="1400" b="1" dirty="0" smtClean="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Use 1:8 </a:t>
            </a:r>
            <a:r>
              <a:rPr lang="en-US" sz="1400" b="1" dirty="0" err="1">
                <a:solidFill>
                  <a:srgbClr val="00B050"/>
                </a:solidFill>
                <a:latin typeface="Courier New" pitchFamily="49" charset="0"/>
                <a:cs typeface="Courier New" pitchFamily="49" charset="0"/>
              </a:rPr>
              <a:t>presclar</a:t>
            </a:r>
            <a:r>
              <a:rPr lang="en-US" sz="1400" b="1" dirty="0">
                <a:solidFill>
                  <a:srgbClr val="00B050"/>
                </a:solidFill>
                <a:latin typeface="Courier New" pitchFamily="49" charset="0"/>
                <a:cs typeface="Courier New" pitchFamily="49" charset="0"/>
              </a:rPr>
              <a:t> off MCLK and enable interrupts</a:t>
            </a:r>
          </a:p>
          <a:p>
            <a:pPr marL="57150" indent="0">
              <a:buNone/>
            </a:pPr>
            <a:r>
              <a:rPr lang="en-US" sz="1400" b="1" dirty="0" smtClean="0">
                <a:solidFill>
                  <a:schemeClr val="accent2"/>
                </a:solidFill>
                <a:latin typeface="Courier New" pitchFamily="49" charset="0"/>
                <a:cs typeface="Courier New" pitchFamily="49" charset="0"/>
              </a:rPr>
              <a:t>    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return 0;</a:t>
            </a: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 = TIMER0_A1_VECTOR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is from the MSP430G2553.h file</a:t>
            </a:r>
          </a:p>
          <a:p>
            <a:pPr marL="57150" indent="0">
              <a:buNone/>
            </a:pPr>
            <a:r>
              <a:rPr lang="en-US" sz="1400" b="1" dirty="0">
                <a:solidFill>
                  <a:schemeClr val="accent2"/>
                </a:solidFill>
                <a:latin typeface="Courier New" pitchFamily="49" charset="0"/>
                <a:cs typeface="Courier New" pitchFamily="49" charset="0"/>
              </a:rPr>
              <a:t>__interrupt void </a:t>
            </a:r>
            <a:r>
              <a:rPr lang="en-US" sz="1400" b="1" dirty="0" err="1">
                <a:solidFill>
                  <a:schemeClr val="accent2"/>
                </a:solidFill>
                <a:latin typeface="Courier New" pitchFamily="49" charset="0"/>
                <a:cs typeface="Courier New" pitchFamily="49" charset="0"/>
              </a:rPr>
              <a:t>timerOverflow</a:t>
            </a:r>
            <a:r>
              <a:rPr lang="en-US" sz="1400" b="1" dirty="0">
                <a:solidFill>
                  <a:schemeClr val="accent2"/>
                </a:solidFill>
                <a:latin typeface="Courier New" pitchFamily="49" charset="0"/>
                <a:cs typeface="Courier New" pitchFamily="49" charset="0"/>
              </a:rPr>
              <a:t> (void)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P1OUT ^= BIT6</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This provides some evidence that we were in the ISR</a:t>
            </a:r>
          </a:p>
          <a:p>
            <a:pPr marL="57150" indent="0">
              <a:buNone/>
            </a:pPr>
            <a:r>
              <a:rPr lang="en-US" sz="1400" b="1" dirty="0">
                <a:solidFill>
                  <a:schemeClr val="accent2"/>
                </a:solidFill>
                <a:latin typeface="Courier New" pitchFamily="49" charset="0"/>
                <a:cs typeface="Courier New" pitchFamily="49" charset="0"/>
              </a:rPr>
              <a:t>	TACTL &amp;= ~TAIFG;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See what happens when you do not clear the flag</a:t>
            </a:r>
          </a:p>
          <a:p>
            <a:pPr marL="57150" indent="0">
              <a:buNone/>
            </a:pPr>
            <a:r>
              <a:rPr lang="en-US" sz="1400" b="1" dirty="0">
                <a:solidFill>
                  <a:schemeClr val="accent2"/>
                </a:solidFill>
                <a:latin typeface="Courier New" pitchFamily="49" charset="0"/>
                <a:cs typeface="Courier New" pitchFamily="49" charset="0"/>
              </a:rPr>
              <a:t>}</a:t>
            </a:r>
            <a:endParaRPr lang="en-US" sz="1600" dirty="0" smtClean="0">
              <a:solidFill>
                <a:schemeClr val="accent2"/>
              </a:solidFill>
            </a:endParaRPr>
          </a:p>
        </p:txBody>
      </p:sp>
    </p:spTree>
    <p:extLst>
      <p:ext uri="{BB962C8B-B14F-4D97-AF65-F5344CB8AC3E}">
        <p14:creationId xmlns:p14="http://schemas.microsoft.com/office/powerpoint/2010/main" val="1316228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784830"/>
          </a:xfrm>
          <a:prstGeom prst="rect">
            <a:avLst/>
          </a:prstGeom>
          <a:solidFill>
            <a:schemeClr val="bg1"/>
          </a:solidFill>
        </p:spPr>
        <p:txBody>
          <a:bodyPr wrap="square" rtlCol="0">
            <a:spAutoFit/>
          </a:bodyPr>
          <a:lstStyle/>
          <a:p>
            <a:r>
              <a:rPr lang="en-US" sz="1800" dirty="0" smtClean="0"/>
              <a:t>Family User Guide pp 357</a:t>
            </a:r>
          </a:p>
          <a:p>
            <a:r>
              <a:rPr lang="en-US" sz="1800" dirty="0" smtClean="0"/>
              <a:t>Blue Book pp 46</a:t>
            </a:r>
            <a:endParaRPr lang="en-US" sz="1800" dirty="0"/>
          </a:p>
        </p:txBody>
      </p:sp>
    </p:spTree>
    <p:extLst>
      <p:ext uri="{BB962C8B-B14F-4D97-AF65-F5344CB8AC3E}">
        <p14:creationId xmlns:p14="http://schemas.microsoft.com/office/powerpoint/2010/main" val="2855220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333513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a:t>
            </a:r>
            <a:r>
              <a:rPr lang="en-US" b="1" dirty="0" smtClean="0"/>
              <a:t>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TACTL &amp;=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TACTL |=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((TACTL &amp;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TACTL &amp;=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150694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a:t>
            </a:r>
            <a:r>
              <a:rPr lang="en-US" b="1" dirty="0" smtClean="0"/>
              <a:t>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TACTL |= TACLR;             </a:t>
            </a:r>
            <a:r>
              <a:rPr lang="en-US" sz="1200" dirty="0">
                <a:solidFill>
                  <a:srgbClr val="3F7F5F"/>
                </a:solidFill>
                <a:latin typeface="Consolas"/>
              </a:rPr>
              <a:t>// clear TAR</a:t>
            </a:r>
          </a:p>
          <a:p>
            <a:pPr marL="0" indent="0">
              <a:buNone/>
            </a:pPr>
            <a:r>
              <a:rPr lang="en-US" sz="1200" dirty="0" smtClean="0">
                <a:solidFill>
                  <a:srgbClr val="000000"/>
                </a:solidFill>
                <a:latin typeface="Consolas"/>
              </a:rPr>
              <a:t>    </a:t>
            </a:r>
            <a:r>
              <a:rPr lang="en-US" sz="1200" dirty="0">
                <a:solidFill>
                  <a:srgbClr val="000000"/>
                </a:solidFill>
                <a:latin typeface="Consolas"/>
              </a:rPr>
              <a:t>TACTL |= TASSEL1;           </a:t>
            </a:r>
            <a:r>
              <a:rPr lang="en-US" sz="1200" dirty="0">
                <a:solidFill>
                  <a:srgbClr val="3F7F5F"/>
                </a:solidFill>
                <a:latin typeface="Consolas"/>
              </a:rPr>
              <a:t>// configure for SMCLK - what's the frequency (roughly)?</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TACTL |= ID1|ID0;           </a:t>
            </a:r>
            <a:r>
              <a:rPr lang="en-US" sz="1200" dirty="0">
                <a:solidFill>
                  <a:srgbClr val="3F7F5F"/>
                </a:solidFill>
                <a:latin typeface="Consolas"/>
              </a:rPr>
              <a:t>// divide clock by 8 - what's the frequency of interrupt?</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TACTL &amp;= ~TAIFG;            </a:t>
            </a:r>
            <a:r>
              <a:rPr lang="en-US" sz="1200" dirty="0">
                <a:solidFill>
                  <a:srgbClr val="3F7F5F"/>
                </a:solidFill>
                <a:latin typeface="Consolas"/>
              </a:rPr>
              <a:t>// clear interrupt flag</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TACTL |= MC1;               </a:t>
            </a:r>
            <a:r>
              <a:rPr lang="en-US" sz="1200" dirty="0">
                <a:solidFill>
                  <a:srgbClr val="3F7F5F"/>
                </a:solidFill>
                <a:latin typeface="Consolas"/>
              </a:rPr>
              <a:t>// set count mode to continuous</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TACTL |=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TACTL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endParaRPr lang="en-US" sz="1200" dirty="0">
              <a:solidFill>
                <a:srgbClr val="000000"/>
              </a:solidFill>
              <a:latin typeface="Consolas"/>
            </a:endParaRP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2110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What is an interrupt?</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endParaRPr lang="en-US" sz="2000" dirty="0" smtClean="0"/>
          </a:p>
          <a:p>
            <a:pPr marL="0" indent="0">
              <a:buNone/>
            </a:pPr>
            <a:r>
              <a:rPr lang="en-US" sz="2000" dirty="0" smtClean="0"/>
              <a:t>How do interrupts work?</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675928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083562" cy="5747330"/>
          </a:xfrm>
        </p:spPr>
        <p:txBody>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endParaRPr lang="en-US" sz="2000" dirty="0"/>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872309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48339" y="847679"/>
            <a:ext cx="8500386" cy="5747330"/>
          </a:xfrm>
        </p:spPr>
        <p:txBody>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4524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590550"/>
            <a:ext cx="4454525" cy="62197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917575" y="1809749"/>
            <a:ext cx="1390650" cy="47625"/>
          </a:xfrm>
          <a:prstGeom prst="straightConnector1">
            <a:avLst/>
          </a:prstGeom>
          <a:no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5890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3" name="TextBox 2"/>
          <p:cNvSpPr txBox="1"/>
          <p:nvPr/>
        </p:nvSpPr>
        <p:spPr>
          <a:xfrm>
            <a:off x="0" y="0"/>
            <a:ext cx="3603009" cy="400110"/>
          </a:xfrm>
          <a:prstGeom prst="rect">
            <a:avLst/>
          </a:prstGeom>
          <a:noFill/>
        </p:spPr>
        <p:txBody>
          <a:bodyPr wrap="square" rtlCol="0">
            <a:spAutoFit/>
          </a:bodyPr>
          <a:lstStyle/>
          <a:p>
            <a:r>
              <a:rPr lang="en-US" sz="2000" dirty="0" smtClean="0"/>
              <a:t>pp 109 of Blue Book</a:t>
            </a:r>
          </a:p>
        </p:txBody>
      </p:sp>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Tree>
    <p:extLst>
      <p:ext uri="{BB962C8B-B14F-4D97-AF65-F5344CB8AC3E}">
        <p14:creationId xmlns:p14="http://schemas.microsoft.com/office/powerpoint/2010/main" val="1133740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sym typeface="Wingdings" pitchFamily="2"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9523</TotalTime>
  <Words>2515</Words>
  <Application>Microsoft Office PowerPoint</Application>
  <PresentationFormat>On-screen Show (4:3)</PresentationFormat>
  <Paragraphs>403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ECE 382  Lesson 26</vt:lpstr>
      <vt:lpstr>Interrupts</vt:lpstr>
      <vt:lpstr>Lesson 25 Polling - Example Code</vt:lpstr>
      <vt:lpstr>Lesson 25 Interrupt - Example Code</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Using Interrupts: Programmer's Job</vt:lpstr>
      <vt:lpstr>Example:  P1 Interrupt</vt:lpstr>
      <vt:lpstr>Example Push Button Interrupt</vt:lpstr>
      <vt:lpstr>Multiple Push Button Interrupts</vt:lpstr>
      <vt:lpstr>Multiple Push Button Interrupts</vt:lpstr>
      <vt:lpstr>Example Timer Interrupt (see lec26.c)</vt:lpstr>
      <vt:lpstr>Timer Block Diagram</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Capt Jeff Falkinburg</cp:lastModifiedBy>
  <cp:revision>507</cp:revision>
  <cp:lastPrinted>2014-10-27T22:00:58Z</cp:lastPrinted>
  <dcterms:created xsi:type="dcterms:W3CDTF">2001-06-27T14:08:57Z</dcterms:created>
  <dcterms:modified xsi:type="dcterms:W3CDTF">2016-10-25T02:22:18Z</dcterms:modified>
</cp:coreProperties>
</file>