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2" r:id="rId2"/>
    <p:sldId id="332" r:id="rId3"/>
    <p:sldId id="335" r:id="rId4"/>
    <p:sldId id="333" r:id="rId5"/>
    <p:sldId id="336" r:id="rId6"/>
    <p:sldId id="337" r:id="rId7"/>
    <p:sldId id="338" r:id="rId8"/>
    <p:sldId id="339" r:id="rId9"/>
    <p:sldId id="345" r:id="rId10"/>
    <p:sldId id="340" r:id="rId11"/>
    <p:sldId id="341" r:id="rId12"/>
    <p:sldId id="342" r:id="rId13"/>
    <p:sldId id="343" r:id="rId14"/>
    <p:sldId id="334" r:id="rId15"/>
    <p:sldId id="344" r:id="rId16"/>
    <p:sldId id="297" r:id="rId17"/>
    <p:sldId id="307" r:id="rId18"/>
    <p:sldId id="301" r:id="rId19"/>
    <p:sldId id="331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admin/lab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notes/L8/hw_s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lab1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Found errors in PWM Assembly Code?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Instruction </a:t>
            </a:r>
            <a:r>
              <a:rPr lang="en-US" sz="2000" dirty="0">
                <a:solidFill>
                  <a:srgbClr val="0070C0"/>
                </a:solidFill>
              </a:rPr>
              <a:t>Execution Time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More </a:t>
            </a:r>
            <a:r>
              <a:rPr lang="en-US" sz="2000" dirty="0">
                <a:solidFill>
                  <a:srgbClr val="0070C0"/>
                </a:solidFill>
              </a:rPr>
              <a:t>Assembly Process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Assembler Directives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Structured </a:t>
            </a:r>
            <a:r>
              <a:rPr lang="en-US" sz="2000" dirty="0">
                <a:solidFill>
                  <a:srgbClr val="0070C0"/>
                </a:solidFill>
              </a:rPr>
              <a:t>Design and Test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Guidance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lesson 8)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5" y="868325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Lab </a:t>
            </a:r>
            <a:r>
              <a:rPr lang="en-US" dirty="0" err="1">
                <a:hlinkClick r:id="rId2" action="ppaction://hlinkfile"/>
              </a:rPr>
              <a:t>Noteboook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smtClean="0">
                <a:hlinkClick r:id="rId2" action="ppaction://hlinkfile"/>
              </a:rPr>
              <a:t>Standards</a:t>
            </a:r>
            <a:endParaRPr lang="en-US" dirty="0" smtClean="0"/>
          </a:p>
          <a:p>
            <a:r>
              <a:rPr lang="en-US" dirty="0"/>
              <a:t>Things people usually mess up:</a:t>
            </a:r>
          </a:p>
          <a:p>
            <a:pPr lvl="1"/>
            <a:r>
              <a:rPr lang="en-US" dirty="0"/>
              <a:t>Not testing</a:t>
            </a:r>
          </a:p>
          <a:p>
            <a:pPr lvl="1"/>
            <a:r>
              <a:rPr lang="en-US" dirty="0"/>
              <a:t>Testing after demonstration</a:t>
            </a:r>
          </a:p>
          <a:p>
            <a:pPr lvl="1"/>
            <a:r>
              <a:rPr lang="en-US" dirty="0"/>
              <a:t>No hardware design</a:t>
            </a:r>
          </a:p>
          <a:p>
            <a:pPr lvl="1"/>
            <a:r>
              <a:rPr lang="en-US" dirty="0"/>
              <a:t>Poorly written / commented code</a:t>
            </a:r>
          </a:p>
          <a:p>
            <a:pPr lvl="1"/>
            <a:r>
              <a:rPr lang="en-US" dirty="0"/>
              <a:t>Post-filling </a:t>
            </a:r>
            <a:r>
              <a:rPr lang="en-US" dirty="0" smtClean="0"/>
              <a:t>notebooks (or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constants!</a:t>
            </a:r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ece382.com/notes/L8/hw_sample.html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sz="2000" dirty="0" smtClean="0">
                <a:hlinkClick r:id="rId2" action="ppaction://hlinkfile"/>
              </a:rPr>
              <a:t>Lab </a:t>
            </a:r>
            <a:r>
              <a:rPr lang="en-US" sz="2000" dirty="0">
                <a:hlinkClick r:id="rId2" action="ppaction://hlinkfile"/>
              </a:rPr>
              <a:t>1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</a:t>
            </a:r>
            <a:r>
              <a:rPr lang="en-US" b="1" smtClean="0"/>
              <a:t>in </a:t>
            </a:r>
            <a:r>
              <a:rPr lang="en-US" b="1" smtClean="0"/>
              <a:t>badlec5.asm </a:t>
            </a:r>
            <a:r>
              <a:rPr lang="en-US" b="1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93" y="1045535"/>
            <a:ext cx="7772400" cy="4724400"/>
          </a:xfrm>
        </p:spPr>
        <p:txBody>
          <a:bodyPr/>
          <a:lstStyle/>
          <a:p>
            <a:r>
              <a:rPr lang="en-US" sz="2400" dirty="0" smtClean="0"/>
              <a:t>Clock is roughly 1 MHz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What is the Clock Period?</a:t>
            </a:r>
          </a:p>
          <a:p>
            <a:r>
              <a:rPr lang="en-US" sz="2400" dirty="0"/>
              <a:t>So how long does this block of code take to execute?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#0x0200, r5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#0xbeef, 0(r5)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Single Operand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page 60 of TI MSP 430 User’s Manual</a:t>
            </a:r>
          </a:p>
          <a:p>
            <a:r>
              <a:rPr lang="en-US" sz="2400" dirty="0"/>
              <a:t>Two Operand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page 61 of TI MSP 430 User’s </a:t>
            </a:r>
            <a:r>
              <a:rPr lang="en-US" sz="2400" dirty="0" smtClean="0">
                <a:solidFill>
                  <a:schemeClr val="accent2"/>
                </a:solidFill>
              </a:rPr>
              <a:t>Manual</a:t>
            </a:r>
          </a:p>
          <a:p>
            <a:r>
              <a:rPr lang="en-US" sz="2400" dirty="0" smtClean="0"/>
              <a:t>Jumps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All take 2 Cycles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endParaRPr lang="en-US" sz="24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page </a:t>
            </a:r>
            <a:r>
              <a:rPr lang="en-US" sz="2000" dirty="0" smtClean="0"/>
              <a:t>341-347 </a:t>
            </a:r>
            <a:r>
              <a:rPr lang="en-US" sz="2000" dirty="0"/>
              <a:t>of TI MSP 430 User’s </a:t>
            </a:r>
            <a:r>
              <a:rPr lang="en-US" sz="2000" dirty="0" smtClean="0"/>
              <a:t>Manual</a:t>
            </a:r>
          </a:p>
          <a:p>
            <a:r>
              <a:rPr lang="en-US" sz="2000" dirty="0" smtClean="0"/>
              <a:t>If not disarmed, How long to reset?</a:t>
            </a:r>
          </a:p>
          <a:p>
            <a:pPr lvl="1"/>
            <a:r>
              <a:rPr lang="en-US" sz="1600" dirty="0" smtClean="0"/>
              <a:t>It counts 32768 clock cycles, then resets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62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Design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3" y="747823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err="1"/>
              <a:t>taks</a:t>
            </a:r>
            <a:r>
              <a:rPr lang="en-US" sz="2000" dirty="0"/>
              <a:t> 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18851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</a:t>
            </a:r>
          </a:p>
          <a:p>
            <a:r>
              <a:rPr lang="en-US" dirty="0" smtClean="0"/>
              <a:t>Concurrent Processes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2655" y="108869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4287405" y="632466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8" name="Diamond 7"/>
          <p:cNvSpPr/>
          <p:nvPr/>
        </p:nvSpPr>
        <p:spPr>
          <a:xfrm>
            <a:off x="3173580" y="1919005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msg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4573155" y="473736"/>
            <a:ext cx="0" cy="15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9" idx="0"/>
          </p:cNvCxnSpPr>
          <p:nvPr/>
        </p:nvCxnSpPr>
        <p:spPr>
          <a:xfrm flipH="1">
            <a:off x="1315293" y="937266"/>
            <a:ext cx="3257862" cy="44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0930" y="23978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0559" y="1850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029543" y="1379105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9543" y="2022764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Msg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1428" y="140176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71428" y="2704096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Ack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1364673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562600" y="18819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</a:t>
            </a:r>
          </a:p>
          <a:p>
            <a:pPr algn="ctr"/>
            <a:r>
              <a:rPr lang="en-US" sz="900" dirty="0" smtClean="0"/>
              <a:t>Image</a:t>
            </a:r>
            <a:endParaRPr lang="en-US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7150" y="1371600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553652" y="24153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38" name="Diamond 37"/>
          <p:cNvSpPr/>
          <p:nvPr/>
        </p:nvSpPr>
        <p:spPr>
          <a:xfrm>
            <a:off x="934293" y="2614468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Ack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6" idx="2"/>
            <a:endCxn id="32" idx="0"/>
          </p:cNvCxnSpPr>
          <p:nvPr/>
        </p:nvCxnSpPr>
        <p:spPr>
          <a:xfrm flipH="1">
            <a:off x="3557178" y="937266"/>
            <a:ext cx="1015977" cy="46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34" idx="0"/>
          </p:cNvCxnSpPr>
          <p:nvPr/>
        </p:nvCxnSpPr>
        <p:spPr>
          <a:xfrm>
            <a:off x="4573155" y="937266"/>
            <a:ext cx="1275195" cy="42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36" idx="0"/>
          </p:cNvCxnSpPr>
          <p:nvPr/>
        </p:nvCxnSpPr>
        <p:spPr>
          <a:xfrm>
            <a:off x="4573155" y="937266"/>
            <a:ext cx="3389745" cy="43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8" idx="0"/>
          </p:cNvCxnSpPr>
          <p:nvPr/>
        </p:nvCxnSpPr>
        <p:spPr>
          <a:xfrm flipH="1">
            <a:off x="3554580" y="1706569"/>
            <a:ext cx="2598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1" idx="0"/>
          </p:cNvCxnSpPr>
          <p:nvPr/>
        </p:nvCxnSpPr>
        <p:spPr>
          <a:xfrm>
            <a:off x="1315293" y="1683905"/>
            <a:ext cx="0" cy="33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8" idx="1"/>
          </p:cNvCxnSpPr>
          <p:nvPr/>
        </p:nvCxnSpPr>
        <p:spPr>
          <a:xfrm>
            <a:off x="1601043" y="2175164"/>
            <a:ext cx="1572537" cy="2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3" idx="0"/>
          </p:cNvCxnSpPr>
          <p:nvPr/>
        </p:nvCxnSpPr>
        <p:spPr>
          <a:xfrm>
            <a:off x="3554580" y="2490505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8" idx="0"/>
          </p:cNvCxnSpPr>
          <p:nvPr/>
        </p:nvCxnSpPr>
        <p:spPr>
          <a:xfrm flipH="1" flipV="1">
            <a:off x="3554580" y="1919005"/>
            <a:ext cx="381000" cy="285750"/>
          </a:xfrm>
          <a:prstGeom prst="bentConnector4">
            <a:avLst>
              <a:gd name="adj1" fmla="val -60000"/>
              <a:gd name="adj2" fmla="val 131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619" y="261734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1" idx="2"/>
            <a:endCxn id="38" idx="0"/>
          </p:cNvCxnSpPr>
          <p:nvPr/>
        </p:nvCxnSpPr>
        <p:spPr>
          <a:xfrm>
            <a:off x="1315293" y="2327564"/>
            <a:ext cx="0" cy="2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38" idx="0"/>
          </p:cNvCxnSpPr>
          <p:nvPr/>
        </p:nvCxnSpPr>
        <p:spPr>
          <a:xfrm rot="10800000" flipH="1">
            <a:off x="934293" y="2614468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9045" y="30628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7581" y="195853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Msg#1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33" idx="1"/>
            <a:endCxn id="38" idx="3"/>
          </p:cNvCxnSpPr>
          <p:nvPr/>
        </p:nvCxnSpPr>
        <p:spPr>
          <a:xfrm flipH="1">
            <a:off x="1696293" y="2856496"/>
            <a:ext cx="1575135" cy="43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7511" y="266309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Ack#1</a:t>
            </a:r>
            <a:endParaRPr lang="en-US" sz="1000" dirty="0"/>
          </a:p>
        </p:txBody>
      </p:sp>
      <p:sp>
        <p:nvSpPr>
          <p:cNvPr id="77" name="Can 76"/>
          <p:cNvSpPr/>
          <p:nvPr/>
        </p:nvSpPr>
        <p:spPr>
          <a:xfrm>
            <a:off x="6838950" y="2186709"/>
            <a:ext cx="381000" cy="457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5" idx="3"/>
            <a:endCxn id="77" idx="2"/>
          </p:cNvCxnSpPr>
          <p:nvPr/>
        </p:nvCxnSpPr>
        <p:spPr>
          <a:xfrm>
            <a:off x="6134100" y="2034309"/>
            <a:ext cx="70485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35" idx="0"/>
          </p:cNvCxnSpPr>
          <p:nvPr/>
        </p:nvCxnSpPr>
        <p:spPr>
          <a:xfrm>
            <a:off x="5848350" y="1669473"/>
            <a:ext cx="0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677150" y="3518201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Process image</a:t>
            </a:r>
            <a:endParaRPr lang="en-US" sz="900" dirty="0"/>
          </a:p>
        </p:txBody>
      </p:sp>
      <p:sp>
        <p:nvSpPr>
          <p:cNvPr id="91" name="Diamond 90"/>
          <p:cNvSpPr/>
          <p:nvPr/>
        </p:nvSpPr>
        <p:spPr>
          <a:xfrm>
            <a:off x="7581900" y="2107911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image?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943552" y="2663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268879" y="203985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7679748" y="2893002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Image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36" idx="2"/>
            <a:endCxn id="91" idx="0"/>
          </p:cNvCxnSpPr>
          <p:nvPr/>
        </p:nvCxnSpPr>
        <p:spPr>
          <a:xfrm>
            <a:off x="7962900" y="1676400"/>
            <a:ext cx="0" cy="43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94" idx="0"/>
          </p:cNvCxnSpPr>
          <p:nvPr/>
        </p:nvCxnSpPr>
        <p:spPr>
          <a:xfrm>
            <a:off x="7962900" y="2679411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1" idx="3"/>
            <a:endCxn id="91" idx="0"/>
          </p:cNvCxnSpPr>
          <p:nvPr/>
        </p:nvCxnSpPr>
        <p:spPr>
          <a:xfrm flipH="1" flipV="1">
            <a:off x="7962900" y="2107911"/>
            <a:ext cx="381000" cy="285750"/>
          </a:xfrm>
          <a:prstGeom prst="bentConnector4">
            <a:avLst>
              <a:gd name="adj1" fmla="val -60000"/>
              <a:gd name="adj2" fmla="val 147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7" idx="4"/>
            <a:endCxn id="91" idx="1"/>
          </p:cNvCxnSpPr>
          <p:nvPr/>
        </p:nvCxnSpPr>
        <p:spPr>
          <a:xfrm flipV="1">
            <a:off x="7219950" y="2393661"/>
            <a:ext cx="361950" cy="216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7" idx="4"/>
            <a:endCxn id="94" idx="1"/>
          </p:cNvCxnSpPr>
          <p:nvPr/>
        </p:nvCxnSpPr>
        <p:spPr>
          <a:xfrm>
            <a:off x="7219950" y="2415309"/>
            <a:ext cx="459798" cy="630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2"/>
          </p:cNvCxnSpPr>
          <p:nvPr/>
        </p:nvCxnSpPr>
        <p:spPr>
          <a:xfrm flipH="1">
            <a:off x="7962900" y="3197802"/>
            <a:ext cx="2598" cy="31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45627" y="21079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  <a:endParaRPr lang="en-US" sz="1000" dirty="0"/>
          </a:p>
        </p:txBody>
      </p:sp>
      <p:sp>
        <p:nvSpPr>
          <p:cNvPr id="109" name="Rounded Rectangle 108"/>
          <p:cNvSpPr/>
          <p:nvPr/>
        </p:nvSpPr>
        <p:spPr>
          <a:xfrm>
            <a:off x="5555527" y="3766100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10634" y="3242292"/>
            <a:ext cx="506041" cy="369028"/>
            <a:chOff x="3205096" y="3453973"/>
            <a:chExt cx="506041" cy="369028"/>
          </a:xfrm>
          <a:solidFill>
            <a:schemeClr val="bg1">
              <a:lumMod val="7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20509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0047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02037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7788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11885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535959" y="296111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FIFO</a:t>
            </a:r>
            <a:endParaRPr lang="en-US" sz="10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3270129" y="324117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119" name="Straight Arrow Connector 118"/>
          <p:cNvCxnSpPr>
            <a:stCxn id="33" idx="2"/>
            <a:endCxn id="117" idx="0"/>
          </p:cNvCxnSpPr>
          <p:nvPr/>
        </p:nvCxnSpPr>
        <p:spPr>
          <a:xfrm flipH="1">
            <a:off x="3555879" y="3008896"/>
            <a:ext cx="1299" cy="2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0" idx="0"/>
          </p:cNvCxnSpPr>
          <p:nvPr/>
        </p:nvCxnSpPr>
        <p:spPr>
          <a:xfrm flipV="1">
            <a:off x="3860559" y="3242292"/>
            <a:ext cx="699701" cy="12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5452944" y="2956542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data?</a:t>
            </a:r>
            <a:endParaRPr lang="en-US" sz="900" dirty="0"/>
          </a:p>
        </p:txBody>
      </p:sp>
      <p:cxnSp>
        <p:nvCxnSpPr>
          <p:cNvPr id="124" name="Straight Arrow Connector 123"/>
          <p:cNvCxnSpPr>
            <a:stCxn id="114" idx="0"/>
            <a:endCxn id="123" idx="1"/>
          </p:cNvCxnSpPr>
          <p:nvPr/>
        </p:nvCxnSpPr>
        <p:spPr>
          <a:xfrm>
            <a:off x="4967049" y="3242292"/>
            <a:ext cx="4858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" idx="2"/>
            <a:endCxn id="123" idx="0"/>
          </p:cNvCxnSpPr>
          <p:nvPr/>
        </p:nvCxnSpPr>
        <p:spPr>
          <a:xfrm flipH="1">
            <a:off x="5833944" y="2720109"/>
            <a:ext cx="5458" cy="23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2"/>
            <a:endCxn id="109" idx="0"/>
          </p:cNvCxnSpPr>
          <p:nvPr/>
        </p:nvCxnSpPr>
        <p:spPr>
          <a:xfrm>
            <a:off x="5833944" y="3528042"/>
            <a:ext cx="7333" cy="23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3"/>
            <a:endCxn id="123" idx="0"/>
          </p:cNvCxnSpPr>
          <p:nvPr/>
        </p:nvCxnSpPr>
        <p:spPr>
          <a:xfrm flipH="1" flipV="1">
            <a:off x="5833944" y="2956542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59406" y="354749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86452" y="29671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35" idx="2"/>
            <a:endCxn id="37" idx="0"/>
          </p:cNvCxnSpPr>
          <p:nvPr/>
        </p:nvCxnSpPr>
        <p:spPr>
          <a:xfrm flipH="1">
            <a:off x="5839402" y="2186709"/>
            <a:ext cx="894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7581900" y="4038600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42" name="Straight Arrow Connector 141"/>
          <p:cNvCxnSpPr>
            <a:stCxn id="87" idx="2"/>
            <a:endCxn id="140" idx="0"/>
          </p:cNvCxnSpPr>
          <p:nvPr/>
        </p:nvCxnSpPr>
        <p:spPr>
          <a:xfrm>
            <a:off x="7962900" y="3823001"/>
            <a:ext cx="0" cy="21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91" idx="0"/>
          </p:cNvCxnSpPr>
          <p:nvPr/>
        </p:nvCxnSpPr>
        <p:spPr>
          <a:xfrm flipH="1" flipV="1">
            <a:off x="7962900" y="2107911"/>
            <a:ext cx="381000" cy="2216439"/>
          </a:xfrm>
          <a:prstGeom prst="bentConnector4">
            <a:avLst>
              <a:gd name="adj1" fmla="val -137576"/>
              <a:gd name="adj2" fmla="val 11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43900" y="39823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061125" y="4610100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8" name="Oval 147"/>
          <p:cNvSpPr/>
          <p:nvPr/>
        </p:nvSpPr>
        <p:spPr>
          <a:xfrm>
            <a:off x="4635675" y="6347722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553652" y="441412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109" idx="2"/>
            <a:endCxn id="151" idx="0"/>
          </p:cNvCxnSpPr>
          <p:nvPr/>
        </p:nvCxnSpPr>
        <p:spPr>
          <a:xfrm flipH="1">
            <a:off x="5839402" y="4070900"/>
            <a:ext cx="1875" cy="34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5458402" y="4733210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61" name="Elbow Connector 160"/>
          <p:cNvCxnSpPr>
            <a:stCxn id="159" idx="3"/>
            <a:endCxn id="35" idx="0"/>
          </p:cNvCxnSpPr>
          <p:nvPr/>
        </p:nvCxnSpPr>
        <p:spPr>
          <a:xfrm flipH="1" flipV="1">
            <a:off x="5848350" y="1881909"/>
            <a:ext cx="372052" cy="3137051"/>
          </a:xfrm>
          <a:prstGeom prst="bentConnector4">
            <a:avLst>
              <a:gd name="adj1" fmla="val -106129"/>
              <a:gd name="adj2" fmla="val 104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20402" y="47332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285163" y="51918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67" name="Straight Arrow Connector 166"/>
          <p:cNvCxnSpPr>
            <a:stCxn id="159" idx="2"/>
            <a:endCxn id="148" idx="7"/>
          </p:cNvCxnSpPr>
          <p:nvPr/>
        </p:nvCxnSpPr>
        <p:spPr>
          <a:xfrm flipH="1">
            <a:off x="4960879" y="5304710"/>
            <a:ext cx="878523" cy="109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26817" y="3323732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169" name="Diamond 168"/>
          <p:cNvSpPr/>
          <p:nvPr/>
        </p:nvSpPr>
        <p:spPr>
          <a:xfrm>
            <a:off x="931567" y="3842051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0" name="Can 169"/>
          <p:cNvSpPr/>
          <p:nvPr/>
        </p:nvSpPr>
        <p:spPr>
          <a:xfrm>
            <a:off x="2293360" y="3956652"/>
            <a:ext cx="381000" cy="152974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045579" y="4564522"/>
            <a:ext cx="5527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sp>
        <p:nvSpPr>
          <p:cNvPr id="176" name="Diamond 175"/>
          <p:cNvSpPr/>
          <p:nvPr/>
        </p:nvSpPr>
        <p:spPr>
          <a:xfrm>
            <a:off x="3176178" y="3797024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41629" y="3041832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ount++</a:t>
            </a:r>
          </a:p>
          <a:p>
            <a:endParaRPr lang="en-US" sz="1000" dirty="0" smtClean="0"/>
          </a:p>
          <a:p>
            <a:r>
              <a:rPr lang="en-US" sz="1000" dirty="0" smtClean="0"/>
              <a:t>Data#2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34607" y="344127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Data#2</a:t>
            </a:r>
          </a:p>
        </p:txBody>
      </p:sp>
      <p:cxnSp>
        <p:nvCxnSpPr>
          <p:cNvPr id="184" name="Straight Arrow Connector 183"/>
          <p:cNvCxnSpPr>
            <a:stCxn id="38" idx="2"/>
            <a:endCxn id="168" idx="0"/>
          </p:cNvCxnSpPr>
          <p:nvPr/>
        </p:nvCxnSpPr>
        <p:spPr>
          <a:xfrm flipH="1">
            <a:off x="1312567" y="3185968"/>
            <a:ext cx="2726" cy="13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7" idx="2"/>
            <a:endCxn id="176" idx="0"/>
          </p:cNvCxnSpPr>
          <p:nvPr/>
        </p:nvCxnSpPr>
        <p:spPr>
          <a:xfrm>
            <a:off x="3555879" y="3545979"/>
            <a:ext cx="1299" cy="2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8" idx="2"/>
            <a:endCxn id="169" idx="0"/>
          </p:cNvCxnSpPr>
          <p:nvPr/>
        </p:nvCxnSpPr>
        <p:spPr>
          <a:xfrm>
            <a:off x="1312567" y="3628532"/>
            <a:ext cx="0" cy="21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9" idx="3"/>
          </p:cNvCxnSpPr>
          <p:nvPr/>
        </p:nvCxnSpPr>
        <p:spPr>
          <a:xfrm flipH="1">
            <a:off x="1693567" y="4127801"/>
            <a:ext cx="5739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658754" y="3845636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195" name="Straight Arrow Connector 194"/>
          <p:cNvCxnSpPr>
            <a:endCxn id="176" idx="1"/>
          </p:cNvCxnSpPr>
          <p:nvPr/>
        </p:nvCxnSpPr>
        <p:spPr>
          <a:xfrm flipV="1">
            <a:off x="2674360" y="4082774"/>
            <a:ext cx="501818" cy="4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620890" y="3823001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69" idx="2"/>
            <a:endCxn id="172" idx="0"/>
          </p:cNvCxnSpPr>
          <p:nvPr/>
        </p:nvCxnSpPr>
        <p:spPr>
          <a:xfrm>
            <a:off x="1312567" y="4413551"/>
            <a:ext cx="9381" cy="15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3290190" y="4564522"/>
            <a:ext cx="552738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76" idx="2"/>
            <a:endCxn id="203" idx="0"/>
          </p:cNvCxnSpPr>
          <p:nvPr/>
        </p:nvCxnSpPr>
        <p:spPr>
          <a:xfrm>
            <a:off x="3557178" y="4368524"/>
            <a:ext cx="9381" cy="19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3"/>
            <a:endCxn id="170" idx="2"/>
          </p:cNvCxnSpPr>
          <p:nvPr/>
        </p:nvCxnSpPr>
        <p:spPr>
          <a:xfrm>
            <a:off x="1598317" y="4716922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1"/>
            <a:endCxn id="170" idx="4"/>
          </p:cNvCxnSpPr>
          <p:nvPr/>
        </p:nvCxnSpPr>
        <p:spPr>
          <a:xfrm flipH="1">
            <a:off x="2674360" y="4716922"/>
            <a:ext cx="615830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47735" y="449697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788582" y="4496977"/>
            <a:ext cx="48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56042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270129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20" name="Elbow Connector 219"/>
          <p:cNvCxnSpPr>
            <a:stCxn id="169" idx="1"/>
            <a:endCxn id="169" idx="0"/>
          </p:cNvCxnSpPr>
          <p:nvPr/>
        </p:nvCxnSpPr>
        <p:spPr>
          <a:xfrm rot="10800000" flipH="1">
            <a:off x="931567" y="3842051"/>
            <a:ext cx="381000" cy="285750"/>
          </a:xfrm>
          <a:prstGeom prst="bentConnector4">
            <a:avLst>
              <a:gd name="adj1" fmla="val -60000"/>
              <a:gd name="adj2" fmla="val 14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8853" y="3791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106907" y="3788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5" name="Elbow Connector 224"/>
          <p:cNvCxnSpPr>
            <a:stCxn id="176" idx="3"/>
            <a:endCxn id="176" idx="0"/>
          </p:cNvCxnSpPr>
          <p:nvPr/>
        </p:nvCxnSpPr>
        <p:spPr>
          <a:xfrm flipH="1" flipV="1">
            <a:off x="3557178" y="3797024"/>
            <a:ext cx="381000" cy="285750"/>
          </a:xfrm>
          <a:prstGeom prst="bentConnector4">
            <a:avLst>
              <a:gd name="adj1" fmla="val -60000"/>
              <a:gd name="adj2" fmla="val 15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1026817" y="5039439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234" name="Straight Arrow Connector 233"/>
          <p:cNvCxnSpPr>
            <a:stCxn id="227" idx="3"/>
          </p:cNvCxnSpPr>
          <p:nvPr/>
        </p:nvCxnSpPr>
        <p:spPr>
          <a:xfrm>
            <a:off x="1598317" y="5191839"/>
            <a:ext cx="6950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641459" y="491632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D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723962" y="492352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</a:t>
            </a:r>
            <a:endParaRPr lang="en-US" sz="1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3268830" y="504663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03" idx="2"/>
            <a:endCxn id="239" idx="0"/>
          </p:cNvCxnSpPr>
          <p:nvPr/>
        </p:nvCxnSpPr>
        <p:spPr>
          <a:xfrm flipH="1">
            <a:off x="3554580" y="4869322"/>
            <a:ext cx="11979" cy="1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72" idx="2"/>
            <a:endCxn id="227" idx="0"/>
          </p:cNvCxnSpPr>
          <p:nvPr/>
        </p:nvCxnSpPr>
        <p:spPr>
          <a:xfrm flipH="1">
            <a:off x="1312567" y="4869322"/>
            <a:ext cx="9381" cy="1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9" idx="1"/>
          </p:cNvCxnSpPr>
          <p:nvPr/>
        </p:nvCxnSpPr>
        <p:spPr>
          <a:xfrm>
            <a:off x="2674360" y="5199039"/>
            <a:ext cx="59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931567" y="5493327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sp>
        <p:nvSpPr>
          <p:cNvPr id="248" name="Diamond 247"/>
          <p:cNvSpPr/>
          <p:nvPr/>
        </p:nvSpPr>
        <p:spPr>
          <a:xfrm>
            <a:off x="3173580" y="5493327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252" name="Straight Arrow Connector 251"/>
          <p:cNvCxnSpPr>
            <a:stCxn id="239" idx="2"/>
            <a:endCxn id="248" idx="0"/>
          </p:cNvCxnSpPr>
          <p:nvPr/>
        </p:nvCxnSpPr>
        <p:spPr>
          <a:xfrm>
            <a:off x="3554580" y="5351439"/>
            <a:ext cx="0" cy="14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7" idx="2"/>
            <a:endCxn id="247" idx="0"/>
          </p:cNvCxnSpPr>
          <p:nvPr/>
        </p:nvCxnSpPr>
        <p:spPr>
          <a:xfrm>
            <a:off x="1312567" y="5344239"/>
            <a:ext cx="0" cy="14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7" idx="1"/>
            <a:endCxn id="31" idx="0"/>
          </p:cNvCxnSpPr>
          <p:nvPr/>
        </p:nvCxnSpPr>
        <p:spPr>
          <a:xfrm rot="10800000" flipH="1">
            <a:off x="931567" y="2022765"/>
            <a:ext cx="383726" cy="3756313"/>
          </a:xfrm>
          <a:prstGeom prst="bentConnector4">
            <a:avLst>
              <a:gd name="adj1" fmla="val -136599"/>
              <a:gd name="adj2" fmla="val 106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3473" y="33090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60" name="Straight Arrow Connector 259"/>
          <p:cNvCxnSpPr>
            <a:stCxn id="247" idx="2"/>
            <a:endCxn id="148" idx="2"/>
          </p:cNvCxnSpPr>
          <p:nvPr/>
        </p:nvCxnSpPr>
        <p:spPr>
          <a:xfrm>
            <a:off x="1312567" y="6064827"/>
            <a:ext cx="3323108" cy="46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2"/>
            <a:endCxn id="148" idx="6"/>
          </p:cNvCxnSpPr>
          <p:nvPr/>
        </p:nvCxnSpPr>
        <p:spPr>
          <a:xfrm flipH="1">
            <a:off x="5016675" y="4610100"/>
            <a:ext cx="2946225" cy="192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8" idx="2"/>
            <a:endCxn id="148" idx="1"/>
          </p:cNvCxnSpPr>
          <p:nvPr/>
        </p:nvCxnSpPr>
        <p:spPr>
          <a:xfrm>
            <a:off x="3554580" y="6064827"/>
            <a:ext cx="1136891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60559" y="5941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541699" y="58585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69" name="Elbow Connector 268"/>
          <p:cNvCxnSpPr>
            <a:stCxn id="248" idx="3"/>
            <a:endCxn id="8" idx="0"/>
          </p:cNvCxnSpPr>
          <p:nvPr/>
        </p:nvCxnSpPr>
        <p:spPr>
          <a:xfrm flipH="1" flipV="1">
            <a:off x="3554580" y="1919005"/>
            <a:ext cx="381000" cy="3860072"/>
          </a:xfrm>
          <a:prstGeom prst="bentConnector4">
            <a:avLst>
              <a:gd name="adj1" fmla="val -127879"/>
              <a:gd name="adj2" fmla="val 10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070498" y="54854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31566" y="1012469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Process#1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211379" y="10124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Process#2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342545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Process#3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434719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63900" y="35958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709490" y="189215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70468" y="179589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</a:p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00925" y="25563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117" idx="3"/>
            <a:endCxn id="110" idx="1"/>
          </p:cNvCxnSpPr>
          <p:nvPr/>
        </p:nvCxnSpPr>
        <p:spPr>
          <a:xfrm>
            <a:off x="3841629" y="3393579"/>
            <a:ext cx="669005" cy="33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176" y="29949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count</a:t>
            </a:r>
          </a:p>
        </p:txBody>
      </p:sp>
      <p:cxnSp>
        <p:nvCxnSpPr>
          <p:cNvPr id="160" name="Straight Arrow Connector 159"/>
          <p:cNvCxnSpPr>
            <a:endCxn id="114" idx="2"/>
          </p:cNvCxnSpPr>
          <p:nvPr/>
        </p:nvCxnSpPr>
        <p:spPr>
          <a:xfrm flipH="1" flipV="1">
            <a:off x="4967049" y="3611320"/>
            <a:ext cx="586603" cy="4579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9" idx="1"/>
          </p:cNvCxnSpPr>
          <p:nvPr/>
        </p:nvCxnSpPr>
        <p:spPr>
          <a:xfrm>
            <a:off x="5016675" y="3426806"/>
            <a:ext cx="538852" cy="491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98656" y="380567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ount--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7219950" y="2643909"/>
            <a:ext cx="432005" cy="536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017327" y="295158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0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98317" y="5382494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47735" y="516254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674360" y="5408770"/>
            <a:ext cx="597800" cy="100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51702" y="518268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7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1238</Words>
  <Application>Microsoft Office PowerPoint</Application>
  <PresentationFormat>On-screen Show (4:3)</PresentationFormat>
  <Paragraphs>333</Paragraphs>
  <Slides>19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ECE 382  Lesson 7</vt:lpstr>
      <vt:lpstr>Find the errors in badlec5.asm program</vt:lpstr>
      <vt:lpstr>Instruction Execution Time</vt:lpstr>
      <vt:lpstr>Watchdog Timer</vt:lpstr>
      <vt:lpstr>Assembler Directives</vt:lpstr>
      <vt:lpstr>Assembler Directives</vt:lpstr>
      <vt:lpstr>Assembler Directives</vt:lpstr>
      <vt:lpstr>Structured Design and Test</vt:lpstr>
      <vt:lpstr>PowerPoint Presentation</vt:lpstr>
      <vt:lpstr>Testing</vt:lpstr>
      <vt:lpstr>Lab Notebook Expectations</vt:lpstr>
      <vt:lpstr>Assembly Code Style Guidelines</vt:lpstr>
      <vt:lpstr>Assembly Code Style Guidelines</vt:lpstr>
      <vt:lpstr>Example Code</vt:lpstr>
      <vt:lpstr>Lab 1 Introduction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257</cp:revision>
  <cp:lastPrinted>2014-08-20T22:08:11Z</cp:lastPrinted>
  <dcterms:created xsi:type="dcterms:W3CDTF">2001-06-27T14:08:57Z</dcterms:created>
  <dcterms:modified xsi:type="dcterms:W3CDTF">2015-08-24T14:19:13Z</dcterms:modified>
</cp:coreProperties>
</file>