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2" r:id="rId2"/>
    <p:sldId id="335" r:id="rId3"/>
    <p:sldId id="333" r:id="rId4"/>
    <p:sldId id="369" r:id="rId5"/>
    <p:sldId id="336" r:id="rId6"/>
    <p:sldId id="337" r:id="rId7"/>
    <p:sldId id="338" r:id="rId8"/>
    <p:sldId id="339" r:id="rId9"/>
    <p:sldId id="345" r:id="rId10"/>
    <p:sldId id="340" r:id="rId11"/>
    <p:sldId id="341" r:id="rId12"/>
    <p:sldId id="342" r:id="rId13"/>
    <p:sldId id="343" r:id="rId14"/>
    <p:sldId id="370" r:id="rId15"/>
    <p:sldId id="334" r:id="rId16"/>
    <p:sldId id="344" r:id="rId17"/>
    <p:sldId id="349" r:id="rId18"/>
    <p:sldId id="348" r:id="rId19"/>
    <p:sldId id="347" r:id="rId20"/>
    <p:sldId id="350" r:id="rId21"/>
    <p:sldId id="351" r:id="rId22"/>
    <p:sldId id="352" r:id="rId23"/>
    <p:sldId id="354" r:id="rId24"/>
    <p:sldId id="353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6" r:id="rId36"/>
    <p:sldId id="365" r:id="rId37"/>
    <p:sldId id="367" r:id="rId38"/>
    <p:sldId id="368" r:id="rId39"/>
    <p:sldId id="297" r:id="rId40"/>
    <p:sldId id="307" r:id="rId41"/>
    <p:sldId id="301" r:id="rId42"/>
    <p:sldId id="331" r:id="rId4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admin/lab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8/hw_sampl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lab1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Miniquiz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Instruction </a:t>
            </a:r>
            <a:r>
              <a:rPr lang="en-US" sz="2000" dirty="0">
                <a:solidFill>
                  <a:srgbClr val="0070C0"/>
                </a:solidFill>
              </a:rPr>
              <a:t>Execution Time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Watchdog Timer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Clock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Assembler Directives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Structured Design and Test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Guidance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1 Introduction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3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Miniquiz</a:t>
            </a:r>
            <a:r>
              <a:rPr lang="en-US" sz="2000" dirty="0" smtClean="0">
                <a:solidFill>
                  <a:srgbClr val="0070C0"/>
                </a:solidFill>
              </a:rPr>
              <a:t> next time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3 (due lesson 8)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5" y="868325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3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Notebook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23" y="839973"/>
            <a:ext cx="7772400" cy="4724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Lab Notebook Standards</a:t>
            </a:r>
            <a:endParaRPr lang="en-US" dirty="0" smtClean="0"/>
          </a:p>
          <a:p>
            <a:r>
              <a:rPr lang="en-US" dirty="0"/>
              <a:t>Things people usually mess up:</a:t>
            </a:r>
          </a:p>
          <a:p>
            <a:pPr lvl="1"/>
            <a:r>
              <a:rPr lang="en-US" dirty="0"/>
              <a:t>Not testing</a:t>
            </a:r>
          </a:p>
          <a:p>
            <a:pPr lvl="1"/>
            <a:r>
              <a:rPr lang="en-US" dirty="0"/>
              <a:t>Testing after demonstration</a:t>
            </a:r>
          </a:p>
          <a:p>
            <a:pPr lvl="1"/>
            <a:r>
              <a:rPr lang="en-US" dirty="0"/>
              <a:t>No hardware design</a:t>
            </a:r>
          </a:p>
          <a:p>
            <a:pPr lvl="1"/>
            <a:r>
              <a:rPr lang="en-US" dirty="0"/>
              <a:t>Poorly written / commented code</a:t>
            </a:r>
          </a:p>
          <a:p>
            <a:pPr lvl="1"/>
            <a:r>
              <a:rPr lang="en-US" dirty="0"/>
              <a:t>Post-filling </a:t>
            </a:r>
            <a:r>
              <a:rPr lang="en-US" dirty="0" smtClean="0"/>
              <a:t>notebooks (or </a:t>
            </a:r>
            <a:r>
              <a:rPr lang="en-US" dirty="0" err="1" smtClean="0"/>
              <a:t>Bitbucket</a:t>
            </a:r>
            <a:r>
              <a:rPr lang="en-US" dirty="0" smtClean="0"/>
              <a:t> readme.md)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Comments</a:t>
            </a:r>
          </a:p>
          <a:p>
            <a:pPr lvl="1"/>
            <a:r>
              <a:rPr lang="en-US" sz="2000" dirty="0"/>
              <a:t>Assume the reader is a competent assembly language programmer</a:t>
            </a:r>
          </a:p>
          <a:p>
            <a:pPr lvl="1"/>
            <a:r>
              <a:rPr lang="en-US" sz="2000" dirty="0"/>
              <a:t>Comment above blocks of code to convey </a:t>
            </a:r>
            <a:r>
              <a:rPr lang="en-US" sz="2000" b="1" dirty="0"/>
              <a:t>purpose</a:t>
            </a:r>
            <a:endParaRPr lang="en-US" sz="2000" dirty="0"/>
          </a:p>
          <a:p>
            <a:pPr lvl="1"/>
            <a:r>
              <a:rPr lang="en-US" sz="2000" dirty="0"/>
              <a:t>Only comment individual lines when purpose is unclear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Labels</a:t>
            </a:r>
          </a:p>
          <a:p>
            <a:pPr lvl="1"/>
            <a:r>
              <a:rPr lang="en-US" sz="2000" dirty="0"/>
              <a:t>Descriptive!</a:t>
            </a:r>
          </a:p>
          <a:p>
            <a:pPr lvl="2"/>
            <a:r>
              <a:rPr lang="en-US" sz="2000" dirty="0"/>
              <a:t>loop or loop1 or l1 or blah - not acceptable!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Constants</a:t>
            </a:r>
          </a:p>
          <a:p>
            <a:pPr lvl="1"/>
            <a:r>
              <a:rPr lang="en-US" sz="2000" dirty="0"/>
              <a:t>Use .</a:t>
            </a:r>
            <a:r>
              <a:rPr lang="en-US" sz="2000" dirty="0" err="1"/>
              <a:t>equ</a:t>
            </a:r>
            <a:r>
              <a:rPr lang="en-US" sz="2000" dirty="0"/>
              <a:t> syntax for all constants!</a:t>
            </a:r>
          </a:p>
          <a:p>
            <a:pPr lvl="1"/>
            <a:r>
              <a:rPr lang="en-US" sz="2000" dirty="0"/>
              <a:t>Don't want to see naked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Instruction </a:t>
            </a:r>
            <a:r>
              <a:rPr lang="en-US" sz="2000" dirty="0">
                <a:solidFill>
                  <a:schemeClr val="accent2"/>
                </a:solidFill>
              </a:rPr>
              <a:t>Choice</a:t>
            </a:r>
          </a:p>
          <a:p>
            <a:pPr lvl="1"/>
            <a:r>
              <a:rPr lang="en-US" sz="2000" dirty="0"/>
              <a:t>Use the instruction that makes your code readable!</a:t>
            </a:r>
          </a:p>
          <a:p>
            <a:pPr lvl="2"/>
            <a:r>
              <a:rPr lang="en-US" sz="2000" dirty="0"/>
              <a:t>JHS rather than JC</a:t>
            </a:r>
          </a:p>
          <a:p>
            <a:pPr lvl="2"/>
            <a:r>
              <a:rPr lang="en-US" sz="2000" dirty="0"/>
              <a:t>INCD rather than ADD #2</a:t>
            </a:r>
          </a:p>
          <a:p>
            <a:pPr lvl="1"/>
            <a:r>
              <a:rPr lang="en-US" sz="2000" dirty="0"/>
              <a:t>Well-written code requires few comments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Spacing</a:t>
            </a:r>
          </a:p>
          <a:p>
            <a:pPr lvl="1"/>
            <a:r>
              <a:rPr lang="en-US" sz="2000" dirty="0"/>
              <a:t>Align your code to make it readable</a:t>
            </a:r>
          </a:p>
          <a:p>
            <a:pPr lvl="1"/>
            <a:r>
              <a:rPr lang="en-US" sz="2000" dirty="0"/>
              <a:t>Put whitespace between logical blocks of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will write your name in memory 6 times:</a:t>
            </a:r>
          </a:p>
          <a:p>
            <a:r>
              <a:rPr lang="en-US" dirty="0" smtClean="0"/>
              <a:t>Can use: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 .string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“Jeff Falkinburg!"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good and bad about this code?</a:t>
            </a:r>
          </a:p>
          <a:p>
            <a:pPr lvl="1"/>
            <a:r>
              <a:rPr lang="en-US" dirty="0" smtClean="0">
                <a:hlinkClick r:id="rId2"/>
              </a:rPr>
              <a:t>http://ece.ninja/382/notes/L8/hw_sample.html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implement a simple calculator using assembly language.</a:t>
            </a:r>
          </a:p>
          <a:p>
            <a:r>
              <a:rPr lang="en-US" sz="2000" dirty="0" smtClean="0">
                <a:hlinkClick r:id="rId2"/>
              </a:rPr>
              <a:t>Lab </a:t>
            </a:r>
            <a:r>
              <a:rPr lang="en-US" sz="2000" dirty="0">
                <a:hlinkClick r:id="rId2"/>
              </a:rPr>
              <a:t>1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How </a:t>
            </a:r>
            <a:r>
              <a:rPr lang="en-US" sz="2000" b="1" dirty="0"/>
              <a:t>This Lesson Applies</a:t>
            </a:r>
          </a:p>
          <a:p>
            <a:r>
              <a:rPr lang="en-US" sz="2000" dirty="0"/>
              <a:t>Use assembler directives:</a:t>
            </a:r>
          </a:p>
          <a:p>
            <a:pPr lvl="1"/>
            <a:r>
              <a:rPr lang="en-US" sz="2000" dirty="0"/>
              <a:t>.byte to put your test program into memory</a:t>
            </a:r>
          </a:p>
          <a:p>
            <a:pPr lvl="1"/>
            <a:r>
              <a:rPr lang="en-US" sz="2000" dirty="0"/>
              <a:t>.space to reserve space for your results</a:t>
            </a:r>
          </a:p>
          <a:p>
            <a:pPr lvl="2"/>
            <a:r>
              <a:rPr lang="en-US" sz="2000" dirty="0"/>
              <a:t>Where is this going to go? </a:t>
            </a:r>
            <a:endParaRPr lang="en-US" sz="2000" dirty="0" smtClean="0"/>
          </a:p>
          <a:p>
            <a:r>
              <a:rPr lang="en-US" sz="2000" dirty="0" smtClean="0"/>
              <a:t>Labels </a:t>
            </a:r>
            <a:r>
              <a:rPr lang="en-US" sz="2000" dirty="0"/>
              <a:t>for your program / results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equ</a:t>
            </a:r>
            <a:r>
              <a:rPr lang="en-US" sz="2000" dirty="0"/>
              <a:t> for key constants</a:t>
            </a:r>
          </a:p>
          <a:p>
            <a:r>
              <a:rPr lang="en-US" sz="2000" dirty="0"/>
              <a:t>Modularity</a:t>
            </a:r>
          </a:p>
          <a:p>
            <a:pPr lvl="1"/>
            <a:r>
              <a:rPr lang="en-US" sz="2000" dirty="0"/>
              <a:t>Section to store results of ops</a:t>
            </a:r>
          </a:p>
          <a:p>
            <a:pPr lvl="1"/>
            <a:r>
              <a:rPr lang="en-US" sz="2000" dirty="0"/>
              <a:t>Section for each op</a:t>
            </a:r>
          </a:p>
          <a:p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Specify multiple testing sequences at the beginning!</a:t>
            </a:r>
          </a:p>
          <a:p>
            <a:pPr lvl="1"/>
            <a:r>
              <a:rPr lang="en-US" sz="2000" dirty="0"/>
              <a:t>I'll test your code with a few of my own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Add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314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18945"/>
              </p:ext>
            </p:extLst>
          </p:nvPr>
        </p:nvGraphicFramePr>
        <p:xfrm>
          <a:off x="685800" y="2956560"/>
          <a:ext cx="7772400" cy="1280160"/>
        </p:xfrm>
        <a:graphic>
          <a:graphicData uri="http://schemas.openxmlformats.org/drawingml/2006/table">
            <a:tbl>
              <a:tblPr/>
              <a:tblGrid>
                <a:gridCol w="1363133"/>
                <a:gridCol w="2523067"/>
                <a:gridCol w="1943100"/>
                <a:gridCol w="19431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Opcode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Assembly Instruction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Notes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0101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 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dest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dest</a:t>
                      </a:r>
                      <a:r>
                        <a:rPr lang="en-US" dirty="0">
                          <a:effectLst/>
                        </a:rPr>
                        <a:t> += 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0110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ADDC 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dest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dest += src + C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28600" algn="l"/>
                <a:tab pos="914400" algn="l"/>
                <a:tab pos="2514600" algn="l"/>
              </a:tabLst>
            </a:pPr>
            <a:r>
              <a:rPr lang="pt-BR" sz="2000" dirty="0" smtClean="0"/>
              <a:t>	mov	#</a:t>
            </a:r>
            <a:r>
              <a:rPr lang="pt-BR" sz="2000" dirty="0"/>
              <a:t>0xabab, r10</a:t>
            </a:r>
          </a:p>
          <a:p>
            <a:pPr marL="2514600" indent="-2514600">
              <a:buNone/>
              <a:tabLst>
                <a:tab pos="228600" algn="l"/>
                <a:tab pos="914400" algn="l"/>
                <a:tab pos="2514600" algn="l"/>
              </a:tabLst>
            </a:pPr>
            <a:r>
              <a:rPr lang="pt-BR" sz="2000" dirty="0" smtClean="0"/>
              <a:t>	add     #</a:t>
            </a:r>
            <a:r>
              <a:rPr lang="pt-BR" sz="2000" dirty="0"/>
              <a:t>0xabab, r10    </a:t>
            </a:r>
            <a:r>
              <a:rPr lang="pt-BR" sz="2000" dirty="0">
                <a:solidFill>
                  <a:srgbClr val="00B050"/>
                </a:solidFill>
              </a:rPr>
              <a:t>; sets C and V</a:t>
            </a:r>
          </a:p>
          <a:p>
            <a:pPr marL="2514600" indent="-2514600">
              <a:buNone/>
              <a:tabLst>
                <a:tab pos="228600" algn="l"/>
                <a:tab pos="914400" algn="l"/>
                <a:tab pos="2514600" algn="l"/>
              </a:tabLst>
            </a:pPr>
            <a:endParaRPr lang="pt-BR" sz="2000" dirty="0" smtClean="0"/>
          </a:p>
          <a:p>
            <a:pPr marL="2514600" indent="-2514600">
              <a:buNone/>
              <a:tabLst>
                <a:tab pos="228600" algn="l"/>
                <a:tab pos="914400" algn="l"/>
                <a:tab pos="2514600" algn="l"/>
              </a:tabLst>
            </a:pPr>
            <a:r>
              <a:rPr lang="pt-BR" sz="2000" dirty="0"/>
              <a:t>	</a:t>
            </a:r>
            <a:r>
              <a:rPr lang="pt-BR" sz="2000" dirty="0" smtClean="0"/>
              <a:t>addc	#</a:t>
            </a:r>
            <a:r>
              <a:rPr lang="pt-BR" sz="2000" dirty="0"/>
              <a:t>2, r10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Subtract</a:t>
            </a:r>
          </a:p>
          <a:p>
            <a:r>
              <a:rPr lang="en-US" sz="2800" dirty="0" smtClean="0"/>
              <a:t>For</a:t>
            </a:r>
            <a:r>
              <a:rPr lang="en-US" sz="2800" dirty="0"/>
              <a:t> SUBC, think about it as flipping the carry bit! If C=1, it won't subtract the carry. If C=0, it will.</a:t>
            </a:r>
            <a:endParaRPr lang="en-US" sz="280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314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7333"/>
              </p:ext>
            </p:extLst>
          </p:nvPr>
        </p:nvGraphicFramePr>
        <p:xfrm>
          <a:off x="685800" y="3177975"/>
          <a:ext cx="7772400" cy="1690770"/>
        </p:xfrm>
        <a:graphic>
          <a:graphicData uri="http://schemas.openxmlformats.org/drawingml/2006/table">
            <a:tbl>
              <a:tblPr/>
              <a:tblGrid>
                <a:gridCol w="1361364"/>
                <a:gridCol w="1665027"/>
                <a:gridCol w="2169994"/>
                <a:gridCol w="2576015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Opcode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Notes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0111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SUBC src, dest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dest</a:t>
                      </a:r>
                      <a:r>
                        <a:rPr lang="en-US" sz="1800" dirty="0">
                          <a:effectLst/>
                        </a:rPr>
                        <a:t> += ~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r>
                        <a:rPr lang="en-US" sz="1800" dirty="0">
                          <a:effectLst/>
                        </a:rPr>
                        <a:t> + 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SUB src, dest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dest -= src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Implemented as </a:t>
                      </a:r>
                      <a:r>
                        <a:rPr lang="en-US" sz="1800" dirty="0" err="1">
                          <a:effectLst/>
                        </a:rPr>
                        <a:t>dest</a:t>
                      </a:r>
                      <a:r>
                        <a:rPr lang="en-US" sz="1800" dirty="0">
                          <a:effectLst/>
                        </a:rPr>
                        <a:t> += ~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r>
                        <a:rPr lang="en-US" sz="1800" dirty="0">
                          <a:effectLst/>
                        </a:rPr>
                        <a:t> + 1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4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93" y="1045535"/>
            <a:ext cx="7772400" cy="4724400"/>
          </a:xfrm>
        </p:spPr>
        <p:txBody>
          <a:bodyPr/>
          <a:lstStyle/>
          <a:p>
            <a:r>
              <a:rPr lang="en-US" sz="2400" dirty="0" smtClean="0"/>
              <a:t>Clock is roughly 1 MHz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What is the Clock Period?</a:t>
            </a:r>
          </a:p>
          <a:p>
            <a:r>
              <a:rPr lang="en-US" sz="2400" dirty="0"/>
              <a:t>So how long does this block of code take to execute?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#0x0200, r5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#0xbeef, 0(r5)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Single Operand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TI </a:t>
            </a:r>
            <a:r>
              <a:rPr lang="en-US" sz="2400" dirty="0">
                <a:solidFill>
                  <a:schemeClr val="accent2"/>
                </a:solidFill>
              </a:rPr>
              <a:t>MSP 430 User’s Manual pp 60 (</a:t>
            </a:r>
            <a:r>
              <a:rPr lang="en-US" sz="2400" dirty="0" smtClean="0">
                <a:solidFill>
                  <a:schemeClr val="accent2"/>
                </a:solidFill>
              </a:rPr>
              <a:t>Blue Book pp18)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Two Operand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TI </a:t>
            </a:r>
            <a:r>
              <a:rPr lang="en-US" sz="2400" dirty="0">
                <a:solidFill>
                  <a:schemeClr val="accent2"/>
                </a:solidFill>
              </a:rPr>
              <a:t>MSP 430 User’s Manual pp </a:t>
            </a:r>
            <a:r>
              <a:rPr lang="en-US" sz="2400" dirty="0" smtClean="0">
                <a:solidFill>
                  <a:schemeClr val="accent2"/>
                </a:solidFill>
              </a:rPr>
              <a:t>61 </a:t>
            </a:r>
            <a:r>
              <a:rPr lang="en-US" sz="2400" dirty="0">
                <a:solidFill>
                  <a:schemeClr val="accent2"/>
                </a:solidFill>
              </a:rPr>
              <a:t> (Blue Book </a:t>
            </a:r>
            <a:r>
              <a:rPr lang="en-US" sz="2400" dirty="0" smtClean="0">
                <a:solidFill>
                  <a:schemeClr val="accent2"/>
                </a:solidFill>
              </a:rPr>
              <a:t>pp19)</a:t>
            </a:r>
          </a:p>
          <a:p>
            <a:r>
              <a:rPr lang="en-US" sz="2400" dirty="0" smtClean="0"/>
              <a:t>Jumps</a:t>
            </a:r>
            <a:endParaRPr lang="en-US" sz="2400" dirty="0"/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All take 2 Cycles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TI MSP 430 User’s Manual pp 60 (Blue Book pp18)</a:t>
            </a:r>
          </a:p>
          <a:p>
            <a:pPr marL="400050" lvl="1" indent="0">
              <a:buNone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#5,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/>
              <a:t>    </a:t>
            </a:r>
            <a:r>
              <a:rPr lang="en-US" sz="2000" dirty="0"/>
              <a:t>sub     #8, r10         </a:t>
            </a:r>
            <a:r>
              <a:rPr lang="en-US" sz="2000" dirty="0">
                <a:solidFill>
                  <a:srgbClr val="00B050"/>
                </a:solidFill>
              </a:rPr>
              <a:t>; which flags will be set?  carry because we're adding the 2's complement!  Remember - 2's complement is 1 + bitwise not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subc</a:t>
            </a:r>
            <a:r>
              <a:rPr lang="en-US" sz="2000" dirty="0"/>
              <a:t>    #1, r10         </a:t>
            </a:r>
            <a:r>
              <a:rPr lang="en-US" sz="2000" dirty="0">
                <a:solidFill>
                  <a:srgbClr val="00B050"/>
                </a:solidFill>
              </a:rPr>
              <a:t>; expected result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#5,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sub     #4, r10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subc</a:t>
            </a:r>
            <a:r>
              <a:rPr lang="en-US" sz="2000" dirty="0"/>
              <a:t>    #1, r10         </a:t>
            </a:r>
            <a:r>
              <a:rPr lang="en-US" sz="2000" dirty="0">
                <a:solidFill>
                  <a:srgbClr val="00B050"/>
                </a:solidFill>
              </a:rPr>
              <a:t>; weird result - what's going on here?  Watch out for SUBC - can be confusing!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DADD</a:t>
            </a:r>
          </a:p>
          <a:p>
            <a:r>
              <a:rPr lang="en-US" sz="2800" dirty="0" smtClean="0"/>
              <a:t>Show DADD </a:t>
            </a:r>
            <a:r>
              <a:rPr lang="en-US" sz="2800" dirty="0"/>
              <a:t>in datasheet to illustrate use of carry </a:t>
            </a:r>
            <a:r>
              <a:rPr lang="en-US" sz="2800" dirty="0" smtClean="0"/>
              <a:t>bit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314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90324"/>
              </p:ext>
            </p:extLst>
          </p:nvPr>
        </p:nvGraphicFramePr>
        <p:xfrm>
          <a:off x="685800" y="3078915"/>
          <a:ext cx="7772400" cy="1965090"/>
        </p:xfrm>
        <a:graphic>
          <a:graphicData uri="http://schemas.openxmlformats.org/drawingml/2006/table">
            <a:tbl>
              <a:tblPr/>
              <a:tblGrid>
                <a:gridCol w="1115704"/>
                <a:gridCol w="1719618"/>
                <a:gridCol w="2483893"/>
                <a:gridCol w="2453185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Opcode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Notes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CMP src, dest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dest</a:t>
                      </a:r>
                      <a:r>
                        <a:rPr lang="en-US" sz="1800" dirty="0">
                          <a:effectLst/>
                        </a:rPr>
                        <a:t> - 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DADD 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dest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dest</a:t>
                      </a:r>
                      <a:r>
                        <a:rPr lang="en-US" sz="1800" dirty="0">
                          <a:effectLst/>
                        </a:rPr>
                        <a:t> += 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r>
                        <a:rPr lang="en-US" sz="1800" dirty="0">
                          <a:effectLst/>
                        </a:rPr>
                        <a:t> + C, BCD (Binary Coded Decimal)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#5,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#10, r10        </a:t>
            </a:r>
            <a:r>
              <a:rPr lang="en-US" sz="2000" dirty="0">
                <a:solidFill>
                  <a:srgbClr val="00B050"/>
                </a:solidFill>
              </a:rPr>
              <a:t>;evaluates 1-10, sets negative flag - remember, subtraction involves adding the 2's complement (a bit-wise invert + 1)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subc</a:t>
            </a:r>
            <a:r>
              <a:rPr lang="en-US" sz="2000" dirty="0"/>
              <a:t>    #1, r10         </a:t>
            </a:r>
            <a:r>
              <a:rPr lang="en-US" sz="2000" dirty="0">
                <a:solidFill>
                  <a:srgbClr val="00B050"/>
                </a:solidFill>
              </a:rPr>
              <a:t>; still weird!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#1, r10         </a:t>
            </a:r>
            <a:r>
              <a:rPr lang="en-US" sz="2000" dirty="0">
                <a:solidFill>
                  <a:srgbClr val="00B050"/>
                </a:solidFill>
              </a:rPr>
              <a:t>;evaluates 10-1, sets carry flag - remember, subtraction involves adding the 2's complement (a bit-wise invert + 1)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DADD does binary coded decimal (BCD) addition.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BCD, each nibble represents a binary digit. </a:t>
            </a:r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if I used DADD to add 0x0009 and 0x1, the result would be 0x0010 - not 0x000A.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can actually be very useful if you're recording a value for later output in decimal. </a:t>
            </a:r>
            <a:endParaRPr lang="en-US" sz="2800" dirty="0" smtClean="0"/>
          </a:p>
          <a:p>
            <a:r>
              <a:rPr lang="en-US" sz="2800" dirty="0" smtClean="0"/>
              <a:t>Another </a:t>
            </a:r>
            <a:r>
              <a:rPr lang="en-US" sz="2800" dirty="0"/>
              <a:t>note - DADD also adds the carry bit!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you want a pure add, clear the carry first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125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</a:t>
            </a:r>
            <a:r>
              <a:rPr lang="en-US" sz="2000" dirty="0" err="1"/>
              <a:t>clrc</a:t>
            </a: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#0x99,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dadd</a:t>
            </a:r>
            <a:r>
              <a:rPr lang="en-US" sz="2000" dirty="0"/>
              <a:t>    #1,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setc</a:t>
            </a: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dadd</a:t>
            </a:r>
            <a:r>
              <a:rPr lang="en-US" sz="2000" dirty="0"/>
              <a:t>    #1, r10         </a:t>
            </a:r>
            <a:r>
              <a:rPr lang="en-US" sz="2000" dirty="0">
                <a:solidFill>
                  <a:srgbClr val="00B050"/>
                </a:solidFill>
              </a:rPr>
              <a:t>; DADD uses the carry bit!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Emulated 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assembler provides some emulated increment / decrement commands. The D postfix means double - so it will increment or decrement by 2.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10417"/>
              </p:ext>
            </p:extLst>
          </p:nvPr>
        </p:nvGraphicFramePr>
        <p:xfrm>
          <a:off x="672152" y="2822408"/>
          <a:ext cx="7772400" cy="190355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DEC(.B)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SUB(.B) #1, </a:t>
                      </a:r>
                      <a:r>
                        <a:rPr lang="en-US" sz="1800" dirty="0" err="1">
                          <a:effectLst/>
                        </a:rPr>
                        <a:t>dst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DECD(.B)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SUB(.B) #2,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INC(.B)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ADD(.B) #1,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INCD(.B)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ADD(.B) #2, </a:t>
                      </a:r>
                      <a:r>
                        <a:rPr lang="en-US" sz="1800" dirty="0" err="1">
                          <a:effectLst/>
                        </a:rPr>
                        <a:t>dst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7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Emulated 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SBC only works when the carry is clear!</a:t>
            </a:r>
          </a:p>
          <a:p>
            <a:r>
              <a:rPr lang="en-US" sz="2800" dirty="0"/>
              <a:t>This final set of emulated instructions allows you to add or subtract the carry bit by itself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45858"/>
              </p:ext>
            </p:extLst>
          </p:nvPr>
        </p:nvGraphicFramePr>
        <p:xfrm>
          <a:off x="685800" y="3602460"/>
          <a:ext cx="7772400" cy="1522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ADC(.B)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ADDC(.B) #0, </a:t>
                      </a:r>
                      <a:r>
                        <a:rPr lang="en-US" sz="1800" dirty="0" err="1">
                          <a:effectLst/>
                        </a:rPr>
                        <a:t>dst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DADC(.B)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DADD(.B) #0,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SBC(.B)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SUBC(.B) #0, </a:t>
                      </a:r>
                      <a:r>
                        <a:rPr lang="en-US" sz="1800" dirty="0" err="1">
                          <a:effectLst/>
                        </a:rPr>
                        <a:t>dst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8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Emulated Arithmetic </a:t>
            </a: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/>
              <a:t>incd</a:t>
            </a:r>
            <a:r>
              <a:rPr lang="en-US" sz="2000" dirty="0"/>
              <a:t>   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r10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sbc</a:t>
            </a:r>
            <a:r>
              <a:rPr lang="en-US" sz="2000" dirty="0"/>
              <a:t>     r10             </a:t>
            </a:r>
            <a:r>
              <a:rPr lang="en-US" sz="2000" dirty="0">
                <a:solidFill>
                  <a:srgbClr val="00B050"/>
                </a:solidFill>
              </a:rPr>
              <a:t>;why doesn't this subtract one?  think about what the operation is doing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clrc</a:t>
            </a: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sbc</a:t>
            </a:r>
            <a:r>
              <a:rPr lang="en-US" sz="2000" dirty="0"/>
              <a:t>     r10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setc</a:t>
            </a: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adc</a:t>
            </a:r>
            <a:r>
              <a:rPr lang="en-US" sz="2000" dirty="0"/>
              <a:t>    r10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These instructions can be very useful for manipulating / testing individual bits. </a:t>
            </a:r>
            <a:endParaRPr lang="en-US" sz="2800" dirty="0" smtClean="0"/>
          </a:p>
          <a:p>
            <a:r>
              <a:rPr lang="en-US" sz="2800" dirty="0" smtClean="0"/>
              <a:t>They're </a:t>
            </a:r>
            <a:r>
              <a:rPr lang="en-US" sz="2800" dirty="0"/>
              <a:t>the foundation for the emulated instructions we talked about last time that set or clear flags in the Status Register.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67295"/>
              </p:ext>
            </p:extLst>
          </p:nvPr>
        </p:nvGraphicFramePr>
        <p:xfrm>
          <a:off x="672152" y="3755649"/>
          <a:ext cx="7772400" cy="2014530"/>
        </p:xfrm>
        <a:graphic>
          <a:graphicData uri="http://schemas.openxmlformats.org/drawingml/2006/table">
            <a:tbl>
              <a:tblPr/>
              <a:tblGrid>
                <a:gridCol w="924636"/>
                <a:gridCol w="2279176"/>
                <a:gridCol w="1487606"/>
                <a:gridCol w="3080982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Opcode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Notes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BIT 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dest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dest &amp; src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BIC src, dest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dest &amp;= ~src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status flags are NOT set.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BIS src, dest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dest |=src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The status flags are NOT set.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</a:t>
            </a:r>
            <a:r>
              <a:rPr lang="en-US" sz="2000" dirty="0"/>
              <a:t>#1, r5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bit     #1b,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bit     #10b,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bit     #100b, r5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mov.b</a:t>
            </a:r>
            <a:r>
              <a:rPr lang="en-US" sz="2000" dirty="0"/>
              <a:t>   #0xff, &amp;P1OUT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mov.b</a:t>
            </a:r>
            <a:r>
              <a:rPr lang="en-US" sz="2000" dirty="0"/>
              <a:t>   #0xff, &amp;P1DIR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bic</a:t>
            </a:r>
            <a:r>
              <a:rPr lang="en-US" sz="2000" dirty="0"/>
              <a:t>     #1b, &amp;P1OUT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bic</a:t>
            </a:r>
            <a:r>
              <a:rPr lang="en-US" sz="2000" dirty="0"/>
              <a:t>     #1000000b, &amp;P1OUT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bis</a:t>
            </a:r>
            <a:r>
              <a:rPr lang="en-US" sz="2000" dirty="0"/>
              <a:t>     #1b, &amp;P1OUT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bis</a:t>
            </a:r>
            <a:r>
              <a:rPr lang="en-US" sz="2000" dirty="0"/>
              <a:t>     #1000000b, &amp;P1OUT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 </a:t>
            </a:r>
            <a:r>
              <a:rPr lang="en-US" sz="2400" dirty="0"/>
              <a:t>MSP 430 User’s Manual pp 341-347 (Blue </a:t>
            </a:r>
            <a:r>
              <a:rPr lang="en-US" sz="2400" dirty="0" smtClean="0"/>
              <a:t>Book pp 42-44)</a:t>
            </a:r>
          </a:p>
          <a:p>
            <a:r>
              <a:rPr lang="en-US" sz="2400" dirty="0" smtClean="0"/>
              <a:t>If not disarmed, How long to reset?</a:t>
            </a:r>
          </a:p>
          <a:p>
            <a:pPr lvl="1"/>
            <a:r>
              <a:rPr lang="en-US" sz="1800" dirty="0" smtClean="0"/>
              <a:t>It counts 32768 clock cycles, then resets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83078"/>
              </p:ext>
            </p:extLst>
          </p:nvPr>
        </p:nvGraphicFramePr>
        <p:xfrm>
          <a:off x="109178" y="3231170"/>
          <a:ext cx="8911992" cy="1682024"/>
        </p:xfrm>
        <a:graphic>
          <a:graphicData uri="http://schemas.openxmlformats.org/drawingml/2006/table">
            <a:tbl>
              <a:tblPr/>
              <a:tblGrid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13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9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8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WDTPW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7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6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WDTHOLD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WDTNMIES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WDTTMSEL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WDTCNTCL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WDTSSEL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WDTISx</a:t>
                      </a:r>
                      <a:endParaRPr lang="en-US" sz="1400" dirty="0">
                        <a:effectLst/>
                      </a:endParaRP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2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Logical operators AND </a:t>
            </a:r>
            <a:r>
              <a:rPr lang="en-US" sz="2800" dirty="0" err="1"/>
              <a:t>and</a:t>
            </a:r>
            <a:r>
              <a:rPr lang="en-US" sz="2800" dirty="0"/>
              <a:t> XOR are available as well.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operations set status flags, while the BIC / BIS operators don't.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10997"/>
              </p:ext>
            </p:extLst>
          </p:nvPr>
        </p:nvGraphicFramePr>
        <p:xfrm>
          <a:off x="685800" y="3277035"/>
          <a:ext cx="7772400" cy="141645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Opcode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Notes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XOR src, dest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dest</a:t>
                      </a:r>
                      <a:r>
                        <a:rPr lang="en-US" sz="1800" dirty="0">
                          <a:effectLst/>
                        </a:rPr>
                        <a:t> ^= 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AND src, dest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dest &amp;= src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3834" marR="63834" marT="31917" marB="31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    </a:t>
            </a:r>
            <a:r>
              <a:rPr lang="pt-BR" sz="2000" dirty="0"/>
              <a:t>mov     #0xdfec, r12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mov     #0, r11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setc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and     r11, r12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mov     #0x5555, r11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xor     #0xffff, r11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a few emulated logical instructions: INV, CLR, and TST. </a:t>
            </a:r>
            <a:endParaRPr lang="en-US" sz="2800" dirty="0" smtClean="0"/>
          </a:p>
          <a:p>
            <a:r>
              <a:rPr lang="en-US" sz="2800" dirty="0" smtClean="0"/>
              <a:t>TST </a:t>
            </a:r>
            <a:r>
              <a:rPr lang="en-US" sz="2800" dirty="0"/>
              <a:t>has unique behavior in that it always clears the V flag and set the C flag. N and Z are set as expected.</a:t>
            </a:r>
          </a:p>
          <a:p>
            <a:r>
              <a:rPr lang="en-US" sz="2800" dirty="0"/>
              <a:t>INV will flip all of the bits, CLR sets all bits to 0, TST compares the </a:t>
            </a:r>
            <a:r>
              <a:rPr lang="en-US" sz="2800" dirty="0" err="1"/>
              <a:t>dst</a:t>
            </a:r>
            <a:r>
              <a:rPr lang="en-US" sz="2800" dirty="0"/>
              <a:t> to 0.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62830"/>
              </p:ext>
            </p:extLst>
          </p:nvPr>
        </p:nvGraphicFramePr>
        <p:xfrm>
          <a:off x="658504" y="4667534"/>
          <a:ext cx="7772400" cy="1797160"/>
        </p:xfrm>
        <a:graphic>
          <a:graphicData uri="http://schemas.openxmlformats.org/drawingml/2006/table">
            <a:tbl>
              <a:tblPr/>
              <a:tblGrid>
                <a:gridCol w="2248469"/>
                <a:gridCol w="2238233"/>
                <a:gridCol w="3285698"/>
              </a:tblGrid>
              <a:tr h="150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Notes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XOR(.B) #-1,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Sets overflow if result sign is different than inputs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CLR(.B)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MOV(.B) #0,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 flags set, since it's a MOV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TST(.B)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CMP(.B) #0,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 always clear, C always set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3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</a:t>
            </a:r>
            <a:r>
              <a:rPr lang="pt-BR" sz="2000" dirty="0" smtClean="0"/>
              <a:t>   mov     </a:t>
            </a:r>
            <a:r>
              <a:rPr lang="pt-BR" sz="2000" dirty="0"/>
              <a:t>#0xec00,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inv     r10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;$</a:t>
            </a:r>
            <a:r>
              <a:rPr lang="pt-BR" sz="2000" dirty="0">
                <a:solidFill>
                  <a:srgbClr val="00B050"/>
                </a:solidFill>
              </a:rPr>
              <a:t>r10 is 0x13ff, set overflow and carry flags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bic     #100000000b, </a:t>
            </a:r>
            <a:r>
              <a:rPr lang="pt-BR" sz="2000" dirty="0" smtClean="0"/>
              <a:t>r2	</a:t>
            </a:r>
            <a:r>
              <a:rPr lang="pt-BR" sz="2000" dirty="0" smtClean="0">
                <a:solidFill>
                  <a:srgbClr val="00B050"/>
                </a:solidFill>
              </a:rPr>
              <a:t>;</a:t>
            </a:r>
            <a:r>
              <a:rPr lang="pt-BR" sz="2000" dirty="0">
                <a:solidFill>
                  <a:srgbClr val="00B050"/>
                </a:solidFill>
              </a:rPr>
              <a:t>clear overflow bit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mov     #0x8000,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inv     r10                </a:t>
            </a:r>
            <a:r>
              <a:rPr lang="pt-BR" sz="2000" dirty="0">
                <a:solidFill>
                  <a:srgbClr val="00B050"/>
                </a:solidFill>
              </a:rPr>
              <a:t> </a:t>
            </a:r>
            <a:r>
              <a:rPr lang="pt-BR" sz="2000" dirty="0" smtClean="0">
                <a:solidFill>
                  <a:srgbClr val="00B050"/>
                </a:solidFill>
              </a:rPr>
              <a:t>	;$</a:t>
            </a:r>
            <a:r>
              <a:rPr lang="pt-BR" sz="2000" dirty="0">
                <a:solidFill>
                  <a:srgbClr val="00B050"/>
                </a:solidFill>
              </a:rPr>
              <a:t>r10 is 0x7fff, set overflow and carry flags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clr     r10                </a:t>
            </a:r>
            <a:r>
              <a:rPr lang="pt-BR" sz="2000" dirty="0">
                <a:solidFill>
                  <a:srgbClr val="00B050"/>
                </a:solidFill>
              </a:rPr>
              <a:t> </a:t>
            </a:r>
            <a:r>
              <a:rPr lang="pt-BR" sz="2000" dirty="0" smtClean="0">
                <a:solidFill>
                  <a:srgbClr val="00B050"/>
                </a:solidFill>
              </a:rPr>
              <a:t>	;$</a:t>
            </a:r>
            <a:r>
              <a:rPr lang="pt-BR" sz="2000" dirty="0">
                <a:solidFill>
                  <a:srgbClr val="00B050"/>
                </a:solidFill>
              </a:rPr>
              <a:t>r10 is 0 - status flags not set because this is a mov instruction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tst     r10                </a:t>
            </a:r>
            <a:r>
              <a:rPr lang="pt-BR" sz="2000" dirty="0">
                <a:solidFill>
                  <a:srgbClr val="00B050"/>
                </a:solidFill>
              </a:rPr>
              <a:t> </a:t>
            </a:r>
            <a:r>
              <a:rPr lang="pt-BR" sz="2000" dirty="0" smtClean="0">
                <a:solidFill>
                  <a:srgbClr val="00B050"/>
                </a:solidFill>
              </a:rPr>
              <a:t>	;</a:t>
            </a:r>
            <a:r>
              <a:rPr lang="pt-BR" sz="2000" dirty="0">
                <a:solidFill>
                  <a:srgbClr val="00B050"/>
                </a:solidFill>
              </a:rPr>
              <a:t>set zero, carry flags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inv     r10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;$</a:t>
            </a:r>
            <a:r>
              <a:rPr lang="pt-BR" sz="2000" dirty="0">
                <a:solidFill>
                  <a:srgbClr val="00B050"/>
                </a:solidFill>
              </a:rPr>
              <a:t>r10 is 0xffff, set negative and carry flags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tst     r10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</a:t>
            </a:r>
            <a:r>
              <a:rPr lang="pt-BR" sz="2000" dirty="0">
                <a:solidFill>
                  <a:srgbClr val="00B050"/>
                </a:solidFill>
              </a:rPr>
              <a:t>set negative, carry flags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Shift/Rotate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RRC is great for divide by 2 - if carry clear. </a:t>
            </a:r>
            <a:endParaRPr lang="en-US" sz="2800" dirty="0" smtClean="0"/>
          </a:p>
          <a:p>
            <a:r>
              <a:rPr lang="en-US" sz="2800" dirty="0" smtClean="0"/>
              <a:t>RRA </a:t>
            </a:r>
            <a:r>
              <a:rPr lang="en-US" sz="2800" dirty="0"/>
              <a:t>is great for signed divide by 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91400"/>
              </p:ext>
            </p:extLst>
          </p:nvPr>
        </p:nvGraphicFramePr>
        <p:xfrm>
          <a:off x="685800" y="2507597"/>
          <a:ext cx="7772400" cy="3218200"/>
        </p:xfrm>
        <a:graphic>
          <a:graphicData uri="http://schemas.openxmlformats.org/drawingml/2006/table">
            <a:tbl>
              <a:tblPr/>
              <a:tblGrid>
                <a:gridCol w="897340"/>
                <a:gridCol w="2306472"/>
                <a:gridCol w="4568588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Opcode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2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RRC(.B)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9-bit rotate right through carry. C-&gt;</a:t>
                      </a:r>
                      <a:r>
                        <a:rPr lang="en-US" sz="1800" dirty="0" err="1">
                          <a:effectLst/>
                        </a:rPr>
                        <a:t>msbit</a:t>
                      </a:r>
                      <a:r>
                        <a:rPr lang="en-US" sz="1800" dirty="0">
                          <a:effectLst/>
                        </a:rPr>
                        <a:t>-&gt;...-&gt;</a:t>
                      </a:r>
                      <a:r>
                        <a:rPr lang="en-US" sz="1800" dirty="0" err="1">
                          <a:effectLst/>
                        </a:rPr>
                        <a:t>lsbit</a:t>
                      </a:r>
                      <a:r>
                        <a:rPr lang="en-US" sz="1800" dirty="0">
                          <a:effectLst/>
                        </a:rPr>
                        <a:t>-&gt;C. Clear the carry bit beforehand to do a logical right shift.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SWPB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Swap 8-bit register halves. No byte form.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2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RRA(.B)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Badly named, this is an arithmetic right shift - meaning the most significant bit is preserved. LSB moves into carry.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9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SXT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6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Shift/Rotate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 carry is cleared, RRC is a logical right shift. RRA is an arithmetic right shift. </a:t>
            </a:r>
            <a:r>
              <a:rPr lang="en-US" sz="2800" dirty="0" smtClean="0"/>
              <a:t>Since </a:t>
            </a:r>
            <a:r>
              <a:rPr lang="en-US" sz="2800" dirty="0"/>
              <a:t>the MSB is preserved, this is a way to divide by 2. </a:t>
            </a:r>
            <a:r>
              <a:rPr lang="en-US" sz="2800" dirty="0" smtClean="0"/>
              <a:t>Since </a:t>
            </a:r>
            <a:r>
              <a:rPr lang="en-US" sz="2800" dirty="0"/>
              <a:t>the LSB is discarded, the result is always rounded down.</a:t>
            </a:r>
          </a:p>
          <a:p>
            <a:r>
              <a:rPr lang="en-US" sz="2800" dirty="0"/>
              <a:t>SXT sign extends the MSB of the lower byte into the upper byte. SWPB sways 8-bit register halves.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Shift/Rotate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clrc</a:t>
            </a: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#10010101b,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rrc.b</a:t>
            </a:r>
            <a:r>
              <a:rPr lang="en-US" sz="2000" dirty="0"/>
              <a:t>     r10                     </a:t>
            </a:r>
            <a:r>
              <a:rPr lang="en-US" sz="2000" dirty="0">
                <a:solidFill>
                  <a:srgbClr val="00B050"/>
                </a:solidFill>
              </a:rPr>
              <a:t>;r10 is now 01001010, carry is set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rrc.b</a:t>
            </a:r>
            <a:r>
              <a:rPr lang="en-US" sz="2000" dirty="0"/>
              <a:t>     r10                     </a:t>
            </a:r>
            <a:r>
              <a:rPr lang="en-US" sz="2000" dirty="0">
                <a:solidFill>
                  <a:srgbClr val="00B050"/>
                </a:solidFill>
              </a:rPr>
              <a:t>;r10 is now 10100101, carry bit is clear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rra.b</a:t>
            </a:r>
            <a:r>
              <a:rPr lang="en-US" sz="2000" dirty="0"/>
              <a:t>     r10                     </a:t>
            </a:r>
            <a:r>
              <a:rPr lang="en-US" sz="2000" dirty="0">
                <a:solidFill>
                  <a:srgbClr val="00B050"/>
                </a:solidFill>
              </a:rPr>
              <a:t>;r10 is now 11010010, carry bit is set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rra.b</a:t>
            </a:r>
            <a:r>
              <a:rPr lang="en-US" sz="2000" dirty="0"/>
              <a:t>   r10                    </a:t>
            </a:r>
            <a:r>
              <a:rPr lang="en-US" sz="2000" dirty="0" smtClean="0"/>
              <a:t>   </a:t>
            </a:r>
            <a:r>
              <a:rPr lang="en-US" sz="2000" dirty="0">
                <a:solidFill>
                  <a:srgbClr val="00B050"/>
                </a:solidFill>
              </a:rPr>
              <a:t>;r10 is now 11101001, carry bit is clear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swpb</a:t>
            </a:r>
            <a:r>
              <a:rPr lang="en-US" sz="2000" dirty="0"/>
              <a:t>    r10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swpb</a:t>
            </a:r>
            <a:r>
              <a:rPr lang="en-US" sz="2000" dirty="0"/>
              <a:t>    r10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sxt</a:t>
            </a:r>
            <a:r>
              <a:rPr lang="en-US" sz="2000" dirty="0"/>
              <a:t>     r10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Shift/Rotate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Rotate left is emulated by addition. A rotate left is the equivalent of multiplication by two, so it is emulated by adding the destination to itself.</a:t>
            </a:r>
          </a:p>
          <a:p>
            <a:r>
              <a:rPr lang="en-US" sz="2800" dirty="0"/>
              <a:t>RLA is not arithmetic - doesn't preserve most significant bit. Carry comes in on the right for RLC.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01426"/>
              </p:ext>
            </p:extLst>
          </p:nvPr>
        </p:nvGraphicFramePr>
        <p:xfrm>
          <a:off x="644857" y="4259670"/>
          <a:ext cx="7772400" cy="114213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RLA(.B)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ADD(.B) </a:t>
                      </a:r>
                      <a:r>
                        <a:rPr lang="en-US" sz="1800" dirty="0" err="1">
                          <a:effectLst/>
                        </a:rPr>
                        <a:t>dst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dst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RLC(.B)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ADDC(.B) </a:t>
                      </a:r>
                      <a:r>
                        <a:rPr lang="en-US" sz="1800" dirty="0" err="1">
                          <a:effectLst/>
                        </a:rPr>
                        <a:t>dst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dst</a:t>
                      </a:r>
                      <a:endParaRPr lang="en-US" sz="1800" dirty="0">
                        <a:effectLst/>
                      </a:endParaRP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3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Shift/Rotate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#2, r10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rla</a:t>
            </a:r>
            <a:r>
              <a:rPr lang="en-US" sz="2000" dirty="0"/>
              <a:t>     r10         ;$r10 is now 0x4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rla</a:t>
            </a:r>
            <a:r>
              <a:rPr lang="en-US" sz="2000" dirty="0"/>
              <a:t>     r10         ;$r10 is now 0x8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setc</a:t>
            </a: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rlc</a:t>
            </a:r>
            <a:r>
              <a:rPr lang="en-US" sz="2000" dirty="0"/>
              <a:t>     r10         ;$r10 is now 0b10001, or 0x11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;</a:t>
            </a:r>
            <a:r>
              <a:rPr lang="en-US" sz="2000" dirty="0">
                <a:solidFill>
                  <a:srgbClr val="00B050"/>
                </a:solidFill>
              </a:rPr>
              <a:t>disable watchdog timer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#WDTPW, r10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to </a:t>
            </a:r>
            <a:r>
              <a:rPr lang="en-US" sz="2000" dirty="0">
                <a:solidFill>
                  <a:srgbClr val="00B050"/>
                </a:solidFill>
              </a:rPr>
              <a:t>prevent inadvertent writing, the watchdog has a password - if you write without the password in the upper 8 bits, you'll initiate a PUC.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      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	;</a:t>
            </a:r>
            <a:r>
              <a:rPr lang="en-US" sz="2000" dirty="0">
                <a:solidFill>
                  <a:srgbClr val="00B050"/>
                </a:solidFill>
              </a:rPr>
              <a:t>the password is 0x5a in the upper 8 bits.  if you read from the password, you'll read 0x69.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bis</a:t>
            </a:r>
            <a:r>
              <a:rPr lang="en-US" sz="2000" dirty="0"/>
              <a:t>     #WDTHOLD, </a:t>
            </a:r>
            <a:r>
              <a:rPr lang="en-US" sz="2000" dirty="0" smtClean="0"/>
              <a:t>r10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</a:t>
            </a:r>
            <a:r>
              <a:rPr lang="en-US" sz="2000" dirty="0" err="1">
                <a:solidFill>
                  <a:srgbClr val="00B050"/>
                </a:solidFill>
              </a:rPr>
              <a:t>bis</a:t>
            </a:r>
            <a:r>
              <a:rPr lang="en-US" sz="2000" dirty="0">
                <a:solidFill>
                  <a:srgbClr val="00B050"/>
                </a:solidFill>
              </a:rPr>
              <a:t> the password with the bit that tells the timer to hold, not count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r10, &amp;</a:t>
            </a:r>
            <a:r>
              <a:rPr lang="en-US" sz="2000" dirty="0" smtClean="0"/>
              <a:t>WDTCTL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write that value to the WDTCTL - this is a static address in memory (not relative to our code), so we need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Design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83" y="747823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err="1"/>
              <a:t>taks</a:t>
            </a:r>
            <a:r>
              <a:rPr lang="en-US" sz="2000" dirty="0"/>
              <a:t> 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1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53" y="188510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Design</a:t>
            </a:r>
          </a:p>
          <a:p>
            <a:r>
              <a:rPr lang="en-US" dirty="0" smtClean="0"/>
              <a:t>Concurrent Processes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82655" y="108869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4287405" y="632466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8" name="Diamond 7"/>
          <p:cNvSpPr/>
          <p:nvPr/>
        </p:nvSpPr>
        <p:spPr>
          <a:xfrm>
            <a:off x="3173580" y="1919005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msg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4573155" y="473736"/>
            <a:ext cx="0" cy="15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9" idx="0"/>
          </p:cNvCxnSpPr>
          <p:nvPr/>
        </p:nvCxnSpPr>
        <p:spPr>
          <a:xfrm flipH="1">
            <a:off x="1315293" y="937266"/>
            <a:ext cx="3257862" cy="44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0930" y="239783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860559" y="185094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029543" y="1379105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9543" y="2022764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Msg</a:t>
            </a:r>
            <a:endParaRPr lang="en-US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1428" y="140176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71428" y="2704096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Ack</a:t>
            </a:r>
            <a:endParaRPr lang="en-US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1364673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5562600" y="18819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</a:t>
            </a:r>
          </a:p>
          <a:p>
            <a:pPr algn="ctr"/>
            <a:r>
              <a:rPr lang="en-US" sz="900" dirty="0" smtClean="0"/>
              <a:t>Image</a:t>
            </a:r>
            <a:endParaRPr lang="en-US" sz="900" dirty="0"/>
          </a:p>
        </p:txBody>
      </p:sp>
      <p:sp>
        <p:nvSpPr>
          <p:cNvPr id="36" name="Rounded Rectangle 35"/>
          <p:cNvSpPr/>
          <p:nvPr/>
        </p:nvSpPr>
        <p:spPr>
          <a:xfrm>
            <a:off x="7677150" y="1371600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5553652" y="24153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38" name="Diamond 37"/>
          <p:cNvSpPr/>
          <p:nvPr/>
        </p:nvSpPr>
        <p:spPr>
          <a:xfrm>
            <a:off x="934293" y="2614468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Ack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25" name="Straight Arrow Connector 24"/>
          <p:cNvCxnSpPr>
            <a:stCxn id="6" idx="2"/>
            <a:endCxn id="32" idx="0"/>
          </p:cNvCxnSpPr>
          <p:nvPr/>
        </p:nvCxnSpPr>
        <p:spPr>
          <a:xfrm flipH="1">
            <a:off x="3557178" y="937266"/>
            <a:ext cx="1015977" cy="464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34" idx="0"/>
          </p:cNvCxnSpPr>
          <p:nvPr/>
        </p:nvCxnSpPr>
        <p:spPr>
          <a:xfrm>
            <a:off x="4573155" y="937266"/>
            <a:ext cx="1275195" cy="42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36" idx="0"/>
          </p:cNvCxnSpPr>
          <p:nvPr/>
        </p:nvCxnSpPr>
        <p:spPr>
          <a:xfrm>
            <a:off x="4573155" y="937266"/>
            <a:ext cx="3389745" cy="434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8" idx="0"/>
          </p:cNvCxnSpPr>
          <p:nvPr/>
        </p:nvCxnSpPr>
        <p:spPr>
          <a:xfrm flipH="1">
            <a:off x="3554580" y="1706569"/>
            <a:ext cx="2598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1" idx="0"/>
          </p:cNvCxnSpPr>
          <p:nvPr/>
        </p:nvCxnSpPr>
        <p:spPr>
          <a:xfrm>
            <a:off x="1315293" y="1683905"/>
            <a:ext cx="0" cy="33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8" idx="1"/>
          </p:cNvCxnSpPr>
          <p:nvPr/>
        </p:nvCxnSpPr>
        <p:spPr>
          <a:xfrm>
            <a:off x="1601043" y="2175164"/>
            <a:ext cx="1572537" cy="29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33" idx="0"/>
          </p:cNvCxnSpPr>
          <p:nvPr/>
        </p:nvCxnSpPr>
        <p:spPr>
          <a:xfrm>
            <a:off x="3554580" y="2490505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3"/>
            <a:endCxn id="8" idx="0"/>
          </p:cNvCxnSpPr>
          <p:nvPr/>
        </p:nvCxnSpPr>
        <p:spPr>
          <a:xfrm flipH="1" flipV="1">
            <a:off x="3554580" y="1919005"/>
            <a:ext cx="381000" cy="285750"/>
          </a:xfrm>
          <a:prstGeom prst="bentConnector4">
            <a:avLst>
              <a:gd name="adj1" fmla="val -60000"/>
              <a:gd name="adj2" fmla="val 131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6619" y="261734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31" idx="2"/>
            <a:endCxn id="38" idx="0"/>
          </p:cNvCxnSpPr>
          <p:nvPr/>
        </p:nvCxnSpPr>
        <p:spPr>
          <a:xfrm>
            <a:off x="1315293" y="2327564"/>
            <a:ext cx="0" cy="286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8" idx="1"/>
            <a:endCxn id="38" idx="0"/>
          </p:cNvCxnSpPr>
          <p:nvPr/>
        </p:nvCxnSpPr>
        <p:spPr>
          <a:xfrm rot="10800000" flipH="1">
            <a:off x="934293" y="2614468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9045" y="306285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117581" y="195853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Msg#1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33" idx="1"/>
            <a:endCxn id="38" idx="3"/>
          </p:cNvCxnSpPr>
          <p:nvPr/>
        </p:nvCxnSpPr>
        <p:spPr>
          <a:xfrm flipH="1">
            <a:off x="1696293" y="2856496"/>
            <a:ext cx="1575135" cy="43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67511" y="266309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Ack#1</a:t>
            </a:r>
            <a:endParaRPr lang="en-US" sz="1000" dirty="0"/>
          </a:p>
        </p:txBody>
      </p:sp>
      <p:sp>
        <p:nvSpPr>
          <p:cNvPr id="77" name="Can 76"/>
          <p:cNvSpPr/>
          <p:nvPr/>
        </p:nvSpPr>
        <p:spPr>
          <a:xfrm>
            <a:off x="6838950" y="2186709"/>
            <a:ext cx="381000" cy="4572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5" idx="3"/>
            <a:endCxn id="77" idx="2"/>
          </p:cNvCxnSpPr>
          <p:nvPr/>
        </p:nvCxnSpPr>
        <p:spPr>
          <a:xfrm>
            <a:off x="6134100" y="2034309"/>
            <a:ext cx="70485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2"/>
            <a:endCxn id="35" idx="0"/>
          </p:cNvCxnSpPr>
          <p:nvPr/>
        </p:nvCxnSpPr>
        <p:spPr>
          <a:xfrm>
            <a:off x="5848350" y="1669473"/>
            <a:ext cx="0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677150" y="3518201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Process image</a:t>
            </a:r>
            <a:endParaRPr lang="en-US" sz="900" dirty="0"/>
          </a:p>
        </p:txBody>
      </p:sp>
      <p:sp>
        <p:nvSpPr>
          <p:cNvPr id="91" name="Diamond 90"/>
          <p:cNvSpPr/>
          <p:nvPr/>
        </p:nvSpPr>
        <p:spPr>
          <a:xfrm>
            <a:off x="7581900" y="2107911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image?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943552" y="266309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268879" y="203985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7679748" y="2893002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Image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36" idx="2"/>
            <a:endCxn id="91" idx="0"/>
          </p:cNvCxnSpPr>
          <p:nvPr/>
        </p:nvCxnSpPr>
        <p:spPr>
          <a:xfrm>
            <a:off x="7962900" y="1676400"/>
            <a:ext cx="0" cy="43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  <a:endCxn id="94" idx="0"/>
          </p:cNvCxnSpPr>
          <p:nvPr/>
        </p:nvCxnSpPr>
        <p:spPr>
          <a:xfrm>
            <a:off x="7962900" y="2679411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1" idx="3"/>
            <a:endCxn id="91" idx="0"/>
          </p:cNvCxnSpPr>
          <p:nvPr/>
        </p:nvCxnSpPr>
        <p:spPr>
          <a:xfrm flipH="1" flipV="1">
            <a:off x="7962900" y="2107911"/>
            <a:ext cx="381000" cy="285750"/>
          </a:xfrm>
          <a:prstGeom prst="bentConnector4">
            <a:avLst>
              <a:gd name="adj1" fmla="val -60000"/>
              <a:gd name="adj2" fmla="val 147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7" idx="4"/>
            <a:endCxn id="91" idx="1"/>
          </p:cNvCxnSpPr>
          <p:nvPr/>
        </p:nvCxnSpPr>
        <p:spPr>
          <a:xfrm flipV="1">
            <a:off x="7219950" y="2393661"/>
            <a:ext cx="361950" cy="216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7" idx="4"/>
            <a:endCxn id="94" idx="1"/>
          </p:cNvCxnSpPr>
          <p:nvPr/>
        </p:nvCxnSpPr>
        <p:spPr>
          <a:xfrm>
            <a:off x="7219950" y="2415309"/>
            <a:ext cx="459798" cy="630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2"/>
          </p:cNvCxnSpPr>
          <p:nvPr/>
        </p:nvCxnSpPr>
        <p:spPr>
          <a:xfrm flipH="1">
            <a:off x="7962900" y="3197802"/>
            <a:ext cx="2598" cy="31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45627" y="21079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  <a:endParaRPr lang="en-US" sz="1000" dirty="0"/>
          </a:p>
        </p:txBody>
      </p:sp>
      <p:sp>
        <p:nvSpPr>
          <p:cNvPr id="109" name="Rounded Rectangle 108"/>
          <p:cNvSpPr/>
          <p:nvPr/>
        </p:nvSpPr>
        <p:spPr>
          <a:xfrm>
            <a:off x="5555527" y="3766100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510634" y="3242292"/>
            <a:ext cx="506041" cy="369028"/>
            <a:chOff x="3205096" y="3453973"/>
            <a:chExt cx="506041" cy="369028"/>
          </a:xfrm>
          <a:solidFill>
            <a:schemeClr val="bg1">
              <a:lumMod val="75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320509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0047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02037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07788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11885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535959" y="296111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FIFO</a:t>
            </a:r>
            <a:endParaRPr lang="en-US" sz="10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3270129" y="324117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119" name="Straight Arrow Connector 118"/>
          <p:cNvCxnSpPr>
            <a:stCxn id="33" idx="2"/>
            <a:endCxn id="117" idx="0"/>
          </p:cNvCxnSpPr>
          <p:nvPr/>
        </p:nvCxnSpPr>
        <p:spPr>
          <a:xfrm flipH="1">
            <a:off x="3555879" y="3008896"/>
            <a:ext cx="1299" cy="23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0" idx="0"/>
          </p:cNvCxnSpPr>
          <p:nvPr/>
        </p:nvCxnSpPr>
        <p:spPr>
          <a:xfrm flipV="1">
            <a:off x="3860559" y="3242292"/>
            <a:ext cx="699701" cy="12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/>
          <p:cNvSpPr/>
          <p:nvPr/>
        </p:nvSpPr>
        <p:spPr>
          <a:xfrm>
            <a:off x="5452944" y="2956542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data?</a:t>
            </a:r>
            <a:endParaRPr lang="en-US" sz="900" dirty="0"/>
          </a:p>
        </p:txBody>
      </p:sp>
      <p:cxnSp>
        <p:nvCxnSpPr>
          <p:cNvPr id="124" name="Straight Arrow Connector 123"/>
          <p:cNvCxnSpPr>
            <a:stCxn id="114" idx="0"/>
            <a:endCxn id="123" idx="1"/>
          </p:cNvCxnSpPr>
          <p:nvPr/>
        </p:nvCxnSpPr>
        <p:spPr>
          <a:xfrm>
            <a:off x="4967049" y="3242292"/>
            <a:ext cx="4858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7" idx="2"/>
            <a:endCxn id="123" idx="0"/>
          </p:cNvCxnSpPr>
          <p:nvPr/>
        </p:nvCxnSpPr>
        <p:spPr>
          <a:xfrm flipH="1">
            <a:off x="5833944" y="2720109"/>
            <a:ext cx="5458" cy="23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3" idx="2"/>
            <a:endCxn id="109" idx="0"/>
          </p:cNvCxnSpPr>
          <p:nvPr/>
        </p:nvCxnSpPr>
        <p:spPr>
          <a:xfrm>
            <a:off x="5833944" y="3528042"/>
            <a:ext cx="7333" cy="23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3" idx="3"/>
            <a:endCxn id="123" idx="0"/>
          </p:cNvCxnSpPr>
          <p:nvPr/>
        </p:nvCxnSpPr>
        <p:spPr>
          <a:xfrm flipH="1" flipV="1">
            <a:off x="5833944" y="2956542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859406" y="354749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086452" y="296718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35" idx="2"/>
            <a:endCxn id="37" idx="0"/>
          </p:cNvCxnSpPr>
          <p:nvPr/>
        </p:nvCxnSpPr>
        <p:spPr>
          <a:xfrm flipH="1">
            <a:off x="5839402" y="2186709"/>
            <a:ext cx="894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7581900" y="4038600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42" name="Straight Arrow Connector 141"/>
          <p:cNvCxnSpPr>
            <a:stCxn id="87" idx="2"/>
            <a:endCxn id="140" idx="0"/>
          </p:cNvCxnSpPr>
          <p:nvPr/>
        </p:nvCxnSpPr>
        <p:spPr>
          <a:xfrm>
            <a:off x="7962900" y="3823001"/>
            <a:ext cx="0" cy="21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40" idx="3"/>
            <a:endCxn id="91" idx="0"/>
          </p:cNvCxnSpPr>
          <p:nvPr/>
        </p:nvCxnSpPr>
        <p:spPr>
          <a:xfrm flipH="1" flipV="1">
            <a:off x="7962900" y="2107911"/>
            <a:ext cx="381000" cy="2216439"/>
          </a:xfrm>
          <a:prstGeom prst="bentConnector4">
            <a:avLst>
              <a:gd name="adj1" fmla="val -137576"/>
              <a:gd name="adj2" fmla="val 110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343900" y="39823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061125" y="4610100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48" name="Oval 147"/>
          <p:cNvSpPr/>
          <p:nvPr/>
        </p:nvSpPr>
        <p:spPr>
          <a:xfrm>
            <a:off x="4635675" y="6347722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1" name="Rounded Rectangle 150"/>
          <p:cNvSpPr/>
          <p:nvPr/>
        </p:nvSpPr>
        <p:spPr>
          <a:xfrm>
            <a:off x="5553652" y="441412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cxnSp>
        <p:nvCxnSpPr>
          <p:cNvPr id="152" name="Straight Arrow Connector 151"/>
          <p:cNvCxnSpPr>
            <a:stCxn id="109" idx="2"/>
            <a:endCxn id="151" idx="0"/>
          </p:cNvCxnSpPr>
          <p:nvPr/>
        </p:nvCxnSpPr>
        <p:spPr>
          <a:xfrm flipH="1">
            <a:off x="5839402" y="4070900"/>
            <a:ext cx="1875" cy="343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/>
          <p:cNvSpPr/>
          <p:nvPr/>
        </p:nvSpPr>
        <p:spPr>
          <a:xfrm>
            <a:off x="5458402" y="4733210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61" name="Elbow Connector 160"/>
          <p:cNvCxnSpPr>
            <a:stCxn id="159" idx="3"/>
            <a:endCxn id="35" idx="0"/>
          </p:cNvCxnSpPr>
          <p:nvPr/>
        </p:nvCxnSpPr>
        <p:spPr>
          <a:xfrm flipH="1" flipV="1">
            <a:off x="5848350" y="1881909"/>
            <a:ext cx="372052" cy="3137051"/>
          </a:xfrm>
          <a:prstGeom prst="bentConnector4">
            <a:avLst>
              <a:gd name="adj1" fmla="val -106129"/>
              <a:gd name="adj2" fmla="val 104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220402" y="47332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285163" y="519183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67" name="Straight Arrow Connector 166"/>
          <p:cNvCxnSpPr>
            <a:stCxn id="159" idx="2"/>
            <a:endCxn id="148" idx="7"/>
          </p:cNvCxnSpPr>
          <p:nvPr/>
        </p:nvCxnSpPr>
        <p:spPr>
          <a:xfrm flipH="1">
            <a:off x="4960879" y="5304710"/>
            <a:ext cx="878523" cy="1096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1026817" y="3323732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169" name="Diamond 168"/>
          <p:cNvSpPr/>
          <p:nvPr/>
        </p:nvSpPr>
        <p:spPr>
          <a:xfrm>
            <a:off x="931567" y="3842051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0" name="Can 169"/>
          <p:cNvSpPr/>
          <p:nvPr/>
        </p:nvSpPr>
        <p:spPr>
          <a:xfrm>
            <a:off x="2293360" y="3956652"/>
            <a:ext cx="381000" cy="152974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1045579" y="4564522"/>
            <a:ext cx="55273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sp>
        <p:nvSpPr>
          <p:cNvPr id="176" name="Diamond 175"/>
          <p:cNvSpPr/>
          <p:nvPr/>
        </p:nvSpPr>
        <p:spPr>
          <a:xfrm>
            <a:off x="3176178" y="3797024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841629" y="3041832"/>
            <a:ext cx="61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ount++</a:t>
            </a:r>
          </a:p>
          <a:p>
            <a:endParaRPr lang="en-US" sz="1000" dirty="0" smtClean="0"/>
          </a:p>
          <a:p>
            <a:r>
              <a:rPr lang="en-US" sz="1000" dirty="0" smtClean="0"/>
              <a:t>Data#2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134607" y="3441271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Data#2</a:t>
            </a:r>
          </a:p>
        </p:txBody>
      </p:sp>
      <p:cxnSp>
        <p:nvCxnSpPr>
          <p:cNvPr id="184" name="Straight Arrow Connector 183"/>
          <p:cNvCxnSpPr>
            <a:stCxn id="38" idx="2"/>
            <a:endCxn id="168" idx="0"/>
          </p:cNvCxnSpPr>
          <p:nvPr/>
        </p:nvCxnSpPr>
        <p:spPr>
          <a:xfrm flipH="1">
            <a:off x="1312567" y="3185968"/>
            <a:ext cx="2726" cy="137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17" idx="2"/>
            <a:endCxn id="176" idx="0"/>
          </p:cNvCxnSpPr>
          <p:nvPr/>
        </p:nvCxnSpPr>
        <p:spPr>
          <a:xfrm>
            <a:off x="3555879" y="3545979"/>
            <a:ext cx="1299" cy="25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8" idx="2"/>
            <a:endCxn id="169" idx="0"/>
          </p:cNvCxnSpPr>
          <p:nvPr/>
        </p:nvCxnSpPr>
        <p:spPr>
          <a:xfrm>
            <a:off x="1312567" y="3628532"/>
            <a:ext cx="0" cy="21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69" idx="3"/>
          </p:cNvCxnSpPr>
          <p:nvPr/>
        </p:nvCxnSpPr>
        <p:spPr>
          <a:xfrm flipH="1">
            <a:off x="1693567" y="4127801"/>
            <a:ext cx="57394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658754" y="3845636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195" name="Straight Arrow Connector 194"/>
          <p:cNvCxnSpPr>
            <a:endCxn id="176" idx="1"/>
          </p:cNvCxnSpPr>
          <p:nvPr/>
        </p:nvCxnSpPr>
        <p:spPr>
          <a:xfrm flipV="1">
            <a:off x="2674360" y="4082774"/>
            <a:ext cx="501818" cy="45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620890" y="3823001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200" name="Straight Arrow Connector 199"/>
          <p:cNvCxnSpPr>
            <a:stCxn id="169" idx="2"/>
            <a:endCxn id="172" idx="0"/>
          </p:cNvCxnSpPr>
          <p:nvPr/>
        </p:nvCxnSpPr>
        <p:spPr>
          <a:xfrm>
            <a:off x="1312567" y="4413551"/>
            <a:ext cx="9381" cy="15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3290190" y="4564522"/>
            <a:ext cx="552738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cxnSp>
        <p:nvCxnSpPr>
          <p:cNvPr id="205" name="Straight Arrow Connector 204"/>
          <p:cNvCxnSpPr>
            <a:stCxn id="176" idx="2"/>
            <a:endCxn id="203" idx="0"/>
          </p:cNvCxnSpPr>
          <p:nvPr/>
        </p:nvCxnSpPr>
        <p:spPr>
          <a:xfrm>
            <a:off x="3557178" y="4368524"/>
            <a:ext cx="9381" cy="195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2" idx="3"/>
            <a:endCxn id="170" idx="2"/>
          </p:cNvCxnSpPr>
          <p:nvPr/>
        </p:nvCxnSpPr>
        <p:spPr>
          <a:xfrm>
            <a:off x="1598317" y="4716922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3" idx="1"/>
            <a:endCxn id="170" idx="4"/>
          </p:cNvCxnSpPr>
          <p:nvPr/>
        </p:nvCxnSpPr>
        <p:spPr>
          <a:xfrm flipH="1">
            <a:off x="2674360" y="4716922"/>
            <a:ext cx="615830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647735" y="449697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788582" y="4496977"/>
            <a:ext cx="48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956042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270129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20" name="Elbow Connector 219"/>
          <p:cNvCxnSpPr>
            <a:stCxn id="169" idx="1"/>
            <a:endCxn id="169" idx="0"/>
          </p:cNvCxnSpPr>
          <p:nvPr/>
        </p:nvCxnSpPr>
        <p:spPr>
          <a:xfrm rot="10800000" flipH="1">
            <a:off x="931567" y="3842051"/>
            <a:ext cx="381000" cy="285750"/>
          </a:xfrm>
          <a:prstGeom prst="bentConnector4">
            <a:avLst>
              <a:gd name="adj1" fmla="val -60000"/>
              <a:gd name="adj2" fmla="val 144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88853" y="37915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106907" y="378856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25" name="Elbow Connector 224"/>
          <p:cNvCxnSpPr>
            <a:stCxn id="176" idx="3"/>
            <a:endCxn id="176" idx="0"/>
          </p:cNvCxnSpPr>
          <p:nvPr/>
        </p:nvCxnSpPr>
        <p:spPr>
          <a:xfrm flipH="1" flipV="1">
            <a:off x="3557178" y="3797024"/>
            <a:ext cx="381000" cy="285750"/>
          </a:xfrm>
          <a:prstGeom prst="bentConnector4">
            <a:avLst>
              <a:gd name="adj1" fmla="val -60000"/>
              <a:gd name="adj2" fmla="val 15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ounded Rectangle 226"/>
          <p:cNvSpPr/>
          <p:nvPr/>
        </p:nvSpPr>
        <p:spPr>
          <a:xfrm>
            <a:off x="1026817" y="5039439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234" name="Straight Arrow Connector 233"/>
          <p:cNvCxnSpPr>
            <a:stCxn id="227" idx="3"/>
          </p:cNvCxnSpPr>
          <p:nvPr/>
        </p:nvCxnSpPr>
        <p:spPr>
          <a:xfrm>
            <a:off x="1598317" y="5191839"/>
            <a:ext cx="69504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641459" y="4916328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 D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2723962" y="492352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D</a:t>
            </a:r>
            <a:endParaRPr lang="en-US" sz="1000" dirty="0"/>
          </a:p>
        </p:txBody>
      </p:sp>
      <p:sp>
        <p:nvSpPr>
          <p:cNvPr id="239" name="Rounded Rectangle 238"/>
          <p:cNvSpPr/>
          <p:nvPr/>
        </p:nvSpPr>
        <p:spPr>
          <a:xfrm>
            <a:off x="3268830" y="504663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cxnSp>
        <p:nvCxnSpPr>
          <p:cNvPr id="241" name="Straight Arrow Connector 240"/>
          <p:cNvCxnSpPr>
            <a:stCxn id="203" idx="2"/>
            <a:endCxn id="239" idx="0"/>
          </p:cNvCxnSpPr>
          <p:nvPr/>
        </p:nvCxnSpPr>
        <p:spPr>
          <a:xfrm flipH="1">
            <a:off x="3554580" y="4869322"/>
            <a:ext cx="11979" cy="1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72" idx="2"/>
            <a:endCxn id="227" idx="0"/>
          </p:cNvCxnSpPr>
          <p:nvPr/>
        </p:nvCxnSpPr>
        <p:spPr>
          <a:xfrm flipH="1">
            <a:off x="1312567" y="4869322"/>
            <a:ext cx="9381" cy="17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39" idx="1"/>
          </p:cNvCxnSpPr>
          <p:nvPr/>
        </p:nvCxnSpPr>
        <p:spPr>
          <a:xfrm>
            <a:off x="2674360" y="5199039"/>
            <a:ext cx="5944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931567" y="5493327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sp>
        <p:nvSpPr>
          <p:cNvPr id="248" name="Diamond 247"/>
          <p:cNvSpPr/>
          <p:nvPr/>
        </p:nvSpPr>
        <p:spPr>
          <a:xfrm>
            <a:off x="3173580" y="5493327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252" name="Straight Arrow Connector 251"/>
          <p:cNvCxnSpPr>
            <a:stCxn id="239" idx="2"/>
            <a:endCxn id="248" idx="0"/>
          </p:cNvCxnSpPr>
          <p:nvPr/>
        </p:nvCxnSpPr>
        <p:spPr>
          <a:xfrm>
            <a:off x="3554580" y="5351439"/>
            <a:ext cx="0" cy="14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7" idx="2"/>
            <a:endCxn id="247" idx="0"/>
          </p:cNvCxnSpPr>
          <p:nvPr/>
        </p:nvCxnSpPr>
        <p:spPr>
          <a:xfrm>
            <a:off x="1312567" y="5344239"/>
            <a:ext cx="0" cy="14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47" idx="1"/>
            <a:endCxn id="31" idx="0"/>
          </p:cNvCxnSpPr>
          <p:nvPr/>
        </p:nvCxnSpPr>
        <p:spPr>
          <a:xfrm rot="10800000" flipH="1">
            <a:off x="931567" y="2022765"/>
            <a:ext cx="383726" cy="3756313"/>
          </a:xfrm>
          <a:prstGeom prst="bentConnector4">
            <a:avLst>
              <a:gd name="adj1" fmla="val -136599"/>
              <a:gd name="adj2" fmla="val 106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3473" y="330907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60" name="Straight Arrow Connector 259"/>
          <p:cNvCxnSpPr>
            <a:stCxn id="247" idx="2"/>
            <a:endCxn id="148" idx="2"/>
          </p:cNvCxnSpPr>
          <p:nvPr/>
        </p:nvCxnSpPr>
        <p:spPr>
          <a:xfrm>
            <a:off x="1312567" y="6064827"/>
            <a:ext cx="3323108" cy="465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40" idx="2"/>
            <a:endCxn id="148" idx="6"/>
          </p:cNvCxnSpPr>
          <p:nvPr/>
        </p:nvCxnSpPr>
        <p:spPr>
          <a:xfrm flipH="1">
            <a:off x="5016675" y="4610100"/>
            <a:ext cx="2946225" cy="192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8" idx="2"/>
            <a:endCxn id="148" idx="1"/>
          </p:cNvCxnSpPr>
          <p:nvPr/>
        </p:nvCxnSpPr>
        <p:spPr>
          <a:xfrm>
            <a:off x="3554580" y="6064827"/>
            <a:ext cx="1136891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860559" y="594171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541699" y="585855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69" name="Elbow Connector 268"/>
          <p:cNvCxnSpPr>
            <a:stCxn id="248" idx="3"/>
            <a:endCxn id="8" idx="0"/>
          </p:cNvCxnSpPr>
          <p:nvPr/>
        </p:nvCxnSpPr>
        <p:spPr>
          <a:xfrm flipH="1" flipV="1">
            <a:off x="3554580" y="1919005"/>
            <a:ext cx="381000" cy="3860072"/>
          </a:xfrm>
          <a:prstGeom prst="bentConnector4">
            <a:avLst>
              <a:gd name="adj1" fmla="val -127879"/>
              <a:gd name="adj2" fmla="val 104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070498" y="548545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74" name="TextBox 273"/>
          <p:cNvSpPr txBox="1"/>
          <p:nvPr/>
        </p:nvSpPr>
        <p:spPr>
          <a:xfrm>
            <a:off x="931566" y="1012469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Process#1</a:t>
            </a:r>
            <a:endParaRPr lang="en-US" sz="1200" dirty="0"/>
          </a:p>
        </p:txBody>
      </p:sp>
      <p:sp>
        <p:nvSpPr>
          <p:cNvPr id="275" name="TextBox 274"/>
          <p:cNvSpPr txBox="1"/>
          <p:nvPr/>
        </p:nvSpPr>
        <p:spPr>
          <a:xfrm>
            <a:off x="3211379" y="10124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Process#2</a:t>
            </a:r>
            <a:endParaRPr lang="en-US" sz="1200" dirty="0"/>
          </a:p>
        </p:txBody>
      </p:sp>
      <p:sp>
        <p:nvSpPr>
          <p:cNvPr id="276" name="TextBox 275"/>
          <p:cNvSpPr txBox="1"/>
          <p:nvPr/>
        </p:nvSpPr>
        <p:spPr>
          <a:xfrm>
            <a:off x="5342545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Process#3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434719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Process#4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163900" y="359583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709490" y="189215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170468" y="179589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</a:p>
          <a:p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00925" y="25563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</a:t>
            </a:r>
            <a:endParaRPr lang="en-US" sz="1000" dirty="0"/>
          </a:p>
        </p:txBody>
      </p:sp>
      <p:cxnSp>
        <p:nvCxnSpPr>
          <p:cNvPr id="153" name="Straight Arrow Connector 152"/>
          <p:cNvCxnSpPr>
            <a:stCxn id="117" idx="3"/>
            <a:endCxn id="110" idx="1"/>
          </p:cNvCxnSpPr>
          <p:nvPr/>
        </p:nvCxnSpPr>
        <p:spPr>
          <a:xfrm>
            <a:off x="3841629" y="3393579"/>
            <a:ext cx="669005" cy="33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90176" y="299495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count</a:t>
            </a:r>
          </a:p>
        </p:txBody>
      </p:sp>
      <p:cxnSp>
        <p:nvCxnSpPr>
          <p:cNvPr id="160" name="Straight Arrow Connector 159"/>
          <p:cNvCxnSpPr>
            <a:endCxn id="114" idx="2"/>
          </p:cNvCxnSpPr>
          <p:nvPr/>
        </p:nvCxnSpPr>
        <p:spPr>
          <a:xfrm flipH="1" flipV="1">
            <a:off x="4967049" y="3611320"/>
            <a:ext cx="586603" cy="4579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4" idx="3"/>
            <a:endCxn id="109" idx="1"/>
          </p:cNvCxnSpPr>
          <p:nvPr/>
        </p:nvCxnSpPr>
        <p:spPr>
          <a:xfrm>
            <a:off x="5016675" y="3426806"/>
            <a:ext cx="538852" cy="4916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98656" y="380567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ount--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 flipV="1">
            <a:off x="7219950" y="2643909"/>
            <a:ext cx="432005" cy="536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017327" y="295158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0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598317" y="5382494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647735" y="516254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2674360" y="5408770"/>
            <a:ext cx="597800" cy="100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651702" y="518268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7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2616</Words>
  <Application>Microsoft Office PowerPoint</Application>
  <PresentationFormat>On-screen Show (4:3)</PresentationFormat>
  <Paragraphs>611</Paragraphs>
  <Slides>42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ECE 382  Lesson 7</vt:lpstr>
      <vt:lpstr>Instruction Execution Time</vt:lpstr>
      <vt:lpstr>Watchdog Timer</vt:lpstr>
      <vt:lpstr>Watchdog Timer</vt:lpstr>
      <vt:lpstr>Assembler Directives</vt:lpstr>
      <vt:lpstr>Assembler Directives</vt:lpstr>
      <vt:lpstr>Assembler Directives</vt:lpstr>
      <vt:lpstr>Structured Design and Test</vt:lpstr>
      <vt:lpstr>PowerPoint Presentation</vt:lpstr>
      <vt:lpstr>Testing</vt:lpstr>
      <vt:lpstr>Lab Notebook Expectations</vt:lpstr>
      <vt:lpstr>Assembly Code Style Guidelines</vt:lpstr>
      <vt:lpstr>Assembly Code Style Guidelines</vt:lpstr>
      <vt:lpstr>Programming Exercise</vt:lpstr>
      <vt:lpstr>Example Code</vt:lpstr>
      <vt:lpstr>Lab 1 Introduction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Emulated Arithmetic Instructions</vt:lpstr>
      <vt:lpstr>Emulated Arithmetic Instructions</vt:lpstr>
      <vt:lpstr>Emulated Arithmetic Instructions</vt:lpstr>
      <vt:lpstr>Logic Instructions</vt:lpstr>
      <vt:lpstr>Logic Instructions</vt:lpstr>
      <vt:lpstr>Logic Instructions</vt:lpstr>
      <vt:lpstr>Logic Instructions</vt:lpstr>
      <vt:lpstr>Logic Instructions</vt:lpstr>
      <vt:lpstr>Logic Instructions</vt:lpstr>
      <vt:lpstr>Shift/Rotate Instructions</vt:lpstr>
      <vt:lpstr>Shift/Rotate Instructions</vt:lpstr>
      <vt:lpstr>Shift/Rotate Instructions</vt:lpstr>
      <vt:lpstr>Shift/Rotate Instructions</vt:lpstr>
      <vt:lpstr>Shift/Rotate Instructions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293</cp:revision>
  <cp:lastPrinted>2014-08-20T22:08:11Z</cp:lastPrinted>
  <dcterms:created xsi:type="dcterms:W3CDTF">2001-06-27T14:08:57Z</dcterms:created>
  <dcterms:modified xsi:type="dcterms:W3CDTF">2016-08-29T02:59:33Z</dcterms:modified>
</cp:coreProperties>
</file>