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  <p:sldMasterId id="2147483778" r:id="rId6"/>
    <p:sldMasterId id="2147483792" r:id="rId7"/>
    <p:sldMasterId id="2147483805" r:id="rId8"/>
  </p:sldMasterIdLst>
  <p:notesMasterIdLst>
    <p:notesMasterId r:id="rId44"/>
  </p:notesMasterIdLst>
  <p:handoutMasterIdLst>
    <p:handoutMasterId r:id="rId45"/>
  </p:handoutMasterIdLst>
  <p:sldIdLst>
    <p:sldId id="286" r:id="rId9"/>
    <p:sldId id="290" r:id="rId10"/>
    <p:sldId id="291" r:id="rId11"/>
    <p:sldId id="292" r:id="rId12"/>
    <p:sldId id="293" r:id="rId13"/>
    <p:sldId id="294" r:id="rId14"/>
    <p:sldId id="295" r:id="rId15"/>
    <p:sldId id="311" r:id="rId16"/>
    <p:sldId id="312" r:id="rId17"/>
    <p:sldId id="310" r:id="rId18"/>
    <p:sldId id="321" r:id="rId19"/>
    <p:sldId id="322" r:id="rId20"/>
    <p:sldId id="296" r:id="rId21"/>
    <p:sldId id="299" r:id="rId22"/>
    <p:sldId id="308" r:id="rId23"/>
    <p:sldId id="325" r:id="rId24"/>
    <p:sldId id="320" r:id="rId25"/>
    <p:sldId id="313" r:id="rId26"/>
    <p:sldId id="314" r:id="rId27"/>
    <p:sldId id="316" r:id="rId28"/>
    <p:sldId id="317" r:id="rId29"/>
    <p:sldId id="323" r:id="rId30"/>
    <p:sldId id="315" r:id="rId31"/>
    <p:sldId id="309" r:id="rId32"/>
    <p:sldId id="318" r:id="rId33"/>
    <p:sldId id="319" r:id="rId34"/>
    <p:sldId id="324" r:id="rId35"/>
    <p:sldId id="302" r:id="rId36"/>
    <p:sldId id="303" r:id="rId37"/>
    <p:sldId id="305" r:id="rId38"/>
    <p:sldId id="306" r:id="rId39"/>
    <p:sldId id="307" r:id="rId40"/>
    <p:sldId id="304" r:id="rId41"/>
    <p:sldId id="280" r:id="rId42"/>
    <p:sldId id="288" r:id="rId4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D83"/>
    <a:srgbClr val="003399"/>
    <a:srgbClr val="A42C79"/>
    <a:srgbClr val="923799"/>
    <a:srgbClr val="874789"/>
    <a:srgbClr val="1D4A73"/>
    <a:srgbClr val="C808A3"/>
    <a:srgbClr val="7B448C"/>
    <a:srgbClr val="11F33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6" autoAdjust="0"/>
    <p:restoredTop sz="93020" autoAdjust="0"/>
  </p:normalViewPr>
  <p:slideViewPr>
    <p:cSldViewPr snapToGrid="0">
      <p:cViewPr varScale="1">
        <p:scale>
          <a:sx n="105" d="100"/>
          <a:sy n="105" d="100"/>
        </p:scale>
        <p:origin x="-10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748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91" y="4416454"/>
            <a:ext cx="5046663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Fill out seating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7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 of an architecture</a:t>
            </a:r>
            <a:r>
              <a:rPr lang="en-US" baseline="0" dirty="0" smtClean="0"/>
              <a:t> and microarchitecture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40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0275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0275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0275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0275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3BBD8DF-5A19-4603-9831-1078DBE4EAF8}" type="slidenum">
              <a:rPr lang="en-US" sz="1200" smtClean="0"/>
              <a:pPr/>
              <a:t>8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that you know a little about the course, let’s get to know you a little</a:t>
            </a:r>
          </a:p>
          <a:p>
            <a:endParaRPr lang="en-US" dirty="0" smtClean="0"/>
          </a:p>
          <a:p>
            <a:r>
              <a:rPr lang="en-US" dirty="0" smtClean="0"/>
              <a:t>[Fill out seating chart]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866E5-B94A-483C-A5BE-4F8375C5FC28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0275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0275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0275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0275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5ACF02B-5972-4F53-9E29-5D543256118E}" type="slidenum">
              <a:rPr lang="en-US" sz="1200" smtClean="0"/>
              <a:pPr/>
              <a:t>18</a:t>
            </a:fld>
            <a:endParaRPr lang="en-US" sz="1200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30275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30275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30275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30275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3027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926462A-B0AC-49C1-A8C4-61641AB79B59}" type="slidenum">
              <a:rPr lang="en-US" sz="1200" smtClean="0"/>
              <a:pPr/>
              <a:t>19</a:t>
            </a:fld>
            <a:endParaRPr 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BEF648AD-7E68-4E64-B5E8-4FFE6B57A1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31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4FC795F6-C5F7-438C-85C7-B4E8406E83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5D2A924E-FC12-4018-B09E-073E6038608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219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78BE1B9E-7810-4DC0-98F1-B5E91A5F9FC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256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D4956635-316B-48E9-B54E-059C0C92A94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356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A12BF82E-ADAD-49ED-A77A-ED5DF0B655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843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F546C83E-D34C-4426-95F6-2654480D3C2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18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39290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D65584-0C7D-48B8-BEDE-21A2E88022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E428E89-579F-43C8-B441-BB390AD4A5E9}" type="datetime3">
              <a:rPr lang="en-US">
                <a:solidFill>
                  <a:srgbClr val="000000"/>
                </a:solidFill>
              </a:rPr>
              <a:pPr>
                <a:defRPr/>
              </a:pPr>
              <a:t>15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768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3831508C-0412-436C-8BFB-038593FE66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DF90D3FB-3257-4FD9-8154-9111B082BA15}" type="datetime3">
              <a:rPr lang="en-US">
                <a:solidFill>
                  <a:srgbClr val="000000"/>
                </a:solidFill>
              </a:rPr>
              <a:pPr>
                <a:defRPr/>
              </a:pPr>
              <a:t>15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810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D65584-0C7D-48B8-BEDE-21A2E88022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E428E89-579F-43C8-B441-BB390AD4A5E9}" type="datetime3">
              <a:rPr lang="en-US">
                <a:solidFill>
                  <a:srgbClr val="000000"/>
                </a:solidFill>
              </a:rPr>
              <a:pPr>
                <a:defRPr/>
              </a:pPr>
              <a:t>15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1315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D8A509F-8526-420E-866A-D77FF145C2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30731EF-8206-4D19-8D39-B25064A6708F}" type="datetime3">
              <a:rPr lang="en-US">
                <a:solidFill>
                  <a:srgbClr val="000000"/>
                </a:solidFill>
              </a:rPr>
              <a:pPr>
                <a:defRPr/>
              </a:pPr>
              <a:t>15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521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B13889DE-89C0-4168-9C6C-257E843B16F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B85745C-8606-4303-879B-5A18E2F8952B}" type="datetime3">
              <a:rPr lang="en-US">
                <a:solidFill>
                  <a:srgbClr val="000000"/>
                </a:solidFill>
              </a:rPr>
              <a:pPr>
                <a:defRPr/>
              </a:pPr>
              <a:t>15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843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28A729-6264-454A-894C-FD3ACBF8A9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C104480-063D-49C3-B37B-6FDC4DA8C788}" type="datetime3">
              <a:rPr lang="en-US">
                <a:solidFill>
                  <a:srgbClr val="000000"/>
                </a:solidFill>
              </a:rPr>
              <a:pPr>
                <a:defRPr/>
              </a:pPr>
              <a:t>15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44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8DDDF030-EE8C-48C8-B35A-7A5AA2E1DDD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B70A108-3252-41E5-B998-DFD4EB0E8CFA}" type="datetime3">
              <a:rPr lang="en-US">
                <a:solidFill>
                  <a:srgbClr val="000000"/>
                </a:solidFill>
              </a:rPr>
              <a:pPr>
                <a:defRPr/>
              </a:pPr>
              <a:t>15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875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DB18A8A-4F34-4DBD-AC6E-5B59F960E9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DE123FBF-B932-47DA-A850-F8DD01574AF6}" type="datetime3">
              <a:rPr lang="en-US">
                <a:solidFill>
                  <a:srgbClr val="000000"/>
                </a:solidFill>
              </a:rPr>
              <a:pPr>
                <a:defRPr/>
              </a:pPr>
              <a:t>15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980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F91313A-6512-497A-8C26-DF1D11D9F90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31CE8DA-7AA2-4A75-8CED-F07C8E806852}" type="datetime3">
              <a:rPr lang="en-US">
                <a:solidFill>
                  <a:srgbClr val="000000"/>
                </a:solidFill>
              </a:rPr>
              <a:pPr>
                <a:defRPr/>
              </a:pPr>
              <a:t>15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893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8E9278C8-E5EE-462E-BFC0-169FC82E59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CE2C88F-2F80-4F57-B629-AD63D6A3CD1E}" type="datetime3">
              <a:rPr lang="en-US">
                <a:solidFill>
                  <a:srgbClr val="000000"/>
                </a:solidFill>
              </a:rPr>
              <a:pPr>
                <a:defRPr/>
              </a:pPr>
              <a:t>15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037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8107B25-DB33-4D52-9248-649980D80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B8CC284-99AC-4293-AE5B-530D41210E42}" type="datetime3">
              <a:rPr lang="en-US">
                <a:solidFill>
                  <a:srgbClr val="000000"/>
                </a:solidFill>
              </a:rPr>
              <a:pPr>
                <a:defRPr/>
              </a:pPr>
              <a:t>15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913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706F834-159A-4AE9-914A-1B0F0E8AD23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0E6973E-609D-4352-9813-DC0294ABD1EE}" type="datetime3">
              <a:rPr lang="en-US">
                <a:solidFill>
                  <a:srgbClr val="000000"/>
                </a:solidFill>
              </a:rPr>
              <a:pPr>
                <a:defRPr/>
              </a:pPr>
              <a:t>15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694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2454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Guidance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Purpose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Process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rgbClr val="FFFF00"/>
                </a:solidFill>
              </a:rPr>
              <a:t>Current </a:t>
            </a:r>
            <a:r>
              <a:rPr lang="en-US" sz="1600" b="1" dirty="0" err="1">
                <a:solidFill>
                  <a:srgbClr val="FFFF00"/>
                </a:solidFill>
              </a:rPr>
              <a:t>Sr</a:t>
            </a:r>
            <a:r>
              <a:rPr lang="en-US" sz="1600" b="1" dirty="0">
                <a:solidFill>
                  <a:srgbClr val="FFFF00"/>
                </a:solidFill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D65584-0C7D-48B8-BEDE-21A2E88022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E428E89-579F-43C8-B441-BB390AD4A5E9}" type="datetime3">
              <a:rPr lang="en-US">
                <a:solidFill>
                  <a:srgbClr val="000000"/>
                </a:solidFill>
              </a:rPr>
              <a:pPr>
                <a:defRPr/>
              </a:pPr>
              <a:t>15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423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3831508C-0412-436C-8BFB-038593FE66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DF90D3FB-3257-4FD9-8154-9111B082BA15}" type="datetime3">
              <a:rPr lang="en-US">
                <a:solidFill>
                  <a:srgbClr val="000000"/>
                </a:solidFill>
              </a:rPr>
              <a:pPr>
                <a:defRPr/>
              </a:pPr>
              <a:t>15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222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D8A509F-8526-420E-866A-D77FF145C2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30731EF-8206-4D19-8D39-B25064A6708F}" type="datetime3">
              <a:rPr lang="en-US">
                <a:solidFill>
                  <a:srgbClr val="000000"/>
                </a:solidFill>
              </a:rPr>
              <a:pPr>
                <a:defRPr/>
              </a:pPr>
              <a:t>15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76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B13889DE-89C0-4168-9C6C-257E843B16F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B85745C-8606-4303-879B-5A18E2F8952B}" type="datetime3">
              <a:rPr lang="en-US">
                <a:solidFill>
                  <a:srgbClr val="000000"/>
                </a:solidFill>
              </a:rPr>
              <a:pPr>
                <a:defRPr/>
              </a:pPr>
              <a:t>15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935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28A729-6264-454A-894C-FD3ACBF8A9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C104480-063D-49C3-B37B-6FDC4DA8C788}" type="datetime3">
              <a:rPr lang="en-US">
                <a:solidFill>
                  <a:srgbClr val="000000"/>
                </a:solidFill>
              </a:rPr>
              <a:pPr>
                <a:defRPr/>
              </a:pPr>
              <a:t>15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368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8DDDF030-EE8C-48C8-B35A-7A5AA2E1DDD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B70A108-3252-41E5-B998-DFD4EB0E8CFA}" type="datetime3">
              <a:rPr lang="en-US">
                <a:solidFill>
                  <a:srgbClr val="000000"/>
                </a:solidFill>
              </a:rPr>
              <a:pPr>
                <a:defRPr/>
              </a:pPr>
              <a:t>15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395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DB18A8A-4F34-4DBD-AC6E-5B59F960E9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DE123FBF-B932-47DA-A850-F8DD01574AF6}" type="datetime3">
              <a:rPr lang="en-US">
                <a:solidFill>
                  <a:srgbClr val="000000"/>
                </a:solidFill>
              </a:rPr>
              <a:pPr>
                <a:defRPr/>
              </a:pPr>
              <a:t>15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17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F91313A-6512-497A-8C26-DF1D11D9F90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31CE8DA-7AA2-4A75-8CED-F07C8E806852}" type="datetime3">
              <a:rPr lang="en-US">
                <a:solidFill>
                  <a:srgbClr val="000000"/>
                </a:solidFill>
              </a:rPr>
              <a:pPr>
                <a:defRPr/>
              </a:pPr>
              <a:t>15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9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8E9278C8-E5EE-462E-BFC0-169FC82E59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CE2C88F-2F80-4F57-B629-AD63D6A3CD1E}" type="datetime3">
              <a:rPr lang="en-US">
                <a:solidFill>
                  <a:srgbClr val="000000"/>
                </a:solidFill>
              </a:rPr>
              <a:pPr>
                <a:defRPr/>
              </a:pPr>
              <a:t>15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991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8107B25-DB33-4D52-9248-649980D80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B8CC284-99AC-4293-AE5B-530D41210E42}" type="datetime3">
              <a:rPr lang="en-US">
                <a:solidFill>
                  <a:srgbClr val="000000"/>
                </a:solidFill>
              </a:rPr>
              <a:pPr>
                <a:defRPr/>
              </a:pPr>
              <a:t>15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037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300789AD-077F-478F-BA91-4026ECB15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138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706F834-159A-4AE9-914A-1B0F0E8AD23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0E6973E-609D-4352-9813-DC0294ABD1EE}" type="datetime3">
              <a:rPr lang="en-US">
                <a:solidFill>
                  <a:srgbClr val="000000"/>
                </a:solidFill>
              </a:rPr>
              <a:pPr>
                <a:defRPr/>
              </a:pPr>
              <a:t>15 August 2017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12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CB5FB044-E105-4F2D-9D76-CB16125D2AD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5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7529EA55-24E0-47FE-9525-85722F17A7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07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6409C543-53D8-46CD-B3EE-6497E957124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75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13F22054-8C62-4088-A050-DEA6934301C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04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 382 Microcontroller Programming – Fall 2007 – Slide #</a:t>
            </a:r>
            <a:fld id="{28889C48-89AD-4887-A779-AFCE75A8529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5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275" y="152400"/>
            <a:ext cx="981865" cy="119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7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275" y="152400"/>
            <a:ext cx="981865" cy="119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EE 382 Microcontroller Programming – Fall 2007 – Slide #</a:t>
            </a:r>
            <a:fld id="{EB713571-4EB9-41EE-B6BB-443A0F662C88}" type="slidenum">
              <a:rPr lang="en-US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574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9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1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defRPr/>
            </a:pPr>
            <a:r>
              <a:rPr lang="en-US" sz="1600" b="1" i="1" smtClean="0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pPr eaLnBrk="0" hangingPunct="0">
              <a:defRPr/>
            </a:pPr>
            <a:endParaRPr lang="en-US">
              <a:solidFill>
                <a:srgbClr val="000000"/>
              </a:solidFill>
            </a:endParaRPr>
          </a:p>
          <a:p>
            <a:pPr eaLnBrk="0" hangingPunct="0">
              <a:defRPr/>
            </a:pPr>
            <a:fld id="{B5499B3F-0BE5-46DB-A63A-0AC90058E888}" type="slidenum">
              <a:rPr lang="en-US">
                <a:solidFill>
                  <a:srgbClr val="000000"/>
                </a:solidFill>
              </a:rPr>
              <a:pPr eaLnBrk="0" hangingPunct="0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250" y="62674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Times New Roman" pitchFamily="18" charset="0"/>
              </a:defRPr>
            </a:lvl1pPr>
          </a:lstStyle>
          <a:p>
            <a:pPr eaLnBrk="0" hangingPunct="0">
              <a:defRPr/>
            </a:pPr>
            <a:endParaRPr lang="en-US">
              <a:solidFill>
                <a:srgbClr val="000000"/>
              </a:solidFill>
            </a:endParaRPr>
          </a:p>
          <a:p>
            <a:pPr eaLnBrk="0" hangingPunct="0">
              <a:defRPr/>
            </a:pPr>
            <a:fld id="{4A3EF21E-B3F7-42B7-9F68-64BA459DC7A7}" type="datetime3">
              <a:rPr lang="en-US">
                <a:solidFill>
                  <a:srgbClr val="000000"/>
                </a:solidFill>
              </a:rPr>
              <a:pPr eaLnBrk="0" hangingPunct="0">
                <a:defRPr/>
              </a:pPr>
              <a:t>15 August 2017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40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9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31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defRPr/>
            </a:pPr>
            <a:r>
              <a:rPr lang="en-US" sz="1600" b="1" i="1" smtClean="0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pPr eaLnBrk="0" hangingPunct="0">
              <a:defRPr/>
            </a:pPr>
            <a:endParaRPr lang="en-US">
              <a:solidFill>
                <a:srgbClr val="000000"/>
              </a:solidFill>
            </a:endParaRPr>
          </a:p>
          <a:p>
            <a:pPr eaLnBrk="0" hangingPunct="0">
              <a:defRPr/>
            </a:pPr>
            <a:fld id="{B5499B3F-0BE5-46DB-A63A-0AC90058E888}" type="slidenum">
              <a:rPr lang="en-US">
                <a:solidFill>
                  <a:srgbClr val="000000"/>
                </a:solidFill>
              </a:rPr>
              <a:pPr eaLnBrk="0" hangingPunct="0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250" y="62674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Times New Roman" pitchFamily="18" charset="0"/>
              </a:defRPr>
            </a:lvl1pPr>
          </a:lstStyle>
          <a:p>
            <a:pPr eaLnBrk="0" hangingPunct="0">
              <a:defRPr/>
            </a:pPr>
            <a:endParaRPr lang="en-US">
              <a:solidFill>
                <a:srgbClr val="000000"/>
              </a:solidFill>
            </a:endParaRPr>
          </a:p>
          <a:p>
            <a:pPr eaLnBrk="0" hangingPunct="0">
              <a:defRPr/>
            </a:pPr>
            <a:fld id="{4A3EF21E-B3F7-42B7-9F68-64BA459DC7A7}" type="datetime3">
              <a:rPr lang="en-US">
                <a:solidFill>
                  <a:srgbClr val="000000"/>
                </a:solidFill>
              </a:rPr>
              <a:pPr eaLnBrk="0" hangingPunct="0">
                <a:defRPr/>
              </a:pPr>
              <a:t>15 August 2017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38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8dCIdXB4lg&amp;feature=youtu.be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ece.ninja/382" TargetMode="Externa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w4rn3r/ECE_382_Lab_Ex" TargetMode="External"/><Relationship Id="rId2" Type="http://schemas.openxmlformats.org/officeDocument/2006/relationships/hyperlink" Target="https://bitbucket.org/" TargetMode="External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\\AFAEDUFILESHARE\Media\DF\DFEC\2015\2015%20Fall%20382%20Robot%20Maze%20Competition" TargetMode="External"/><Relationship Id="rId2" Type="http://schemas.openxmlformats.org/officeDocument/2006/relationships/hyperlink" Target="http://www.youtube.com/watch?v=YQIMGV5vtd4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struction_se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en.wikipedia.org/wiki/Microarchitectur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icroarchitecture" TargetMode="External"/><Relationship Id="rId2" Type="http://schemas.openxmlformats.org/officeDocument/2006/relationships/hyperlink" Target="https://en.wikipedia.org/wiki/Instruction_set" TargetMode="Externa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ece.ninja/382/datasheets/msp430g2x53_2x13_mixed_sig_mcu.pdf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2584450" y="422849"/>
            <a:ext cx="617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3600" b="1" i="1" dirty="0">
                <a:solidFill>
                  <a:srgbClr val="000000"/>
                </a:solidFill>
              </a:rPr>
              <a:t>HQ U.S. Air Force Academy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692186" y="4824413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Capt Phillip Warner</a:t>
            </a:r>
          </a:p>
          <a:p>
            <a:r>
              <a:rPr lang="en-US" dirty="0" smtClean="0"/>
              <a:t>Office 2F46C</a:t>
            </a:r>
          </a:p>
          <a:p>
            <a:r>
              <a:rPr lang="en-US" dirty="0" smtClean="0"/>
              <a:t>333-6556</a:t>
            </a:r>
            <a:endParaRPr lang="en-US" dirty="0"/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764505" y="2287588"/>
            <a:ext cx="4011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382</a:t>
            </a:r>
            <a:br>
              <a:rPr lang="en-US" dirty="0"/>
            </a:br>
            <a:r>
              <a:rPr lang="en-US" b="0" dirty="0" smtClean="0"/>
              <a:t>Embedded Computer </a:t>
            </a:r>
            <a:r>
              <a:rPr lang="en-US" b="0" dirty="0"/>
              <a:t>Systems I</a:t>
            </a:r>
            <a:endParaRPr lang="en-US" b="0" kern="0" dirty="0">
              <a:effectLst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/>
              <a:pPr algn="ctr">
                <a:defRPr/>
              </a:pPr>
              <a:t>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76" y="2031918"/>
            <a:ext cx="3153032" cy="38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Labs Overview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>
          <a:xfrm>
            <a:off x="452674" y="1536700"/>
            <a:ext cx="5866646" cy="4324350"/>
          </a:xfrm>
        </p:spPr>
        <p:txBody>
          <a:bodyPr/>
          <a:lstStyle/>
          <a:p>
            <a:r>
              <a:rPr lang="en-US" dirty="0" smtClean="0"/>
              <a:t>Assembly</a:t>
            </a:r>
          </a:p>
          <a:p>
            <a:pPr lvl="1"/>
            <a:r>
              <a:rPr lang="en-US" b="0" dirty="0" smtClean="0"/>
              <a:t>Simple calculator</a:t>
            </a:r>
          </a:p>
          <a:p>
            <a:pPr lvl="1"/>
            <a:r>
              <a:rPr lang="en-US" b="0" dirty="0" smtClean="0"/>
              <a:t>Decrypt secret messages</a:t>
            </a:r>
          </a:p>
          <a:p>
            <a:pPr lvl="1"/>
            <a:r>
              <a:rPr lang="en-US" b="0" dirty="0" smtClean="0"/>
              <a:t>Etch-a-sketch</a:t>
            </a:r>
          </a:p>
          <a:p>
            <a:endParaRPr lang="en-US" dirty="0" smtClean="0"/>
          </a:p>
          <a:p>
            <a:r>
              <a:rPr lang="en-US" dirty="0" smtClean="0"/>
              <a:t>C</a:t>
            </a:r>
          </a:p>
          <a:p>
            <a:pPr lvl="1"/>
            <a:r>
              <a:rPr lang="en-US" b="0" dirty="0" smtClean="0"/>
              <a:t>Create interactive handheld games</a:t>
            </a:r>
          </a:p>
          <a:p>
            <a:pPr lvl="1"/>
            <a:r>
              <a:rPr lang="en-US" b="0" dirty="0" smtClean="0"/>
              <a:t>Reverse engineer TV remote for wireless control</a:t>
            </a:r>
          </a:p>
          <a:p>
            <a:pPr lvl="1"/>
            <a:r>
              <a:rPr lang="en-US" b="0" dirty="0" smtClean="0"/>
              <a:t>Create a robot and be the fastest to navigate a maze with sensors!</a:t>
            </a: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91D76733-642C-4EF9-8293-ACD68B4AC162}" type="slidenum">
              <a:rPr lang="en-US" smtClean="0">
                <a:latin typeface="Times New Roman" pitchFamily="18" charset="0"/>
              </a:rPr>
              <a:pPr/>
              <a:t>10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5477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A48F3256-34BF-47D8-BD02-3776A024088A}" type="datetime3">
              <a:rPr lang="en-US" smtClean="0">
                <a:latin typeface="Times New Roman" pitchFamily="18" charset="0"/>
              </a:rPr>
              <a:pPr/>
              <a:t>15 August 2017</a:t>
            </a:fld>
            <a:endParaRPr lang="en-US" smtClean="0">
              <a:latin typeface="Times New Roman" pitchFamily="18" charset="0"/>
            </a:endParaRPr>
          </a:p>
        </p:txBody>
      </p:sp>
      <p:pic>
        <p:nvPicPr>
          <p:cNvPr id="1026" name="Picture 2" descr="Image result for msp430 launchpa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2" r="14521"/>
          <a:stretch/>
        </p:blipFill>
        <p:spPr bwMode="auto">
          <a:xfrm>
            <a:off x="6292158" y="2190780"/>
            <a:ext cx="235390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62958" y="5964911"/>
            <a:ext cx="69666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www.youtube.com/watch?v=58dCIdXB4lg&amp;feature=youtu.be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0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dirty="0"/>
              <a:t>ECE </a:t>
            </a:r>
            <a:r>
              <a:rPr lang="en-US" sz="3200" i="1" dirty="0" smtClean="0"/>
              <a:t>382 </a:t>
            </a:r>
            <a:r>
              <a:rPr lang="en-US" sz="3200" i="1" dirty="0"/>
              <a:t>– </a:t>
            </a:r>
            <a:r>
              <a:rPr lang="en-US" sz="3200" b="1" i="1" dirty="0" smtClean="0">
                <a:cs typeface="Times New Roman" pitchFamily="18" charset="0"/>
              </a:rPr>
              <a:t>Labs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334250" y="6524625"/>
            <a:ext cx="1452563" cy="333375"/>
          </a:xfrm>
          <a:noFill/>
        </p:spPr>
        <p:txBody>
          <a:bodyPr/>
          <a:lstStyle/>
          <a:p>
            <a:fld id="{D606CFC6-1681-4E9F-A954-C3E2AEEDAC56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5843669"/>
              </p:ext>
            </p:extLst>
          </p:nvPr>
        </p:nvGraphicFramePr>
        <p:xfrm>
          <a:off x="418358" y="1456801"/>
          <a:ext cx="8388289" cy="3235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71071"/>
                <a:gridCol w="1313895"/>
                <a:gridCol w="44033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Description/Goal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1 –</a:t>
                      </a:r>
                      <a:r>
                        <a:rPr lang="en-US" baseline="0" dirty="0" smtClean="0"/>
                        <a:t> "A Simple Calculator"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Assembly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Goal: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W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rite a program that interprets a series of operands and operations and stores the results - an assembly language calculator!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2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–</a:t>
                      </a:r>
                      <a:r>
                        <a:rPr lang="en-US" baseline="0" dirty="0" smtClean="0"/>
                        <a:t> Subroutines - "Cryptography"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Assembly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Goal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 W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rite a program that decrypts an encrypted message using a simple encryption technique (with and without</a:t>
                      </a:r>
                      <a:r>
                        <a:rPr lang="en-US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key)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3 –</a:t>
                      </a:r>
                      <a:r>
                        <a:rPr lang="en-US" baseline="0" dirty="0" smtClean="0"/>
                        <a:t> SPI - "I/O"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/>
                        <a:t>Assembly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Goal:  Write subroutines to interface with an LCD </a:t>
                      </a:r>
                      <a:r>
                        <a:rPr lang="en-US" sz="1600" dirty="0" err="1" smtClean="0"/>
                        <a:t>BoosterPack</a:t>
                      </a:r>
                      <a:r>
                        <a:rPr lang="en-US" sz="1600" baseline="0" dirty="0" smtClean="0"/>
                        <a:t> using the SPI subsystem.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4 – "An LCD Device Driver"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</a:t>
                      </a:r>
                      <a:r>
                        <a:rPr lang="en-US" b="0" baseline="0" dirty="0" smtClean="0"/>
                        <a:t> Code / ASM mix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Goal:  Write</a:t>
                      </a:r>
                      <a:r>
                        <a:rPr lang="en-US" sz="1600" baseline="0" dirty="0" smtClean="0"/>
                        <a:t> a program that creates an etch-a-sketch program that utilizes Lab 3 subroutines.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76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dirty="0"/>
              <a:t>ECE </a:t>
            </a:r>
            <a:r>
              <a:rPr lang="en-US" sz="3200" i="1" dirty="0" smtClean="0"/>
              <a:t>382 </a:t>
            </a:r>
            <a:r>
              <a:rPr lang="en-US" sz="3200" i="1" dirty="0"/>
              <a:t>– </a:t>
            </a:r>
            <a:r>
              <a:rPr lang="en-US" sz="3200" i="1" dirty="0">
                <a:cs typeface="Times New Roman" pitchFamily="18" charset="0"/>
              </a:rPr>
              <a:t>Labs Continued</a:t>
            </a:r>
            <a:endParaRPr lang="en-US" sz="3200" b="1" i="1" dirty="0" smtClean="0">
              <a:cs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334250" y="6524625"/>
            <a:ext cx="1452563" cy="333375"/>
          </a:xfrm>
          <a:noFill/>
        </p:spPr>
        <p:txBody>
          <a:bodyPr/>
          <a:lstStyle/>
          <a:p>
            <a:fld id="{D606CFC6-1681-4E9F-A954-C3E2AEEDAC56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868224"/>
              </p:ext>
            </p:extLst>
          </p:nvPr>
        </p:nvGraphicFramePr>
        <p:xfrm>
          <a:off x="418358" y="1456801"/>
          <a:ext cx="8388289" cy="3662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71071"/>
                <a:gridCol w="1313895"/>
                <a:gridCol w="44033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Description/Goal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5 – Interrupts - "A Simple Game“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C</a:t>
                      </a:r>
                      <a:r>
                        <a:rPr lang="en-US" b="0" baseline="0" dirty="0" smtClean="0"/>
                        <a:t> Code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Goal:  Write</a:t>
                      </a:r>
                      <a:r>
                        <a:rPr lang="en-US" sz="1600" baseline="0" dirty="0" smtClean="0"/>
                        <a:t> a program that uses interrupts and the </a:t>
                      </a:r>
                      <a:r>
                        <a:rPr lang="en-US" sz="1600" baseline="0" dirty="0" err="1" smtClean="0"/>
                        <a:t>Timer_A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subsytem</a:t>
                      </a:r>
                      <a:r>
                        <a:rPr lang="en-US" sz="1600" baseline="0" dirty="0" smtClean="0"/>
                        <a:t> to reverse engineer a remote control as a game controller.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6 </a:t>
                      </a:r>
                      <a:r>
                        <a:rPr lang="en-US" baseline="0" dirty="0" smtClean="0"/>
                        <a:t>– PWM - "Robot Motion"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C</a:t>
                      </a:r>
                      <a:r>
                        <a:rPr lang="en-US" b="0" baseline="0" dirty="0" smtClean="0"/>
                        <a:t> Code</a:t>
                      </a:r>
                      <a:endParaRPr lang="en-US" b="0" dirty="0" smtClean="0"/>
                    </a:p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Goal: Write</a:t>
                      </a:r>
                      <a:r>
                        <a:rPr lang="en-US" sz="1600" baseline="0" dirty="0" smtClean="0"/>
                        <a:t> program </a:t>
                      </a:r>
                      <a:r>
                        <a:rPr lang="en-US" sz="1600" dirty="0" smtClean="0"/>
                        <a:t>using the pulse-width </a:t>
                      </a:r>
                      <a:r>
                        <a:rPr lang="en-US" sz="1600" dirty="0" err="1" smtClean="0"/>
                        <a:t>modulationed</a:t>
                      </a:r>
                      <a:r>
                        <a:rPr lang="en-US" sz="1600" dirty="0" smtClean="0"/>
                        <a:t> waveforms to control the speed / direction of your robot's motors.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7 – A/D Conversion - "Robot Sensing"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C</a:t>
                      </a:r>
                      <a:r>
                        <a:rPr lang="en-US" b="0" baseline="0" dirty="0" smtClean="0"/>
                        <a:t> Code</a:t>
                      </a:r>
                      <a:endParaRPr lang="en-US" b="0" dirty="0" smtClean="0"/>
                    </a:p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Goal:  Write a program to interface</a:t>
                      </a:r>
                      <a:r>
                        <a:rPr lang="en-US" sz="1600" baseline="0" dirty="0" smtClean="0"/>
                        <a:t> with an ultrasonic rangefinder on a servo to determine if the robot is approaching a wall on 3 sides.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 8 – Robot Maze Competition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C</a:t>
                      </a:r>
                      <a:r>
                        <a:rPr lang="en-US" b="0" baseline="0" dirty="0" smtClean="0"/>
                        <a:t> Code</a:t>
                      </a:r>
                      <a:endParaRPr lang="en-US" b="0" dirty="0" smtClean="0"/>
                    </a:p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Goal:  Combine</a:t>
                      </a:r>
                      <a:r>
                        <a:rPr lang="en-US" sz="1600" baseline="0" dirty="0" smtClean="0"/>
                        <a:t> what was learned in previous labs to program the robot to autonomously navigate through a maze.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42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 call &amp; 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“Go-by” name</a:t>
            </a:r>
          </a:p>
          <a:p>
            <a:r>
              <a:rPr lang="en-US" dirty="0" smtClean="0"/>
              <a:t>What is your major?</a:t>
            </a:r>
          </a:p>
          <a:p>
            <a:r>
              <a:rPr lang="en-US" dirty="0" smtClean="0"/>
              <a:t>Desired AFSC?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fills your time (outside of academics)</a:t>
            </a:r>
          </a:p>
          <a:p>
            <a:pPr marL="0" indent="0">
              <a:buNone/>
            </a:pPr>
            <a:r>
              <a:rPr lang="en-US" dirty="0" smtClean="0"/>
              <a:t>- OR -</a:t>
            </a:r>
          </a:p>
          <a:p>
            <a:r>
              <a:rPr lang="en-US" dirty="0" smtClean="0"/>
              <a:t>Random interesting fact about yourself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fld id="{62D6D4B2-7611-498F-8780-1EDC26277454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658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400" b="1" dirty="0" smtClean="0">
              <a:solidFill>
                <a:srgbClr val="000000"/>
              </a:solidFill>
              <a:latin typeface="Arial" pitchFamily="34" charset="0"/>
              <a:sym typeface="Wingdings" pitchFamily="2" charset="2"/>
            </a:endParaRPr>
          </a:p>
          <a:p>
            <a:pPr algn="ctr" eaLnBrk="0" hangingPunct="0"/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West (Terrazzo) Side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2440" y="441928"/>
            <a:ext cx="6999120" cy="597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695700" y="914399"/>
            <a:ext cx="381000" cy="5453063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endParaRPr lang="en-US" sz="2400">
              <a:solidFill>
                <a:srgbClr val="FFFFFF"/>
              </a:solidFill>
              <a:sym typeface="Wingdings" pitchFamily="2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7001" y="904867"/>
            <a:ext cx="371474" cy="5453063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endParaRPr lang="en-US" sz="2400">
              <a:solidFill>
                <a:srgbClr val="FFFFFF"/>
              </a:solidFill>
              <a:sym typeface="Wingdings" pitchFamily="2" charset="2"/>
            </a:endParaRPr>
          </a:p>
        </p:txBody>
      </p:sp>
      <p:sp>
        <p:nvSpPr>
          <p:cNvPr id="4" name="Multiply 3"/>
          <p:cNvSpPr/>
          <p:nvPr/>
        </p:nvSpPr>
        <p:spPr bwMode="auto">
          <a:xfrm>
            <a:off x="2001346" y="3159910"/>
            <a:ext cx="466725" cy="471488"/>
          </a:xfrm>
          <a:prstGeom prst="mathMultiply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mtClean="0">
              <a:solidFill>
                <a:srgbClr val="000000"/>
              </a:solidFill>
              <a:latin typeface="Arial" pitchFamily="34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7643" y="478970"/>
            <a:ext cx="6957786" cy="425897"/>
          </a:xfrm>
          <a:prstGeom prst="rect">
            <a:avLst/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endParaRPr lang="en-US" sz="2400">
              <a:solidFill>
                <a:srgbClr val="FFFFFF"/>
              </a:solidFill>
              <a:sym typeface="Wingdings" pitchFamily="2" charset="2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 algn="r"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 algn="r"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82378" y="1450903"/>
            <a:ext cx="7152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n w="18000">
                  <a:solidFill>
                    <a:srgbClr val="C00000"/>
                  </a:solidFill>
                  <a:prstDash val="solid"/>
                  <a:miter lim="800000"/>
                </a:ln>
                <a:solidFill>
                  <a:srgbClr val="FFFFF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sym typeface="Wingdings" pitchFamily="2" charset="2"/>
              </a:rPr>
              <a:t>Lab</a:t>
            </a:r>
            <a:endParaRPr lang="en-US" sz="2400" b="1" dirty="0">
              <a:ln w="18000">
                <a:solidFill>
                  <a:srgbClr val="C00000"/>
                </a:solidFill>
                <a:prstDash val="solid"/>
                <a:miter lim="800000"/>
              </a:ln>
              <a:solidFill>
                <a:srgbClr val="FFFFFF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20341" y="3168533"/>
            <a:ext cx="8867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ln w="18000">
                  <a:solidFill>
                    <a:srgbClr val="C00000"/>
                  </a:solidFill>
                  <a:prstDash val="solid"/>
                  <a:miter lim="800000"/>
                </a:ln>
                <a:solidFill>
                  <a:srgbClr val="FFFFF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sym typeface="Wingdings" pitchFamily="2" charset="2"/>
              </a:rPr>
              <a:t>Class</a:t>
            </a:r>
            <a:endParaRPr lang="en-US" sz="2400" b="1" dirty="0">
              <a:ln w="18000">
                <a:solidFill>
                  <a:srgbClr val="C00000"/>
                </a:solidFill>
                <a:prstDash val="solid"/>
                <a:miter lim="800000"/>
              </a:ln>
              <a:solidFill>
                <a:srgbClr val="FFFFFF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5514976" y="2534611"/>
            <a:ext cx="831504" cy="525459"/>
          </a:xfrm>
          <a:prstGeom prst="wedgeRectCallout">
            <a:avLst>
              <a:gd name="adj1" fmla="val -82642"/>
              <a:gd name="adj2" fmla="val 59423"/>
            </a:avLst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Dr. York</a:t>
            </a:r>
          </a:p>
        </p:txBody>
      </p:sp>
      <p:sp>
        <p:nvSpPr>
          <p:cNvPr id="15" name="Rectangular Callout 14"/>
          <p:cNvSpPr/>
          <p:nvPr/>
        </p:nvSpPr>
        <p:spPr bwMode="auto">
          <a:xfrm>
            <a:off x="44040" y="1681735"/>
            <a:ext cx="2295525" cy="270906"/>
          </a:xfrm>
          <a:prstGeom prst="wedgeRectCallout">
            <a:avLst>
              <a:gd name="adj1" fmla="val 12237"/>
              <a:gd name="adj2" fmla="val 387787"/>
            </a:avLst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Maj Walchko</a:t>
            </a:r>
          </a:p>
        </p:txBody>
      </p:sp>
      <p:sp>
        <p:nvSpPr>
          <p:cNvPr id="14" name="Rectangular Callout 13"/>
          <p:cNvSpPr/>
          <p:nvPr/>
        </p:nvSpPr>
        <p:spPr bwMode="auto">
          <a:xfrm>
            <a:off x="44041" y="2268063"/>
            <a:ext cx="2295525" cy="270906"/>
          </a:xfrm>
          <a:prstGeom prst="wedgeRectCallout">
            <a:avLst>
              <a:gd name="adj1" fmla="val 33534"/>
              <a:gd name="adj2" fmla="val 170562"/>
            </a:avLst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Capt Warner</a:t>
            </a:r>
          </a:p>
        </p:txBody>
      </p:sp>
    </p:spTree>
    <p:extLst>
      <p:ext uri="{BB962C8B-B14F-4D97-AF65-F5344CB8AC3E}">
        <p14:creationId xmlns:p14="http://schemas.microsoft.com/office/powerpoint/2010/main" val="203376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Fall 2017 General Availability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334000" y="1600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US" b="1" dirty="0">
                <a:solidFill>
                  <a:prstClr val="white"/>
                </a:solidFill>
              </a:rPr>
              <a:t>M1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34000" y="22860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US" b="1" dirty="0">
                <a:solidFill>
                  <a:prstClr val="white"/>
                </a:solidFill>
              </a:rPr>
              <a:t>M2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34000" y="48768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US" b="1" dirty="0">
                <a:solidFill>
                  <a:prstClr val="white"/>
                </a:solidFill>
              </a:rPr>
              <a:t>M6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334000" y="55626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US" b="1" dirty="0">
                <a:solidFill>
                  <a:prstClr val="white"/>
                </a:solidFill>
              </a:rPr>
              <a:t>M7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334000" y="4191000"/>
            <a:ext cx="16764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US" b="1" dirty="0">
                <a:solidFill>
                  <a:prstClr val="white"/>
                </a:solidFill>
              </a:rPr>
              <a:t>M5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010400" y="1600200"/>
            <a:ext cx="16764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US" b="1" dirty="0">
                <a:solidFill>
                  <a:prstClr val="white"/>
                </a:solidFill>
              </a:rPr>
              <a:t>T1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010400" y="41910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US" b="1" dirty="0">
                <a:solidFill>
                  <a:prstClr val="white"/>
                </a:solidFill>
              </a:rPr>
              <a:t>T5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010400" y="48768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US" b="1" dirty="0">
                <a:solidFill>
                  <a:prstClr val="white"/>
                </a:solidFill>
              </a:rPr>
              <a:t>T6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010400" y="55626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US" b="1" dirty="0">
                <a:solidFill>
                  <a:prstClr val="white"/>
                </a:solidFill>
              </a:rPr>
              <a:t>T7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34000" y="2895600"/>
            <a:ext cx="1676400" cy="6096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US" b="1" dirty="0">
                <a:solidFill>
                  <a:prstClr val="white"/>
                </a:solidFill>
              </a:rPr>
              <a:t>M3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34000" y="35052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US" b="1" dirty="0">
                <a:solidFill>
                  <a:prstClr val="white"/>
                </a:solidFill>
              </a:rPr>
              <a:t>M4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10400" y="22860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US" b="1" dirty="0">
                <a:solidFill>
                  <a:prstClr val="white"/>
                </a:solidFill>
              </a:rPr>
              <a:t>T2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10400" y="2895600"/>
            <a:ext cx="1676400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US" b="1" dirty="0">
                <a:solidFill>
                  <a:prstClr val="white"/>
                </a:solidFill>
              </a:rPr>
              <a:t>T3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10400" y="3505200"/>
            <a:ext cx="1676400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US" b="1" dirty="0">
                <a:solidFill>
                  <a:prstClr val="white"/>
                </a:solidFill>
              </a:rPr>
              <a:t>T4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86109" y="4953000"/>
            <a:ext cx="2951357" cy="609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US" b="1" dirty="0">
                <a:solidFill>
                  <a:prstClr val="white"/>
                </a:solidFill>
              </a:rPr>
              <a:t>Sometimes Available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86109" y="4262553"/>
            <a:ext cx="2951357" cy="685800"/>
          </a:xfrm>
          <a:prstGeom prst="rect">
            <a:avLst/>
          </a:prstGeom>
          <a:solidFill>
            <a:srgbClr val="00206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US" b="1" dirty="0">
                <a:solidFill>
                  <a:prstClr val="white"/>
                </a:solidFill>
              </a:rPr>
              <a:t>Available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286109" y="5562600"/>
            <a:ext cx="2951357" cy="685800"/>
          </a:xfrm>
          <a:prstGeom prst="rect">
            <a:avLst/>
          </a:prstGeom>
          <a:solidFill>
            <a:srgbClr val="C0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en-US" b="1" dirty="0">
                <a:solidFill>
                  <a:prstClr val="white"/>
                </a:solidFill>
              </a:rPr>
              <a:t>Always Unavailable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8600" y="1556772"/>
            <a:ext cx="4953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/>
              </a:rPr>
              <a:t>Capt Phillip Warner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0000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Office: 2F46C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err="1" smtClean="0">
                <a:solidFill>
                  <a:srgbClr val="000000"/>
                </a:solidFill>
                <a:latin typeface="Arial"/>
              </a:rPr>
              <a:t>Ph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: 333-6556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Phillip.Warner@USAFA.edu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Appointment via Outlook preferred</a:t>
            </a:r>
          </a:p>
        </p:txBody>
      </p:sp>
    </p:spTree>
    <p:extLst>
      <p:ext uri="{BB962C8B-B14F-4D97-AF65-F5344CB8AC3E}">
        <p14:creationId xmlns:p14="http://schemas.microsoft.com/office/powerpoint/2010/main" val="391738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708" y="2605644"/>
            <a:ext cx="6781800" cy="1143000"/>
          </a:xfrm>
        </p:spPr>
        <p:txBody>
          <a:bodyPr/>
          <a:lstStyle/>
          <a:p>
            <a:pPr algn="ctr"/>
            <a:r>
              <a:rPr lang="en-US" sz="6600" dirty="0" smtClean="0"/>
              <a:t>Admin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D30AC1E7-5379-4CBF-8CE9-B57638D8EBA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1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Text and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7706F834-159A-4AE9-914A-1B0F0E8AD23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50E6973E-609D-4352-9813-DC0294ABD1EE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15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0039" y="1584874"/>
            <a:ext cx="6233312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Textbook </a:t>
            </a:r>
            <a:r>
              <a:rPr lang="en-US" sz="2400" b="1" dirty="0"/>
              <a:t>(</a:t>
            </a:r>
            <a:r>
              <a:rPr lang="en-US" sz="2400" b="1" i="1" dirty="0" smtClean="0"/>
              <a:t>Optional</a:t>
            </a:r>
            <a:r>
              <a:rPr lang="en-US" sz="2400" b="1" dirty="0" smtClean="0"/>
              <a:t>):</a:t>
            </a:r>
          </a:p>
          <a:p>
            <a:pPr lvl="1"/>
            <a:r>
              <a:rPr lang="en-US" sz="2400" dirty="0" smtClean="0"/>
              <a:t>Microcontroller </a:t>
            </a:r>
            <a:r>
              <a:rPr lang="en-US" sz="2400" dirty="0"/>
              <a:t>Programming and Interfacing: Texas Instruments MSP430 - Steven Barrett and Daniel </a:t>
            </a:r>
            <a:r>
              <a:rPr lang="en-US" sz="2400" dirty="0" smtClean="0"/>
              <a:t>Pack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cs typeface="Times New Roman" pitchFamily="18" charset="0"/>
              </a:rPr>
              <a:t>Required </a:t>
            </a:r>
            <a:r>
              <a:rPr lang="en-US" sz="2400" b="1" dirty="0">
                <a:cs typeface="Times New Roman" pitchFamily="18" charset="0"/>
              </a:rPr>
              <a:t>References:</a:t>
            </a:r>
          </a:p>
          <a:p>
            <a:pPr lvl="1"/>
            <a:r>
              <a:rPr lang="en-US" sz="2600" dirty="0">
                <a:cs typeface="Times New Roman" pitchFamily="18" charset="0"/>
              </a:rPr>
              <a:t>MSP430x2xx Family Users Guide</a:t>
            </a:r>
          </a:p>
          <a:p>
            <a:pPr lvl="1"/>
            <a:r>
              <a:rPr lang="en-US" sz="2600" dirty="0">
                <a:cs typeface="Times New Roman" pitchFamily="18" charset="0"/>
              </a:rPr>
              <a:t>MSP430G2x53 MSP430G2x13 Mixed Signal MCU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Course </a:t>
            </a:r>
            <a:r>
              <a:rPr lang="en-US" sz="2400" b="1" dirty="0"/>
              <a:t>URL</a:t>
            </a:r>
            <a:r>
              <a:rPr lang="en-US" sz="2400" dirty="0"/>
              <a:t> - </a:t>
            </a:r>
            <a:r>
              <a:rPr lang="en-US" sz="2400" dirty="0">
                <a:hlinkClick r:id="rId2"/>
              </a:rPr>
              <a:t>http://ece.ninja/382</a:t>
            </a:r>
            <a:endParaRPr lang="en-US" sz="24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770" y="1584875"/>
            <a:ext cx="1808264" cy="2244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://ece.ninja/ece.ninja_files/eceninj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770" y="3914777"/>
            <a:ext cx="1689768" cy="243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89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10C261AF-0633-4B59-B1E7-8EF36C968C27}" type="slidenum">
              <a:rPr lang="en-US" smtClean="0">
                <a:latin typeface="Times New Roman" pitchFamily="18" charset="0"/>
              </a:rPr>
              <a:pPr/>
              <a:t>18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6499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5F1BF93D-7965-4DD0-B887-2385E00C26DC}" type="datetime3">
              <a:rPr lang="en-US" smtClean="0">
                <a:latin typeface="Times New Roman" pitchFamily="18" charset="0"/>
              </a:rPr>
              <a:pPr/>
              <a:t>15 August 2017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Grade Distribution</a:t>
            </a:r>
          </a:p>
        </p:txBody>
      </p:sp>
      <p:graphicFrame>
        <p:nvGraphicFramePr>
          <p:cNvPr id="320776" name="Group 26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153645"/>
              </p:ext>
            </p:extLst>
          </p:nvPr>
        </p:nvGraphicFramePr>
        <p:xfrm>
          <a:off x="800100" y="1536700"/>
          <a:ext cx="7797799" cy="4267199"/>
        </p:xfrm>
        <a:graphic>
          <a:graphicData uri="http://schemas.openxmlformats.org/drawingml/2006/table">
            <a:tbl>
              <a:tblPr/>
              <a:tblGrid>
                <a:gridCol w="2338426"/>
                <a:gridCol w="1173781"/>
                <a:gridCol w="899745"/>
                <a:gridCol w="380604"/>
                <a:gridCol w="1548294"/>
                <a:gridCol w="1456949"/>
              </a:tblGrid>
              <a:tr h="49444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1788" algn="l"/>
                        </a:tabLst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Prog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1788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Final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ms Rmn" charset="0"/>
                          <a:cs typeface="Times New Roman" pitchFamily="18" charset="0"/>
                        </a:rPr>
                        <a:t> 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0901"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40 % (1)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30 % (2)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Grade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Grade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287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Labs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35 % (2)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35 % (8)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A  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74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C+ &lt; 77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901"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HW/Quizzes/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CompEx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25 %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10 %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87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A- &lt;  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C   &lt; 74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287"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Final Exam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25 %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84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B+ &lt; 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C-  &lt; 70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901"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B   &lt; 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D   &lt; 67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287"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77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B-  &lt; 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 &lt; 60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287"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901"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100 %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100 %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39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7EEAE98C-C699-421E-A7A2-DBC12284BDAE}" type="slidenum">
              <a:rPr lang="en-US" smtClean="0">
                <a:latin typeface="Times New Roman" pitchFamily="18" charset="0"/>
              </a:rPr>
              <a:pPr/>
              <a:t>19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7523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885EA4A4-7E26-4B9B-A771-C21977FCA319}" type="datetime3">
              <a:rPr lang="en-US" smtClean="0">
                <a:latin typeface="Times New Roman" pitchFamily="18" charset="0"/>
              </a:rPr>
              <a:pPr/>
              <a:t>15 August 2017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Late Policy</a:t>
            </a:r>
          </a:p>
        </p:txBody>
      </p:sp>
      <p:graphicFrame>
        <p:nvGraphicFramePr>
          <p:cNvPr id="328775" name="Group 7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5937550"/>
              </p:ext>
            </p:extLst>
          </p:nvPr>
        </p:nvGraphicFramePr>
        <p:xfrm>
          <a:off x="522288" y="1357313"/>
          <a:ext cx="8131175" cy="5160961"/>
        </p:xfrm>
        <a:graphic>
          <a:graphicData uri="http://schemas.openxmlformats.org/drawingml/2006/table">
            <a:tbl>
              <a:tblPr/>
              <a:tblGrid>
                <a:gridCol w="2424112"/>
                <a:gridCol w="2043113"/>
                <a:gridCol w="1665287"/>
                <a:gridCol w="1998663"/>
              </a:tblGrid>
              <a:tr h="577921"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How Late?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C2D83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Penalty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Max Grade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508"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calendar day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 24 hrs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25%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73"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days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 to 48 hrs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50%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50%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75"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days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 to 72 hrs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25%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70"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days or more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72 + hrs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100%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0%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5314">
                <a:tc gridSpan="4">
                  <a:txBody>
                    <a:bodyPr/>
                    <a:lstStyle/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Note: Late time includes weekends and holidays.  Make prior arrangements for weekend or holiday turn-in.  </a:t>
                      </a:r>
                    </a:p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All assigned labs must be turned in to pass the course—even if it’s too late to receive any credit.</a:t>
                      </a:r>
                    </a:p>
                    <a:p>
                      <a:pPr marL="285750" marR="0" lvl="0" indent="-28575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53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assignment…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2D6D4B2-7611-498F-8780-1EDC26277454}" type="slidenum">
              <a:rPr lang="en-US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 txBox="1"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sz="3200" dirty="0" smtClean="0"/>
              <a:t>Name				Major	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Hometown				Desired AFSC/ Job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Interests 				Clubs/IC Sports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dirty="0" smtClean="0"/>
              <a:t>What you want me to do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What you want from this class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What you have heard about this class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49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Course Policies</a:t>
            </a:r>
          </a:p>
        </p:txBody>
      </p:sp>
      <p:sp>
        <p:nvSpPr>
          <p:cNvPr id="1095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Instruction</a:t>
            </a:r>
          </a:p>
          <a:p>
            <a:pPr lvl="1"/>
            <a:r>
              <a:rPr lang="en-US" b="0" dirty="0" smtClean="0"/>
              <a:t>Seek EI from me or another instructor</a:t>
            </a:r>
          </a:p>
          <a:p>
            <a:pPr lvl="1"/>
            <a:r>
              <a:rPr lang="en-US" b="0" dirty="0" smtClean="0"/>
              <a:t>Send a meeting request to set up a time; be sure to let me know if you cancel</a:t>
            </a:r>
          </a:p>
          <a:p>
            <a:pPr lvl="1"/>
            <a:r>
              <a:rPr lang="en-US" b="0" dirty="0" smtClean="0"/>
              <a:t>Attempt the work before you come</a:t>
            </a:r>
          </a:p>
          <a:p>
            <a:endParaRPr lang="en-US" dirty="0" smtClean="0"/>
          </a:p>
          <a:p>
            <a:r>
              <a:rPr lang="en-US" dirty="0" smtClean="0"/>
              <a:t>CAS</a:t>
            </a:r>
          </a:p>
          <a:p>
            <a:pPr lvl="1"/>
            <a:r>
              <a:rPr lang="en-US" b="0" dirty="0" smtClean="0"/>
              <a:t>Pre-coordinate absences if at all possible</a:t>
            </a:r>
          </a:p>
          <a:p>
            <a:pPr lvl="1"/>
            <a:r>
              <a:rPr lang="en-US" b="0" dirty="0" smtClean="0"/>
              <a:t>A CAS code doesn’t necessarily mean you’re excused from class (instructor “notification” </a:t>
            </a:r>
            <a:r>
              <a:rPr lang="en-US" b="0" dirty="0" err="1" smtClean="0"/>
              <a:t>vs</a:t>
            </a:r>
            <a:r>
              <a:rPr lang="en-US" b="0" dirty="0" smtClean="0"/>
              <a:t> “permission”)</a:t>
            </a: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175914B1-689E-4A43-8E72-80190B2E2ABC}" type="slidenum">
              <a:rPr lang="en-US" smtClean="0">
                <a:latin typeface="Times New Roman" pitchFamily="18" charset="0"/>
              </a:rPr>
              <a:pPr/>
              <a:t>20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9573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7FFD2D3E-FA03-4E5B-B04A-300F1BA73A04}" type="datetime3">
              <a:rPr lang="en-US" smtClean="0">
                <a:latin typeface="Times New Roman" pitchFamily="18" charset="0"/>
              </a:rPr>
              <a:pPr/>
              <a:t>15 August 2017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55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Course Policies - Collaboration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sz="2400" dirty="0" smtClean="0"/>
              <a:t>Only instructors and </a:t>
            </a:r>
            <a:r>
              <a:rPr lang="en-US" sz="2400" u="sng" dirty="0" smtClean="0"/>
              <a:t>current</a:t>
            </a:r>
            <a:r>
              <a:rPr lang="en-US" sz="2400" dirty="0" smtClean="0"/>
              <a:t> ECE 382 students</a:t>
            </a:r>
          </a:p>
          <a:p>
            <a:pPr lvl="2"/>
            <a:r>
              <a:rPr lang="en-US" sz="2600" b="0" dirty="0" smtClean="0"/>
              <a:t>No using work from previous semesters</a:t>
            </a:r>
          </a:p>
          <a:p>
            <a:pPr lvl="1"/>
            <a:r>
              <a:rPr lang="en-US" sz="2400" b="0" dirty="0" smtClean="0"/>
              <a:t>All graded work must be your own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Document any help/collaboration</a:t>
            </a: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FDDB82DF-CC60-4516-8B1E-05A59BD9AEB1}" type="slidenum">
              <a:rPr lang="en-US" smtClean="0">
                <a:latin typeface="Times New Roman" pitchFamily="18" charset="0"/>
              </a:rPr>
              <a:pPr/>
              <a:t>21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0597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76FEBBFB-1EFA-4C5F-B8CF-CCDAD33DAA34}" type="datetime3">
              <a:rPr lang="en-US" smtClean="0">
                <a:latin typeface="Times New Roman" pitchFamily="18" charset="0"/>
              </a:rPr>
              <a:pPr/>
              <a:t>15 August 2017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1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Course Policies </a:t>
            </a:r>
            <a:r>
              <a:rPr lang="en-US" dirty="0"/>
              <a:t>–Readings </a:t>
            </a:r>
            <a:r>
              <a:rPr lang="en-US" dirty="0" smtClean="0"/>
              <a:t>and Homework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r>
              <a:rPr lang="en-US" dirty="0" smtClean="0"/>
              <a:t>Readings specified on each lesson page</a:t>
            </a:r>
          </a:p>
          <a:p>
            <a:pPr lvl="1"/>
            <a:r>
              <a:rPr lang="en-US" sz="2200" dirty="0" smtClean="0"/>
              <a:t>Lesson notes</a:t>
            </a:r>
            <a:endParaRPr lang="en-US" dirty="0" smtClean="0"/>
          </a:p>
          <a:p>
            <a:pPr lvl="1"/>
            <a:r>
              <a:rPr lang="en-US" sz="2200" dirty="0" smtClean="0"/>
              <a:t>Datasheet pages</a:t>
            </a:r>
          </a:p>
          <a:p>
            <a:pPr lvl="1"/>
            <a:r>
              <a:rPr lang="en-US" dirty="0"/>
              <a:t>Provided </a:t>
            </a:r>
            <a:r>
              <a:rPr lang="en-US" dirty="0" smtClean="0"/>
              <a:t>links</a:t>
            </a:r>
          </a:p>
          <a:p>
            <a:pPr lvl="1"/>
            <a:r>
              <a:rPr lang="en-US" sz="2200" dirty="0" smtClean="0"/>
              <a:t>Barrett and Pack readings optional</a:t>
            </a:r>
          </a:p>
          <a:p>
            <a:pPr lvl="1"/>
            <a:endParaRPr lang="en-US" dirty="0"/>
          </a:p>
          <a:p>
            <a:r>
              <a:rPr lang="en-US" sz="2400" dirty="0" smtClean="0"/>
              <a:t>Homework due BOC next lesson unless otherwise stated</a:t>
            </a:r>
          </a:p>
          <a:p>
            <a:pPr lvl="1"/>
            <a:r>
              <a:rPr lang="en-US" sz="2800" dirty="0" smtClean="0">
                <a:solidFill>
                  <a:schemeClr val="accent2"/>
                </a:solidFill>
              </a:rPr>
              <a:t>Skills Review Due Lesson 3</a:t>
            </a: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FDDB82DF-CC60-4516-8B1E-05A59BD9AEB1}" type="slidenum">
              <a:rPr lang="en-US" smtClean="0">
                <a:latin typeface="Times New Roman" pitchFamily="18" charset="0"/>
              </a:rPr>
              <a:pPr/>
              <a:t>22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0597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76FEBBFB-1EFA-4C5F-B8CF-CCDAD33DAA34}" type="datetime3">
              <a:rPr lang="en-US" smtClean="0">
                <a:latin typeface="Times New Roman" pitchFamily="18" charset="0"/>
              </a:rPr>
              <a:pPr/>
              <a:t>15 August 2017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23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Course Policies - Labs</a:t>
            </a:r>
          </a:p>
        </p:txBody>
      </p:sp>
      <p:sp>
        <p:nvSpPr>
          <p:cNvPr id="1116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Bitbucket</a:t>
            </a:r>
            <a:r>
              <a:rPr lang="en-US" dirty="0" smtClean="0"/>
              <a:t> to turn in lab materials bitbucket.org</a:t>
            </a:r>
          </a:p>
          <a:p>
            <a:endParaRPr lang="en-US" dirty="0" smtClean="0"/>
          </a:p>
          <a:p>
            <a:r>
              <a:rPr lang="en-US" dirty="0" smtClean="0"/>
              <a:t>Class time is provided, but come prepared!</a:t>
            </a:r>
          </a:p>
          <a:p>
            <a:pPr lvl="1"/>
            <a:r>
              <a:rPr lang="en-US" dirty="0" smtClean="0"/>
              <a:t>The labs will require debugging—53 minutes goes by quickly</a:t>
            </a:r>
          </a:p>
          <a:p>
            <a:pPr lvl="1"/>
            <a:endParaRPr lang="en-US" dirty="0"/>
          </a:p>
          <a:p>
            <a:r>
              <a:rPr lang="en-US" dirty="0" err="1" smtClean="0"/>
              <a:t>Prelabs</a:t>
            </a:r>
            <a:r>
              <a:rPr lang="en-US" dirty="0"/>
              <a:t> </a:t>
            </a:r>
            <a:r>
              <a:rPr lang="en-US" dirty="0" smtClean="0"/>
              <a:t>due NLT one full duty day prior to lab lesson (unless otherwise stated)</a:t>
            </a:r>
          </a:p>
          <a:p>
            <a:pPr lvl="1"/>
            <a:r>
              <a:rPr lang="en-US" dirty="0" smtClean="0"/>
              <a:t>Early feedback critical</a:t>
            </a:r>
          </a:p>
          <a:p>
            <a:pPr lvl="1"/>
            <a:r>
              <a:rPr lang="en-US" dirty="0" smtClean="0"/>
              <a:t>Bad plan </a:t>
            </a:r>
            <a:r>
              <a:rPr lang="en-US" dirty="0" smtClean="0">
                <a:sym typeface="Wingdings" panose="05000000000000000000" pitchFamily="2" charset="2"/>
              </a:rPr>
              <a:t> bad implementation</a:t>
            </a:r>
            <a:endParaRPr lang="en-US" dirty="0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BD9A8295-ABF9-4F85-A210-0EEB5FA70FF0}" type="slidenum">
              <a:rPr lang="en-US" smtClean="0">
                <a:latin typeface="Times New Roman" pitchFamily="18" charset="0"/>
              </a:rPr>
              <a:pPr/>
              <a:t>23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1621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2AF6D125-7F1F-415C-9C1F-4109F9BD73DA}" type="datetime3">
              <a:rPr lang="en-US" smtClean="0">
                <a:latin typeface="Times New Roman" pitchFamily="18" charset="0"/>
              </a:rPr>
              <a:pPr/>
              <a:t>15 August 2017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93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Bitbucket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C4D65584-0C7D-48B8-BEDE-21A2E880225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CE428E89-579F-43C8-B441-BB390AD4A5E9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15 August 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Private </a:t>
            </a:r>
            <a:r>
              <a:rPr lang="en-US" dirty="0" err="1" smtClean="0"/>
              <a:t>Bitbucket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>
                <a:hlinkClick r:id="rId2"/>
              </a:rPr>
              <a:t>https://bitbucket.org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Name repo something like “ECE382_LastName_FirstName”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Give your instructor access to the repo</a:t>
            </a:r>
            <a:endParaRPr lang="en-US" dirty="0" smtClean="0"/>
          </a:p>
          <a:p>
            <a:pPr lvl="2"/>
            <a:r>
              <a:rPr lang="en-US" b="0" dirty="0" smtClean="0"/>
              <a:t>Usernames:</a:t>
            </a:r>
          </a:p>
          <a:p>
            <a:pPr lvl="3"/>
            <a:r>
              <a:rPr lang="en-US" dirty="0" err="1" smtClean="0"/>
              <a:t>pwarner</a:t>
            </a:r>
            <a:endParaRPr lang="en-US" dirty="0" smtClean="0"/>
          </a:p>
          <a:p>
            <a:pPr lvl="3"/>
            <a:r>
              <a:rPr lang="en-US" dirty="0" err="1" smtClean="0"/>
              <a:t>walchko</a:t>
            </a:r>
            <a:endParaRPr lang="en-US" dirty="0" smtClean="0"/>
          </a:p>
          <a:p>
            <a:pPr lvl="3"/>
            <a:r>
              <a:rPr lang="en-US" smtClean="0"/>
              <a:t>GeorgeYork</a:t>
            </a:r>
            <a:endParaRPr lang="en-US" dirty="0" smtClean="0"/>
          </a:p>
          <a:p>
            <a:r>
              <a:rPr lang="en-US" dirty="0" smtClean="0"/>
              <a:t>Example/Template Lab Notebook: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github.com/pw4rn3r/ECE_382_Lab_Ex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Course Policies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Quizzes, GRs, and Final</a:t>
            </a:r>
          </a:p>
          <a:p>
            <a:pPr lvl="1"/>
            <a:r>
              <a:rPr lang="en-US" sz="2000" b="0" dirty="0" smtClean="0"/>
              <a:t>Let me know at least one lesson ahead of time if you’re going to miss a graded evaluation</a:t>
            </a:r>
          </a:p>
          <a:p>
            <a:endParaRPr lang="en-US" sz="2000" dirty="0" smtClean="0"/>
          </a:p>
          <a:p>
            <a:r>
              <a:rPr lang="en-US" dirty="0" smtClean="0"/>
              <a:t>Food / Drink</a:t>
            </a:r>
          </a:p>
          <a:p>
            <a:pPr lvl="1"/>
            <a:r>
              <a:rPr lang="en-US" sz="2000" b="0" dirty="0" smtClean="0"/>
              <a:t>No Food in classroom (Hallway OK)</a:t>
            </a:r>
          </a:p>
          <a:p>
            <a:pPr lvl="1"/>
            <a:r>
              <a:rPr lang="en-US" sz="2000" b="0" dirty="0" smtClean="0"/>
              <a:t>Water in approved containers OK</a:t>
            </a:r>
          </a:p>
          <a:p>
            <a:pPr lvl="1"/>
            <a:endParaRPr lang="en-US" sz="2000" b="0" dirty="0"/>
          </a:p>
          <a:p>
            <a:r>
              <a:rPr lang="en-US" dirty="0" smtClean="0"/>
              <a:t>Bring your laptop and board every lesson</a:t>
            </a:r>
          </a:p>
          <a:p>
            <a:endParaRPr lang="en-US" dirty="0"/>
          </a:p>
          <a:p>
            <a:r>
              <a:rPr lang="en-US" dirty="0" smtClean="0"/>
              <a:t>Have fun!</a:t>
            </a: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FDDB82DF-CC60-4516-8B1E-05A59BD9AEB1}" type="slidenum">
              <a:rPr lang="en-US" smtClean="0">
                <a:latin typeface="Times New Roman" pitchFamily="18" charset="0"/>
              </a:rPr>
              <a:pPr/>
              <a:t>25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0597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76FEBBFB-1EFA-4C5F-B8CF-CCDAD33DAA34}" type="datetime3">
              <a:rPr lang="en-US" smtClean="0">
                <a:latin typeface="Times New Roman" pitchFamily="18" charset="0"/>
              </a:rPr>
              <a:pPr/>
              <a:t>15 August 2017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86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708" y="2605644"/>
            <a:ext cx="6781800" cy="1143000"/>
          </a:xfrm>
        </p:spPr>
        <p:txBody>
          <a:bodyPr/>
          <a:lstStyle/>
          <a:p>
            <a:pPr algn="ctr"/>
            <a:r>
              <a:rPr lang="en-US" sz="6600" dirty="0" smtClean="0"/>
              <a:t>?’s   ||   /* */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D30AC1E7-5379-4CBF-8CE9-B57638D8EBA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708" y="2605644"/>
            <a:ext cx="6781800" cy="1143000"/>
          </a:xfrm>
        </p:spPr>
        <p:txBody>
          <a:bodyPr/>
          <a:lstStyle/>
          <a:p>
            <a:pPr algn="ctr"/>
            <a:r>
              <a:rPr lang="en-US" sz="6600" dirty="0" smtClean="0"/>
              <a:t>Review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D30AC1E7-5379-4CBF-8CE9-B57638D8EBA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7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26736"/>
          </a:xfrm>
        </p:spPr>
        <p:txBody>
          <a:bodyPr/>
          <a:lstStyle/>
          <a:p>
            <a:r>
              <a:rPr lang="en-US" dirty="0" smtClean="0"/>
              <a:t>What are the main components of a computer?</a:t>
            </a:r>
            <a:endParaRPr lang="en-US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1800" smtClean="0">
              <a:solidFill>
                <a:srgbClr val="000000"/>
              </a:solidFill>
              <a:sym typeface="Wingdings" pitchFamily="2" charset="2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84597" y="1871004"/>
            <a:ext cx="3179298" cy="265879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CPU</a:t>
            </a:r>
            <a:endParaRPr lang="en-US" sz="2000" dirty="0" smtClean="0">
              <a:solidFill>
                <a:srgbClr val="000000"/>
              </a:solidFill>
              <a:latin typeface="Arial" pitchFamily="34" charset="0"/>
              <a:sym typeface="Wingdings" pitchFamily="2" charset="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79886" y="2706697"/>
            <a:ext cx="1437248" cy="165764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Control</a:t>
            </a:r>
            <a:endParaRPr lang="en-US" sz="2000" dirty="0" smtClean="0">
              <a:solidFill>
                <a:srgbClr val="000000"/>
              </a:solidFill>
              <a:latin typeface="Arial" pitchFamily="34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129010" y="2706695"/>
            <a:ext cx="1437248" cy="165764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Datapath</a:t>
            </a:r>
            <a:endParaRPr lang="en-US" sz="2000" dirty="0" smtClean="0">
              <a:solidFill>
                <a:srgbClr val="000000"/>
              </a:solidFill>
              <a:latin typeface="Arial" pitchFamily="34" charset="0"/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662408" y="3478075"/>
            <a:ext cx="848752" cy="82882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ALU</a:t>
            </a:r>
            <a:endParaRPr lang="en-US" sz="2000" dirty="0" smtClean="0">
              <a:solidFill>
                <a:srgbClr val="000000"/>
              </a:solidFill>
              <a:latin typeface="Arial" pitchFamily="34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80700" y="1871004"/>
            <a:ext cx="1464754" cy="265879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Memory</a:t>
            </a:r>
            <a:endParaRPr lang="en-US" sz="2000" dirty="0" smtClean="0">
              <a:solidFill>
                <a:srgbClr val="000000"/>
              </a:solidFill>
              <a:latin typeface="Arial" pitchFamily="34" charset="0"/>
              <a:sym typeface="Wingdings" pitchFamily="2" charset="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758387" y="1871004"/>
            <a:ext cx="1421296" cy="265879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Input/</a:t>
            </a:r>
          </a:p>
          <a:p>
            <a:pPr algn="ctr" eaLnBrk="0" hangingPunct="0"/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Output</a:t>
            </a:r>
            <a:endParaRPr lang="en-US" sz="2000" dirty="0" smtClean="0">
              <a:solidFill>
                <a:srgbClr val="000000"/>
              </a:solidFill>
              <a:latin typeface="Arial" pitchFamily="34" charset="0"/>
              <a:sym typeface="Wingdings" pitchFamily="2" charset="2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84597" y="4529798"/>
            <a:ext cx="8208553" cy="553944"/>
            <a:chOff x="484597" y="4529798"/>
            <a:chExt cx="8208553" cy="553944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484597" y="5058490"/>
              <a:ext cx="8208553" cy="0"/>
            </a:xfrm>
            <a:prstGeom prst="line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1214649" y="4529798"/>
              <a:ext cx="0" cy="528692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6673755" y="4592082"/>
              <a:ext cx="2019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000000"/>
                  </a:solidFill>
                  <a:latin typeface="Times New Roman" pitchFamily="18" charset="0"/>
                  <a:sym typeface="Wingdings" pitchFamily="2" charset="2"/>
                </a:rPr>
                <a:t>Control Bus</a:t>
              </a:r>
              <a:endParaRPr lang="en-US" sz="24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>
              <a:off x="4355909" y="4529798"/>
              <a:ext cx="0" cy="549869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6066090" y="4533873"/>
              <a:ext cx="0" cy="549869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484597" y="4529798"/>
            <a:ext cx="8208553" cy="967699"/>
            <a:chOff x="484597" y="4529798"/>
            <a:chExt cx="8208553" cy="967699"/>
          </a:xfrm>
        </p:grpSpPr>
        <p:cxnSp>
          <p:nvCxnSpPr>
            <p:cNvPr id="17" name="Straight Connector 16"/>
            <p:cNvCxnSpPr/>
            <p:nvPr/>
          </p:nvCxnSpPr>
          <p:spPr bwMode="auto">
            <a:xfrm>
              <a:off x="484597" y="5488117"/>
              <a:ext cx="8208553" cy="9378"/>
            </a:xfrm>
            <a:prstGeom prst="line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6673755" y="5026452"/>
              <a:ext cx="2019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000000"/>
                  </a:solidFill>
                  <a:latin typeface="Times New Roman" pitchFamily="18" charset="0"/>
                  <a:sym typeface="Wingdings" pitchFamily="2" charset="2"/>
                </a:rPr>
                <a:t>Data Bus</a:t>
              </a:r>
              <a:endParaRPr lang="en-US" sz="24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>
              <a:off x="2008200" y="4529798"/>
              <a:ext cx="0" cy="967699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flipH="1">
              <a:off x="4726721" y="4529798"/>
              <a:ext cx="2" cy="967699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flipH="1">
              <a:off x="6436903" y="4533873"/>
              <a:ext cx="1" cy="963624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484597" y="4529798"/>
            <a:ext cx="8208553" cy="1418306"/>
            <a:chOff x="484597" y="4529798"/>
            <a:chExt cx="8208553" cy="1418306"/>
          </a:xfrm>
        </p:grpSpPr>
        <p:cxnSp>
          <p:nvCxnSpPr>
            <p:cNvPr id="23" name="Straight Connector 22"/>
            <p:cNvCxnSpPr/>
            <p:nvPr/>
          </p:nvCxnSpPr>
          <p:spPr bwMode="auto">
            <a:xfrm>
              <a:off x="484597" y="5922852"/>
              <a:ext cx="8208553" cy="0"/>
            </a:xfrm>
            <a:prstGeom prst="line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6673755" y="5461187"/>
              <a:ext cx="2019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000000"/>
                  </a:solidFill>
                  <a:latin typeface="Times New Roman" pitchFamily="18" charset="0"/>
                  <a:sym typeface="Wingdings" pitchFamily="2" charset="2"/>
                </a:rPr>
                <a:t>Address Bus</a:t>
              </a:r>
              <a:endParaRPr lang="en-US" sz="24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>
              <a:off x="2788410" y="4533873"/>
              <a:ext cx="0" cy="1388979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5110795" y="4529798"/>
              <a:ext cx="0" cy="1414231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6820976" y="4533873"/>
              <a:ext cx="0" cy="1414231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7179683" y="2358103"/>
            <a:ext cx="1745953" cy="828821"/>
            <a:chOff x="7179683" y="2358103"/>
            <a:chExt cx="1745953" cy="828821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>
              <a:off x="7179683" y="2715501"/>
              <a:ext cx="511310" cy="0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flipH="1">
              <a:off x="7179683" y="2867901"/>
              <a:ext cx="503769" cy="0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Rectangle 30"/>
            <p:cNvSpPr/>
            <p:nvPr/>
          </p:nvSpPr>
          <p:spPr bwMode="auto">
            <a:xfrm>
              <a:off x="7683452" y="2358103"/>
              <a:ext cx="1242184" cy="828821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400" dirty="0" smtClean="0">
                  <a:solidFill>
                    <a:srgbClr val="000000"/>
                  </a:solidFill>
                  <a:latin typeface="Arial" pitchFamily="34" charset="0"/>
                  <a:sym typeface="Wingdings" pitchFamily="2" charset="2"/>
                </a:rPr>
                <a:t>Outside</a:t>
              </a:r>
            </a:p>
            <a:p>
              <a:pPr algn="ctr" eaLnBrk="0" hangingPunct="0"/>
              <a:r>
                <a:rPr lang="en-US" sz="2400" dirty="0" smtClean="0">
                  <a:solidFill>
                    <a:srgbClr val="000000"/>
                  </a:solidFill>
                  <a:latin typeface="Arial" pitchFamily="34" charset="0"/>
                  <a:sym typeface="Wingdings" pitchFamily="2" charset="2"/>
                </a:rPr>
                <a:t>World</a:t>
              </a:r>
              <a:endParaRPr lang="en-US" sz="2000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endParaRPr>
            </a:p>
          </p:txBody>
        </p:sp>
      </p:grpSp>
      <p:sp>
        <p:nvSpPr>
          <p:cNvPr id="32" name="Slide Number Placeholder 3"/>
          <p:cNvSpPr txBox="1">
            <a:spLocks/>
          </p:cNvSpPr>
          <p:nvPr/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algn="r"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 algn="r"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7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main components of a PC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77035" y="873940"/>
            <a:ext cx="3384494" cy="243974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>
                <a:solidFill>
                  <a:srgbClr val="000000"/>
                </a:solidFill>
                <a:sym typeface="Wingdings" pitchFamily="2" charset="2"/>
              </a:rPr>
              <a:t>Motherboard</a:t>
            </a:r>
          </a:p>
          <a:p>
            <a:r>
              <a:rPr lang="en-US" sz="2400" dirty="0" smtClean="0">
                <a:solidFill>
                  <a:srgbClr val="000000"/>
                </a:solidFill>
                <a:sym typeface="Wingdings" pitchFamily="2" charset="2"/>
              </a:rPr>
              <a:t>CPU</a:t>
            </a:r>
          </a:p>
          <a:p>
            <a:r>
              <a:rPr lang="en-US" sz="2400" dirty="0" smtClean="0">
                <a:solidFill>
                  <a:srgbClr val="000000"/>
                </a:solidFill>
                <a:sym typeface="Wingdings" pitchFamily="2" charset="2"/>
              </a:rPr>
              <a:t>RAM/ROM</a:t>
            </a:r>
          </a:p>
          <a:p>
            <a:r>
              <a:rPr lang="en-US" sz="2400" dirty="0" err="1" smtClean="0">
                <a:solidFill>
                  <a:srgbClr val="000000"/>
                </a:solidFill>
                <a:sym typeface="Wingdings" pitchFamily="2" charset="2"/>
              </a:rPr>
              <a:t>Harddisk</a:t>
            </a:r>
            <a:endParaRPr lang="en-US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r>
              <a:rPr lang="en-US" sz="2400" dirty="0" smtClean="0">
                <a:solidFill>
                  <a:srgbClr val="000000"/>
                </a:solidFill>
                <a:sym typeface="Wingdings" pitchFamily="2" charset="2"/>
              </a:rPr>
              <a:t>Power Supply</a:t>
            </a:r>
          </a:p>
          <a:p>
            <a:r>
              <a:rPr lang="en-US" sz="2400" dirty="0" smtClean="0">
                <a:solidFill>
                  <a:srgbClr val="000000"/>
                </a:solidFill>
                <a:sym typeface="Wingdings" pitchFamily="2" charset="2"/>
              </a:rPr>
              <a:t>I/O:  </a:t>
            </a:r>
            <a:r>
              <a:rPr lang="en-US" sz="2400" dirty="0" err="1" smtClean="0">
                <a:solidFill>
                  <a:srgbClr val="000000"/>
                </a:solidFill>
                <a:sym typeface="Wingdings" pitchFamily="2" charset="2"/>
              </a:rPr>
              <a:t>ethernet</a:t>
            </a:r>
            <a:r>
              <a:rPr lang="en-US" sz="2400" dirty="0" smtClean="0">
                <a:solidFill>
                  <a:srgbClr val="000000"/>
                </a:solidFill>
                <a:sym typeface="Wingdings" pitchFamily="2" charset="2"/>
              </a:rPr>
              <a:t>, USB, …</a:t>
            </a:r>
          </a:p>
          <a:p>
            <a:endParaRPr lang="en-US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endParaRPr lang="en-US" dirty="0">
              <a:solidFill>
                <a:srgbClr val="000000"/>
              </a:solidFill>
              <a:sym typeface="Wingdings" pitchFamily="2" charset="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91553" y="3869342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b="1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PC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944153" y="3869342"/>
            <a:ext cx="15240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b="1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Single Board</a:t>
            </a:r>
          </a:p>
          <a:p>
            <a:pPr algn="ctr" eaLnBrk="0" hangingPunct="0"/>
            <a:r>
              <a:rPr lang="en-US" sz="1800" b="1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Computer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696753" y="3869342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b="1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System on </a:t>
            </a:r>
          </a:p>
          <a:p>
            <a:pPr algn="ctr" eaLnBrk="0" hangingPunct="0"/>
            <a:r>
              <a:rPr lang="en-US" sz="1800" b="1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a Chip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639353" y="444084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 sz="240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468153" y="444084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 sz="240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5297" y="5186995"/>
            <a:ext cx="3334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Microcontroller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Small, 100kB of RAM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Low power, Low cost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algn="r"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 algn="r"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29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44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Welcome to ECE 382</a:t>
            </a:r>
            <a:br>
              <a:rPr lang="en-US" dirty="0" smtClean="0"/>
            </a:br>
            <a:r>
              <a:rPr lang="en-US" dirty="0" smtClean="0"/>
              <a:t>Embedded Computer Systems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5416" y="3352126"/>
            <a:ext cx="6400800" cy="1752600"/>
          </a:xfrm>
        </p:spPr>
        <p:txBody>
          <a:bodyPr/>
          <a:lstStyle/>
          <a:p>
            <a:r>
              <a:rPr lang="en-US" sz="2400" dirty="0" smtClean="0"/>
              <a:t>What have you heard about this course?</a:t>
            </a:r>
          </a:p>
          <a:p>
            <a:endParaRPr lang="en-US" sz="2400" dirty="0"/>
          </a:p>
          <a:p>
            <a:r>
              <a:rPr lang="en-US" sz="2400" dirty="0" smtClean="0"/>
              <a:t>What are Embedded Computer Systems?</a:t>
            </a:r>
            <a:endParaRPr lang="en-US" sz="2400" dirty="0" smtClean="0">
              <a:hlinkClick r:id="" action="ppaction://hlinkfile"/>
            </a:endParaRPr>
          </a:p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hlinkClick r:id="" action="ppaction://hlinkfile"/>
              </a:rPr>
              <a:t>freescale_MCU_Video-Fullscreen.wmv</a:t>
            </a:r>
            <a:endParaRPr lang="en-US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hlinkClick r:id="rId2"/>
              </a:rPr>
              <a:t>Swarm of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hlinkClick r:id="rId2"/>
              </a:rPr>
              <a:t>Quadrotors</a:t>
            </a:r>
            <a:endParaRPr lang="en-US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hlinkClick r:id="rId3" action="ppaction://hlinkfile"/>
              </a:rPr>
              <a:t>2015 Fall 382 Robot Maze Competition</a:t>
            </a:r>
            <a:endParaRPr lang="en-US" sz="24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27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ierarchy </a:t>
            </a:r>
            <a:r>
              <a:rPr lang="en-US" dirty="0"/>
              <a:t>of ECE</a:t>
            </a:r>
          </a:p>
        </p:txBody>
      </p:sp>
      <p:pic>
        <p:nvPicPr>
          <p:cNvPr id="1026" name="Picture 2" descr="EE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38" y="591962"/>
            <a:ext cx="2540899" cy="580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60178" y="2049099"/>
            <a:ext cx="4497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  <a:hlinkClick r:id="rId3"/>
              </a:rPr>
              <a:t>Instruction Set Architecture (ISA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  <a:hlinkClick r:id="rId3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?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60178" y="2657817"/>
            <a:ext cx="2521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  <a:hlinkClick r:id="rId4"/>
              </a:rPr>
              <a:t>Microarchitecture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?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algn="r"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 algn="r"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30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4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ISA </a:t>
            </a:r>
            <a:r>
              <a:rPr lang="en-US" dirty="0" err="1" smtClean="0"/>
              <a:t>vs</a:t>
            </a:r>
            <a:r>
              <a:rPr lang="en-US" dirty="0" smtClean="0"/>
              <a:t> Microarchitecture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8945" y="856357"/>
            <a:ext cx="86261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  <a:hlinkClick r:id="rId2"/>
              </a:rPr>
              <a:t>Instruction Set Architecture (ISA)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</a:b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The ISA is the </a:t>
            </a:r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programmer's view of the processor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. </a:t>
            </a:r>
            <a:endParaRPr lang="en-US" sz="2000" dirty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Processors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with the same ISA share the same data types, assembly language instructions, registers, addressing modes, memory architecture, interrupts, IO, etc. </a:t>
            </a:r>
            <a:endParaRPr lang="en-US" sz="2000" dirty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Are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all processors that implement an ISA the same? Are the Intel and AMD chips that implement x86 the same (Pentium, Athlon)? </a:t>
            </a:r>
            <a:endParaRPr lang="en-US" sz="2000" dirty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endParaRPr lang="en-US" sz="2000" dirty="0">
              <a:solidFill>
                <a:srgbClr val="000000"/>
              </a:solidFill>
              <a:latin typeface="Times New Roman" pitchFamily="18" charset="0"/>
              <a:sym typeface="Wingdings" pitchFamily="2" charset="2"/>
              <a:hlinkClick r:id="rId3"/>
            </a:endParaRPr>
          </a:p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  <a:hlinkClick r:id="rId3"/>
              </a:rPr>
              <a:t>Microarchitecture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</a:b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The microarchitecture is the </a:t>
            </a:r>
            <a:r>
              <a:rPr lang="en-US" sz="2000" dirty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hardware implementation of a given ISA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. An ISA can be implemented with different microarchitectures. This allows programmers to write software that functions on chips made by different manufacturers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.</a:t>
            </a:r>
          </a:p>
          <a:p>
            <a:pPr>
              <a:spcBef>
                <a:spcPct val="50000"/>
              </a:spcBef>
            </a:pPr>
            <a:endParaRPr lang="en-US" sz="2000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What ISA is your laptop?    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Name some ISAs?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algn="r"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 algn="r"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31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52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 </a:t>
            </a:r>
            <a:r>
              <a:rPr lang="en-US" dirty="0" err="1" smtClean="0"/>
              <a:t>vs</a:t>
            </a:r>
            <a:r>
              <a:rPr lang="en-US" dirty="0" smtClean="0"/>
              <a:t> CISC 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2655" y="1299442"/>
            <a:ext cx="604070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Reduced Instruction Set Computer (RISC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)</a:t>
            </a:r>
          </a:p>
          <a:p>
            <a:pPr>
              <a:spcBef>
                <a:spcPct val="50000"/>
              </a:spcBef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Complex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Instruction Set Computer (CISC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Tradeoffs RISC vs CISC</a:t>
            </a:r>
          </a:p>
          <a:p>
            <a:pPr lvl="1"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more instructions == more complex hardware</a:t>
            </a:r>
          </a:p>
          <a:p>
            <a:pPr>
              <a:spcBef>
                <a:spcPct val="50000"/>
              </a:spcBef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9" name="Isosceles Triangle 8"/>
          <p:cNvSpPr/>
          <p:nvPr/>
        </p:nvSpPr>
        <p:spPr bwMode="auto">
          <a:xfrm>
            <a:off x="7267575" y="2609850"/>
            <a:ext cx="1114425" cy="1095375"/>
          </a:xfrm>
          <a:prstGeom prst="triangl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auto" hangingPunct="0">
              <a:spcAft>
                <a:spcPts val="0"/>
              </a:spcAft>
              <a:defRPr/>
            </a:pPr>
            <a:endParaRPr lang="en-US" kern="0" dirty="0" smtClean="0">
              <a:solidFill>
                <a:srgbClr val="000000"/>
              </a:solidFill>
              <a:latin typeface="Arial" pitchFamily="34" charset="0"/>
              <a:sym typeface="Wingdings" pitchFamily="2" charset="2"/>
            </a:endParaRPr>
          </a:p>
        </p:txBody>
      </p:sp>
      <p:sp>
        <p:nvSpPr>
          <p:cNvPr id="10" name="Isosceles Triangle 9"/>
          <p:cNvSpPr/>
          <p:nvPr/>
        </p:nvSpPr>
        <p:spPr bwMode="auto">
          <a:xfrm rot="10800000">
            <a:off x="7267574" y="1514475"/>
            <a:ext cx="1114425" cy="1095375"/>
          </a:xfrm>
          <a:prstGeom prst="triangl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auto" hangingPunct="0">
              <a:spcAft>
                <a:spcPts val="0"/>
              </a:spcAft>
              <a:defRPr/>
            </a:pPr>
            <a:endParaRPr lang="en-US" kern="0" dirty="0" smtClean="0">
              <a:solidFill>
                <a:srgbClr val="000000"/>
              </a:solidFill>
              <a:latin typeface="Arial" pitchFamily="34" charset="0"/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67575" y="1476375"/>
            <a:ext cx="11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Complex</a:t>
            </a:r>
          </a:p>
          <a:p>
            <a:pPr algn="ctr" eaLnBrk="0" hangingPunct="0"/>
            <a:r>
              <a:rPr lang="en-US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SW</a:t>
            </a:r>
            <a:endParaRPr lang="en-US" dirty="0">
              <a:solidFill>
                <a:srgbClr val="000000"/>
              </a:solidFill>
              <a:latin typeface="Arial" pitchFamily="34" charset="0"/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67575" y="3220105"/>
            <a:ext cx="11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Complex</a:t>
            </a:r>
          </a:p>
          <a:p>
            <a:pPr algn="ctr" eaLnBrk="0" hangingPunct="0"/>
            <a:r>
              <a:rPr lang="en-US" dirty="0" smtClean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HW</a:t>
            </a:r>
            <a:endParaRPr lang="en-US" dirty="0">
              <a:solidFill>
                <a:srgbClr val="000000"/>
              </a:solidFill>
              <a:latin typeface="Arial" pitchFamily="34" charset="0"/>
              <a:sym typeface="Wingdings" pitchFamily="2" charset="2"/>
            </a:endParaRP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algn="r"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 algn="r"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23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68HC12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i="1" dirty="0" smtClean="0"/>
              <a:t>MSP430G2553</a:t>
            </a:r>
            <a:endParaRPr lang="en-US" dirty="0"/>
          </a:p>
        </p:txBody>
      </p:sp>
      <p:pic>
        <p:nvPicPr>
          <p:cNvPr id="4" name="Picture 15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610" y="804483"/>
            <a:ext cx="4013990" cy="5037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899727" y="2731732"/>
            <a:ext cx="389631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  <a:hlinkClick r:id="rId3"/>
              </a:rPr>
              <a:t>http://ece.ninja/382/datasheets/msp430g2x53_2x13_mixed_sig_mcu.pdf</a:t>
            </a:r>
            <a:endParaRPr lang="en-US" sz="2000" dirty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3423" y="6065456"/>
            <a:ext cx="3012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200 to 300 instructions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89659" y="3984454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27 instructions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algn="r"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 algn="r"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33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91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/>
              <a:pPr algn="ctr">
                <a:defRPr/>
              </a:pPr>
              <a:t>34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35" y="1466310"/>
            <a:ext cx="40481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2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Bullets</a:t>
            </a:r>
            <a:endParaRPr lang="en-US" sz="2000" dirty="0" smtClean="0"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82880"/>
            <a:ext cx="7040880" cy="1097280"/>
          </a:xfrm>
        </p:spPr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/>
              <a:pPr algn="ctr"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17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64" y="1395876"/>
            <a:ext cx="7772400" cy="4724400"/>
          </a:xfrm>
        </p:spPr>
        <p:txBody>
          <a:bodyPr/>
          <a:lstStyle/>
          <a:p>
            <a:r>
              <a:rPr lang="en-US" dirty="0" smtClean="0"/>
              <a:t>Is a smart-phone an embedded system?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Embedded </a:t>
            </a:r>
            <a:r>
              <a:rPr lang="en-US" dirty="0" smtClean="0"/>
              <a:t>Systems  </a:t>
            </a:r>
          </a:p>
          <a:p>
            <a:pPr lvl="1"/>
            <a:r>
              <a:rPr lang="en-US" dirty="0" smtClean="0"/>
              <a:t>they're </a:t>
            </a:r>
            <a:r>
              <a:rPr lang="en-US" dirty="0"/>
              <a:t>built to </a:t>
            </a:r>
            <a:r>
              <a:rPr lang="en-US" b="1" dirty="0"/>
              <a:t>interact</a:t>
            </a:r>
            <a:r>
              <a:rPr lang="en-US" dirty="0"/>
              <a:t> with the real-world and perform very specific functions, often with difficult constraints (timing, power,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algn="r"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 algn="r"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8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Embedded Processors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Every PC, iMac, engineering workstation, Cray supercomputer and all other general-purpose computers put together account for less than 1% of all microprocessors sold every year.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Your average car has about 15 microprocessors. (1999 BMW 7-series has 65)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There's one micro in each headlight of a new Lexus, BMW or Mercedes.  Plus one in each rear-view mirror.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The average middle-class household has about 40 to 50 microprocessors in it (55 if you own a PC).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Where are they?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>
                <a:latin typeface="Arial" charset="0"/>
              </a:rPr>
              <a:t>digital cellular telephone, pager, microwave oven, washer, dryer, dishwasher, coffee maker, refrigerator, VCR, television, video-game console, stereo receiver, CD player, DVD player, portable Discman, remote control for the TV, remote for the VCR, remote for the stereo, garage-door opener, automatic sprinkler timer, fax machine, PDA, answering machine,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250 million 32-bit embedded microprocessors sold plus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&gt;1 billion 16-bit plus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&gt;1 billion 8-bit plus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 smtClean="0">
                <a:latin typeface="Arial" charset="0"/>
              </a:rPr>
              <a:t>&gt;1 billion 4-bitters.</a:t>
            </a:r>
          </a:p>
          <a:p>
            <a:pPr eaLnBrk="1" hangingPunct="1">
              <a:lnSpc>
                <a:spcPct val="90000"/>
              </a:lnSpc>
            </a:pPr>
            <a:endParaRPr lang="en-US" sz="1800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Arial" charset="0"/>
              </a:rPr>
              <a:t>Source: </a:t>
            </a:r>
            <a:r>
              <a:rPr lang="en-US" sz="1400" dirty="0" smtClean="0">
                <a:solidFill>
                  <a:srgbClr val="FF0000"/>
                </a:solidFill>
                <a:latin typeface="Arial" charset="0"/>
              </a:rPr>
              <a:t>May 1999 </a:t>
            </a:r>
            <a:r>
              <a:rPr lang="en-US" sz="1400" dirty="0" smtClean="0">
                <a:latin typeface="Arial" charset="0"/>
              </a:rPr>
              <a:t>Embedded Systems Programming</a:t>
            </a:r>
          </a:p>
          <a:p>
            <a:pPr eaLnBrk="1" hangingPunct="1">
              <a:lnSpc>
                <a:spcPct val="90000"/>
              </a:lnSpc>
            </a:pPr>
            <a:endParaRPr lang="en-US" sz="1600" dirty="0" smtClean="0">
              <a:latin typeface="Arial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algn="r"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 algn="r"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33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Computer Systems Courses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401946" y="1676400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b="1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EE 281: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Digital Design &amp; </a:t>
            </a:r>
          </a:p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Comp Arch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154546" y="1676400"/>
            <a:ext cx="1524000" cy="1143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b="1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EE 382:</a:t>
            </a:r>
          </a:p>
          <a:p>
            <a:pPr algn="ctr" eaLnBrk="0" hangingPunct="0"/>
            <a:r>
              <a:rPr lang="en-US" sz="1600" b="1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Embedded Comp</a:t>
            </a:r>
          </a:p>
          <a:p>
            <a:pPr algn="ctr" eaLnBrk="0" hangingPunct="0"/>
            <a:r>
              <a:rPr lang="en-US" sz="1600" b="1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Systems I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907146" y="1676400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b="1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EE 383: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Embedded Comp</a:t>
            </a:r>
          </a:p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Systems II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6812146" y="1676400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b="1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EE 484: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  <a:p>
            <a:pPr algn="ctr" eaLnBrk="0" hangingPunct="0"/>
            <a:r>
              <a:rPr lang="en-US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Adv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Digital</a:t>
            </a:r>
          </a:p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System Design</a:t>
            </a:r>
            <a:endParaRPr lang="en-US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6812146" y="3048000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b="1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EE 485: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  <a:p>
            <a:pPr algn="ctr" eaLnBrk="0" hangingPunct="0"/>
            <a:r>
              <a:rPr lang="en-US" sz="1600" dirty="0" err="1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Adv</a:t>
            </a:r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 Computer</a:t>
            </a:r>
            <a:endParaRPr lang="en-US" sz="1600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  <a:p>
            <a:pPr algn="ctr" eaLnBrk="0" hangingPunct="0"/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Architecture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2849746" y="22479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 sz="240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4678546" y="22479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 sz="240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6354946" y="22479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 sz="240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6507346" y="3619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en-US" sz="240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26638" name="Rectangle 17"/>
          <p:cNvSpPr>
            <a:spLocks noChangeArrowheads="1"/>
          </p:cNvSpPr>
          <p:nvPr/>
        </p:nvSpPr>
        <p:spPr bwMode="auto">
          <a:xfrm>
            <a:off x="4907146" y="3429000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b="1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EE 387:</a:t>
            </a:r>
            <a:endParaRPr lang="en-US" sz="2400" b="1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  <a:p>
            <a:pPr algn="ctr" eaLnBrk="0" hangingPunct="0"/>
            <a:r>
              <a:rPr lang="en-US" sz="160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Introduction to</a:t>
            </a:r>
          </a:p>
          <a:p>
            <a:pPr algn="ctr" eaLnBrk="0" hangingPunct="0"/>
            <a:r>
              <a:rPr lang="en-US" sz="160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Robotics</a:t>
            </a:r>
            <a:endParaRPr lang="en-US" sz="2400" b="1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 flipV="1">
            <a:off x="6507346" y="2247900"/>
            <a:ext cx="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4907146" y="4957046"/>
            <a:ext cx="144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b="1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SE 460: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UAV Systems</a:t>
            </a:r>
          </a:p>
        </p:txBody>
      </p:sp>
      <p:sp>
        <p:nvSpPr>
          <p:cNvPr id="18" name="Slide Number Placeholder 3"/>
          <p:cNvSpPr txBox="1">
            <a:spLocks/>
          </p:cNvSpPr>
          <p:nvPr/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algn="r"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 algn="r"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21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ECE 382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695" y="1120747"/>
            <a:ext cx="7772400" cy="4724400"/>
          </a:xfrm>
        </p:spPr>
        <p:txBody>
          <a:bodyPr/>
          <a:lstStyle/>
          <a:p>
            <a:r>
              <a:rPr lang="en-US" dirty="0"/>
              <a:t>In this class, we'll be:</a:t>
            </a:r>
          </a:p>
          <a:p>
            <a:pPr lvl="1"/>
            <a:r>
              <a:rPr lang="en-US" sz="2400" dirty="0"/>
              <a:t>Writing programs in Assembly Language, then C</a:t>
            </a:r>
          </a:p>
          <a:p>
            <a:pPr lvl="1"/>
            <a:r>
              <a:rPr lang="en-US" sz="2400" dirty="0"/>
              <a:t>Learning about and using the functional units of a microcontroller</a:t>
            </a:r>
          </a:p>
          <a:p>
            <a:pPr lvl="1"/>
            <a:r>
              <a:rPr lang="en-US" sz="2400" dirty="0"/>
              <a:t>Using the microcontroller to interface with peripheral </a:t>
            </a:r>
            <a:r>
              <a:rPr lang="en-US" sz="2400" dirty="0" smtClean="0"/>
              <a:t>devices</a:t>
            </a:r>
          </a:p>
          <a:p>
            <a:r>
              <a:rPr lang="en-US" dirty="0" smtClean="0"/>
              <a:t>In short – we want you to know how to use a microcontroller for your own purposes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algn="r"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 algn="r"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 algn="r"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1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8B531BE4-DB60-4836-A221-CAFE24BA278F}" type="slidenum">
              <a:rPr lang="en-US" smtClean="0">
                <a:latin typeface="Times New Roman" pitchFamily="18" charset="0"/>
              </a:rPr>
              <a:pPr/>
              <a:t>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3427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89F7FD29-E665-463E-BFAA-3F5452225AF8}" type="datetime3">
              <a:rPr lang="en-US" smtClean="0">
                <a:latin typeface="Times New Roman" pitchFamily="18" charset="0"/>
              </a:rPr>
              <a:pPr/>
              <a:t>15 August 2017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Goals</a:t>
            </a:r>
          </a:p>
        </p:txBody>
      </p:sp>
      <p:sp>
        <p:nvSpPr>
          <p:cNvPr id="10342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0" dirty="0" smtClean="0"/>
          </a:p>
          <a:p>
            <a:pPr>
              <a:buNone/>
            </a:pPr>
            <a:r>
              <a:rPr lang="en-US" b="0" dirty="0" smtClean="0"/>
              <a:t>Cadets </a:t>
            </a:r>
            <a:r>
              <a:rPr lang="en-US" b="0" dirty="0"/>
              <a:t>shall develop the skills to </a:t>
            </a:r>
            <a:r>
              <a:rPr lang="en-US" b="0" dirty="0">
                <a:solidFill>
                  <a:schemeClr val="accent2"/>
                </a:solidFill>
              </a:rPr>
              <a:t>design</a:t>
            </a:r>
            <a:r>
              <a:rPr lang="en-US" b="0" dirty="0"/>
              <a:t>, </a:t>
            </a:r>
            <a:r>
              <a:rPr lang="en-US" b="0" dirty="0">
                <a:solidFill>
                  <a:schemeClr val="accent2"/>
                </a:solidFill>
              </a:rPr>
              <a:t>implement</a:t>
            </a:r>
            <a:r>
              <a:rPr lang="en-US" b="0" dirty="0"/>
              <a:t>, </a:t>
            </a:r>
            <a:r>
              <a:rPr lang="en-US" b="0" dirty="0" smtClean="0">
                <a:solidFill>
                  <a:schemeClr val="accent2"/>
                </a:solidFill>
              </a:rPr>
              <a:t>test</a:t>
            </a:r>
            <a:r>
              <a:rPr lang="en-US" b="0" dirty="0" smtClean="0"/>
              <a:t>, and </a:t>
            </a:r>
            <a:r>
              <a:rPr lang="en-US" b="0" dirty="0">
                <a:solidFill>
                  <a:schemeClr val="accent2"/>
                </a:solidFill>
              </a:rPr>
              <a:t>debug</a:t>
            </a:r>
            <a:r>
              <a:rPr lang="en-US" b="0" dirty="0"/>
              <a:t> microcontroller-based systems by developing operational </a:t>
            </a:r>
            <a:r>
              <a:rPr lang="en-US" b="0" dirty="0">
                <a:solidFill>
                  <a:schemeClr val="accent2"/>
                </a:solidFill>
              </a:rPr>
              <a:t>assembly</a:t>
            </a:r>
            <a:r>
              <a:rPr lang="en-US" b="0" dirty="0"/>
              <a:t> and </a:t>
            </a:r>
            <a:r>
              <a:rPr lang="en-US" b="0" dirty="0">
                <a:solidFill>
                  <a:schemeClr val="accent2"/>
                </a:solidFill>
              </a:rPr>
              <a:t>C language</a:t>
            </a:r>
            <a:r>
              <a:rPr lang="en-US" b="0" dirty="0"/>
              <a:t> programs that incorporate the built-in microcontroller functions, and by successfully </a:t>
            </a:r>
            <a:r>
              <a:rPr lang="en-US" b="0" dirty="0">
                <a:solidFill>
                  <a:schemeClr val="accent2"/>
                </a:solidFill>
              </a:rPr>
              <a:t>interfacing the microcontroller</a:t>
            </a:r>
            <a:r>
              <a:rPr lang="en-US" b="0" dirty="0"/>
              <a:t> to the external world.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374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Objectives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25514" y="1536700"/>
            <a:ext cx="8505762" cy="4324350"/>
          </a:xfrm>
        </p:spPr>
        <p:txBody>
          <a:bodyPr/>
          <a:lstStyle/>
          <a:p>
            <a:pPr marL="0" indent="0">
              <a:buNone/>
            </a:pPr>
            <a:r>
              <a:rPr lang="en-US" sz="2000" b="0" dirty="0"/>
              <a:t>By the end of this course, cadets shall be able to: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Utilize the built-in functional units of a specified microcontroller.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Write, assemble, link, and run microcontroller code in assembly language.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Write, compile, assemble, link, and run microcontroller code in the C programming language.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Interpret and explain orally and in writing the functions of a given assembly language or C program as well as laboratory 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Evaluate, analyze, debug, and modify a given program to improve its execution of a specified task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Demonstrate a working knowledge of the on-board hardware components of a microcontroller and implement an interface between a specified microcontroller and other hardware.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Demonstrate the ability to solve well and ill-defined </a:t>
            </a:r>
            <a:r>
              <a:rPr lang="en-US" sz="2000" b="0" dirty="0" smtClean="0"/>
              <a:t>problems</a:t>
            </a:r>
            <a:endParaRPr lang="en-US" sz="2000" b="0" dirty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215AD355-B678-4234-977D-56DCE36CE4F3}" type="slidenum">
              <a:rPr lang="en-US" smtClean="0">
                <a:latin typeface="Times New Roman" pitchFamily="18" charset="0"/>
              </a:rPr>
              <a:pPr/>
              <a:t>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4453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smtClean="0">
              <a:latin typeface="Times New Roman" pitchFamily="18" charset="0"/>
            </a:endParaRPr>
          </a:p>
          <a:p>
            <a:fld id="{8D8D6D40-E254-4C2C-855F-701558C132AE}" type="datetime3">
              <a:rPr lang="en-US" smtClean="0">
                <a:latin typeface="Times New Roman" pitchFamily="18" charset="0"/>
              </a:rPr>
              <a:pPr/>
              <a:t>15 August 2017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4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B44337BE5C7D4193621DF98D151EB6" ma:contentTypeVersion="1" ma:contentTypeDescription="Create a new document." ma:contentTypeScope="" ma:versionID="97e7a7c9ce595270c3eaeb148770bcf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DBC61A-8F22-4749-B0E2-3185185CFF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6BADE1-4A4A-48A5-911B-5F6548B33A51}">
  <ds:schemaRefs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sharepoint/v3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68148</TotalTime>
  <Words>1655</Words>
  <Application>Microsoft Office PowerPoint</Application>
  <PresentationFormat>On-screen Show (4:3)</PresentationFormat>
  <Paragraphs>443</Paragraphs>
  <Slides>35</Slides>
  <Notes>10</Notes>
  <HiddenSlides>4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4_USAFA Standard</vt:lpstr>
      <vt:lpstr>5_USAFA Standard</vt:lpstr>
      <vt:lpstr>Default Design</vt:lpstr>
      <vt:lpstr>Blank Presentation</vt:lpstr>
      <vt:lpstr>1_Blank Presentation</vt:lpstr>
      <vt:lpstr>PowerPoint Presentation</vt:lpstr>
      <vt:lpstr>Your first assignment…</vt:lpstr>
      <vt:lpstr>Welcome to ECE 382 Embedded Computer Systems I</vt:lpstr>
      <vt:lpstr>Embedded Systems</vt:lpstr>
      <vt:lpstr>Embedded Processors</vt:lpstr>
      <vt:lpstr>Computer Systems Courses</vt:lpstr>
      <vt:lpstr>ECE 382</vt:lpstr>
      <vt:lpstr>Course Goals</vt:lpstr>
      <vt:lpstr>Course Objectives</vt:lpstr>
      <vt:lpstr>Course Labs Overview</vt:lpstr>
      <vt:lpstr>ECE 382 – Labs</vt:lpstr>
      <vt:lpstr>ECE 382 – Labs Continued</vt:lpstr>
      <vt:lpstr>Roll call &amp; Who are you?</vt:lpstr>
      <vt:lpstr>PowerPoint Presentation</vt:lpstr>
      <vt:lpstr>Fall 2017 General Availability</vt:lpstr>
      <vt:lpstr>Admin</vt:lpstr>
      <vt:lpstr>Course Text and Website</vt:lpstr>
      <vt:lpstr>Grade Distribution</vt:lpstr>
      <vt:lpstr>Late Policy</vt:lpstr>
      <vt:lpstr>Other Course Policies</vt:lpstr>
      <vt:lpstr>Other Course Policies - Collaboration</vt:lpstr>
      <vt:lpstr>Other Course Policies –Readings and Homework</vt:lpstr>
      <vt:lpstr>Other Course Policies - Labs</vt:lpstr>
      <vt:lpstr>Bitbucket</vt:lpstr>
      <vt:lpstr>Other Course Policies</vt:lpstr>
      <vt:lpstr>?’s   ||   /* */</vt:lpstr>
      <vt:lpstr>Review</vt:lpstr>
      <vt:lpstr>What are the main components of a computer?</vt:lpstr>
      <vt:lpstr>What are the main components of a PC?</vt:lpstr>
      <vt:lpstr>Hierarchy of ECE</vt:lpstr>
      <vt:lpstr>ISA vs Microarchitecture</vt:lpstr>
      <vt:lpstr>RISC vs CISC ?</vt:lpstr>
      <vt:lpstr>68HC12 vs MSP430G2553</vt:lpstr>
      <vt:lpstr>PowerPoint Presentation</vt:lpstr>
      <vt:lpstr>Backups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USAFA/CCX</dc:creator>
  <cp:lastModifiedBy>Test</cp:lastModifiedBy>
  <cp:revision>4258</cp:revision>
  <cp:lastPrinted>2015-06-02T19:35:14Z</cp:lastPrinted>
  <dcterms:created xsi:type="dcterms:W3CDTF">2005-08-12T19:45:51Z</dcterms:created>
  <dcterms:modified xsi:type="dcterms:W3CDTF">2017-08-15T21:41:30Z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0x01010026B44337BE5C7D4193621DF98D151EB6</vt:lpwstr>
  </property>
</Properties>
</file>