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2" r:id="rId2"/>
    <p:sldId id="346" r:id="rId3"/>
    <p:sldId id="339" r:id="rId4"/>
    <p:sldId id="327" r:id="rId5"/>
    <p:sldId id="316" r:id="rId6"/>
    <p:sldId id="318" r:id="rId7"/>
    <p:sldId id="328" r:id="rId8"/>
    <p:sldId id="343" r:id="rId9"/>
    <p:sldId id="342" r:id="rId10"/>
    <p:sldId id="319" r:id="rId11"/>
    <p:sldId id="320" r:id="rId12"/>
    <p:sldId id="347" r:id="rId13"/>
    <p:sldId id="344" r:id="rId14"/>
    <p:sldId id="329" r:id="rId15"/>
    <p:sldId id="321" r:id="rId16"/>
    <p:sldId id="322" r:id="rId17"/>
    <p:sldId id="330" r:id="rId18"/>
    <p:sldId id="345" r:id="rId19"/>
    <p:sldId id="323" r:id="rId20"/>
    <p:sldId id="324" r:id="rId21"/>
    <p:sldId id="331" r:id="rId22"/>
    <p:sldId id="326" r:id="rId23"/>
    <p:sldId id="333" r:id="rId24"/>
    <p:sldId id="332" r:id="rId25"/>
    <p:sldId id="348" r:id="rId26"/>
    <p:sldId id="334" r:id="rId27"/>
    <p:sldId id="317" r:id="rId28"/>
    <p:sldId id="325" r:id="rId29"/>
    <p:sldId id="303" r:id="rId3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771" autoAdjust="0"/>
  </p:normalViewPr>
  <p:slideViewPr>
    <p:cSldViewPr snapToGrid="0">
      <p:cViewPr varScale="1">
        <p:scale>
          <a:sx n="92" d="100"/>
          <a:sy n="92" d="100"/>
        </p:scale>
        <p:origin x="-13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4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spgcc.sourceforge.net/manual/x147.html" TargetMode="External"/><Relationship Id="rId7" Type="http://schemas.openxmlformats.org/officeDocument/2006/relationships/hyperlink" Target="http://ece.ninja/382/notes/L4/L4_addressing_modes.html" TargetMode="External"/><Relationship Id="rId2" Type="http://schemas.openxmlformats.org/officeDocument/2006/relationships/hyperlink" Target="http://ece.ninja/382/datasheets/msp430_msp430x2xx_family_users_guide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ce.ninja/382/notes/L2/ucorrupt1.html" TargetMode="External"/><Relationship Id="rId5" Type="http://schemas.openxmlformats.org/officeDocument/2006/relationships/hyperlink" Target="http://ece.ninja/382/notes/L3/L3_execution.html" TargetMode="External"/><Relationship Id="rId4" Type="http://schemas.openxmlformats.org/officeDocument/2006/relationships/hyperlink" Target="http://ece.ninja/382/labs/compex1/index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400" b="1" dirty="0" smtClean="0"/>
              <a:t>Readings</a:t>
            </a:r>
            <a:endParaRPr lang="en-US" sz="2400" b="1" dirty="0"/>
          </a:p>
          <a:p>
            <a:pPr lvl="1" algn="l"/>
            <a:r>
              <a:rPr lang="en-US" sz="2000" dirty="0"/>
              <a:t>Barrett 2.8-2.11 (pp47-54)</a:t>
            </a:r>
            <a:br>
              <a:rPr lang="en-US" sz="2000" dirty="0"/>
            </a:br>
            <a:r>
              <a:rPr lang="en-US" sz="2000" dirty="0" smtClean="0">
                <a:hlinkClick r:id="rId2"/>
              </a:rPr>
              <a:t>MSP430 </a:t>
            </a:r>
            <a:r>
              <a:rPr lang="en-US" sz="2000" dirty="0">
                <a:hlinkClick r:id="rId2"/>
              </a:rPr>
              <a:t>Family Users Guide pp47-55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>
                <a:hlinkClick r:id="rId3"/>
              </a:rPr>
              <a:t>MSP430 </a:t>
            </a:r>
            <a:r>
              <a:rPr lang="en-US" sz="2000" dirty="0">
                <a:hlinkClick r:id="rId3"/>
              </a:rPr>
              <a:t>Addressing </a:t>
            </a:r>
            <a:r>
              <a:rPr lang="en-US" sz="2000" dirty="0" smtClean="0">
                <a:hlinkClick r:id="rId3"/>
              </a:rPr>
              <a:t>Modes</a:t>
            </a:r>
            <a:endParaRPr lang="en-US" sz="2000" dirty="0" smtClean="0"/>
          </a:p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Addressing Modes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4"/>
              </a:rPr>
              <a:t>CompEx1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 due lesson 6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>
                <a:solidFill>
                  <a:srgbClr val="0070C0"/>
                </a:solidFill>
                <a:hlinkClick r:id="rId5"/>
              </a:rPr>
              <a:t>Assignment 1 due </a:t>
            </a:r>
            <a:r>
              <a:rPr lang="en-US" sz="2000" dirty="0" smtClean="0">
                <a:solidFill>
                  <a:srgbClr val="0070C0"/>
                </a:solidFill>
              </a:rPr>
              <a:t>today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6"/>
              </a:rPr>
              <a:t>uCorrupt1 due</a:t>
            </a:r>
            <a:r>
              <a:rPr lang="en-US" sz="2000" dirty="0" smtClean="0">
                <a:solidFill>
                  <a:srgbClr val="0070C0"/>
                </a:solidFill>
              </a:rPr>
              <a:t> today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7"/>
              </a:rPr>
              <a:t>Assignment 2 due </a:t>
            </a:r>
            <a:r>
              <a:rPr lang="en-US" sz="2000" dirty="0" smtClean="0">
                <a:solidFill>
                  <a:srgbClr val="0070C0"/>
                </a:solidFill>
              </a:rPr>
              <a:t>next lesson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602392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5502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90840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4275"/>
            <a:ext cx="7772400" cy="457200"/>
          </a:xfrm>
        </p:spPr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872242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54839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5678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80723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1001" y="3198167"/>
            <a:ext cx="8002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0200</a:t>
            </a:r>
          </a:p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+ 2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0202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172505" y="3764132"/>
            <a:ext cx="1143962" cy="33853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318197" y="5512158"/>
            <a:ext cx="4787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about: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2(r6), </a:t>
            </a:r>
            <a:r>
              <a:rPr lang="en-US" dirty="0" smtClean="0">
                <a:solidFill>
                  <a:srgbClr val="FF0000"/>
                </a:solidFill>
              </a:rPr>
              <a:t>6(r5) 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2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last instruction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mov.w</a:t>
            </a:r>
            <a:r>
              <a:rPr lang="en-US" sz="2400" dirty="0"/>
              <a:t>   #0x200, r6</a:t>
            </a:r>
          </a:p>
          <a:p>
            <a:pPr marL="0" indent="0">
              <a:buNone/>
            </a:pPr>
            <a:r>
              <a:rPr lang="en-US" sz="2400" dirty="0" err="1"/>
              <a:t>mov.w</a:t>
            </a:r>
            <a:r>
              <a:rPr lang="en-US" sz="2400" dirty="0"/>
              <a:t>   #0xbeef, 2(r6)    </a:t>
            </a:r>
            <a:r>
              <a:rPr lang="en-US" sz="2400" dirty="0" smtClean="0">
                <a:solidFill>
                  <a:srgbClr val="00B050"/>
                </a:solidFill>
              </a:rPr>
              <a:t>;</a:t>
            </a:r>
            <a:r>
              <a:rPr lang="en-US" sz="2400" dirty="0">
                <a:solidFill>
                  <a:srgbClr val="00B050"/>
                </a:solidFill>
              </a:rPr>
              <a:t>places 0xbeef at address 0x0202</a:t>
            </a:r>
          </a:p>
          <a:p>
            <a:pPr marL="0" indent="0">
              <a:buNone/>
            </a:pPr>
            <a:r>
              <a:rPr lang="en-US" sz="2400" dirty="0" err="1"/>
              <a:t>mov.w</a:t>
            </a:r>
            <a:r>
              <a:rPr lang="en-US" sz="2400" dirty="0"/>
              <a:t>   r6, r5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mov.w</a:t>
            </a:r>
            <a:r>
              <a:rPr lang="en-US" sz="2400" dirty="0">
                <a:solidFill>
                  <a:srgbClr val="FF0000"/>
                </a:solidFill>
              </a:rPr>
              <a:t>   2(r6), 6(r5) </a:t>
            </a:r>
            <a:r>
              <a:rPr lang="en-US" sz="2400" dirty="0"/>
              <a:t> </a:t>
            </a:r>
            <a:r>
              <a:rPr lang="en-US" sz="2400" dirty="0" smtClean="0"/>
              <a:t>	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94287"/>
            <a:ext cx="9144000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Disassembled:</a:t>
            </a:r>
          </a:p>
          <a:p>
            <a:r>
              <a:rPr lang="pt-BR" sz="2000" dirty="0" smtClean="0"/>
              <a:t>c01c</a:t>
            </a:r>
            <a:r>
              <a:rPr lang="pt-BR" sz="2000" dirty="0"/>
              <a:t>:    36 40 00 02     mov    #512,    r6    ;#0x0200</a:t>
            </a:r>
          </a:p>
          <a:p>
            <a:r>
              <a:rPr lang="pt-BR" sz="2000" dirty="0"/>
              <a:t>c020:    b6 40 ef be     mov    #-16657,2(r6)    ;#0xbeef, 0x0002(r6)</a:t>
            </a:r>
          </a:p>
          <a:p>
            <a:r>
              <a:rPr lang="pt-BR" sz="2000" dirty="0"/>
              <a:t>c024:    02 00 </a:t>
            </a:r>
          </a:p>
          <a:p>
            <a:r>
              <a:rPr lang="pt-BR" sz="2000" dirty="0"/>
              <a:t>c026:    05 46           mov    r6,    r5    </a:t>
            </a:r>
          </a:p>
          <a:p>
            <a:r>
              <a:rPr lang="pt-BR" sz="2000" dirty="0"/>
              <a:t>c028:    95 46 02 00     mov    2(r6),    6(r5)    ;0x0002(r6), 0x0006(r5)</a:t>
            </a:r>
          </a:p>
          <a:p>
            <a:r>
              <a:rPr lang="pt-BR" sz="2000" dirty="0"/>
              <a:t>c02c:    06 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970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mov.w</a:t>
            </a:r>
            <a:r>
              <a:rPr lang="en-US" smtClean="0"/>
              <a:t> 2(r6), </a:t>
            </a:r>
            <a:r>
              <a:rPr lang="en-US" dirty="0"/>
              <a:t>6(r5)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716003"/>
              </p:ext>
            </p:extLst>
          </p:nvPr>
        </p:nvGraphicFramePr>
        <p:xfrm>
          <a:off x="145768" y="1978721"/>
          <a:ext cx="8825953" cy="2057619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85" y="3605070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38" name="TextBox 37"/>
            <p:cNvSpPr txBox="1"/>
            <p:nvPr/>
          </p:nvSpPr>
          <p:spPr>
            <a:xfrm>
              <a:off x="5976730" y="1044760"/>
              <a:ext cx="223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indexed register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>
              <a:stCxn id="39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44" name="Oval 43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5" name="Straight Arrow Connector 44"/>
            <p:cNvCxnSpPr>
              <a:stCxn id="44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48" name="Oval 47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53" name="TextBox 52"/>
            <p:cNvSpPr txBox="1"/>
            <p:nvPr/>
          </p:nvSpPr>
          <p:spPr>
            <a:xfrm>
              <a:off x="3316357" y="3616935"/>
              <a:ext cx="242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indexed 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5" name="Straight Arrow Connector 54"/>
            <p:cNvCxnSpPr>
              <a:stCxn id="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4" idx="3"/>
              <a:endCxn id="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59" name="TextBox 5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65" name="Oval 6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6" name="Straight Arrow Connector 65"/>
            <p:cNvCxnSpPr>
              <a:stCxn id="6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0954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34845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11752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930372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2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15767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16016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12741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086478" y="4086478"/>
            <a:ext cx="1181437" cy="31684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128541" y="5429546"/>
            <a:ext cx="5163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 a pointer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this the same as:    move </a:t>
            </a:r>
            <a:r>
              <a:rPr lang="en-US" dirty="0" smtClean="0">
                <a:solidFill>
                  <a:srgbClr val="FF0000"/>
                </a:solidFill>
              </a:rPr>
              <a:t>0(r8), r9  </a:t>
            </a:r>
            <a:r>
              <a:rPr lang="en-US" dirty="0" smtClean="0">
                <a:solidFill>
                  <a:srgbClr val="FF0000"/>
                </a:solidFill>
              </a:rPr>
              <a:t>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Indirect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/>
              <a:t> </a:t>
            </a:r>
            <a:r>
              <a:rPr lang="en-US" dirty="0" smtClean="0"/>
              <a:t> @r7, r8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24261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20" name="TextBox 19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8" name="Oval 7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9" name="Straight Arrow Connector 8"/>
            <p:cNvCxnSpPr>
              <a:stCxn id="8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34" name="Oval 33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2053" name="TextBox 2052"/>
            <p:cNvSpPr txBox="1"/>
            <p:nvPr/>
          </p:nvSpPr>
          <p:spPr>
            <a:xfrm>
              <a:off x="3316357" y="3616935"/>
              <a:ext cx="242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i</a:t>
              </a:r>
              <a:r>
                <a:rPr lang="en-US" dirty="0" smtClean="0">
                  <a:solidFill>
                    <a:srgbClr val="FFC000"/>
                  </a:solidFill>
                </a:rPr>
                <a:t>ndirect 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2054" name="Oval 20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56" name="Straight Arrow Connector 2055"/>
            <p:cNvCxnSpPr>
              <a:stCxn id="20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58" name="Straight Arrow Connector 2057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1" name="Straight Arrow Connector 2060"/>
            <p:cNvCxnSpPr>
              <a:stCxn id="2054" idx="3"/>
              <a:endCxn id="20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12" name="TextBox 11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2064" name="Oval 2063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66" name="Straight Arrow Connector 2065"/>
            <p:cNvCxnSpPr>
              <a:stCxn id="2064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8" name="Straight Arrow Connector 2067"/>
            <p:cNvCxnSpPr>
              <a:stCxn id="2064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458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882155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17797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00412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6992"/>
            <a:ext cx="7772400" cy="457200"/>
          </a:xfrm>
        </p:spPr>
        <p:txBody>
          <a:bodyPr/>
          <a:lstStyle/>
          <a:p>
            <a:r>
              <a:rPr lang="en-US" b="1" dirty="0" smtClean="0"/>
              <a:t>What does this program do?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Where’s the BEEF?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; first thing's first - how do we create a comment?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mov.w</a:t>
            </a:r>
            <a:r>
              <a:rPr lang="en-US" sz="2000" dirty="0"/>
              <a:t>   #0x0200, r5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mov.w</a:t>
            </a:r>
            <a:r>
              <a:rPr lang="en-US" sz="2000" dirty="0"/>
              <a:t>   #0xbeef, r6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fill        </a:t>
            </a:r>
            <a:r>
              <a:rPr lang="en-US" sz="2000" dirty="0" err="1"/>
              <a:t>mov.w</a:t>
            </a:r>
            <a:r>
              <a:rPr lang="en-US" sz="2000" dirty="0"/>
              <a:t>   r6, 0(r5)           </a:t>
            </a:r>
            <a:r>
              <a:rPr lang="en-US" sz="2000" dirty="0">
                <a:solidFill>
                  <a:srgbClr val="00B050"/>
                </a:solidFill>
              </a:rPr>
              <a:t>; anyone know what this syntax means?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incd</a:t>
            </a:r>
            <a:r>
              <a:rPr lang="en-US" sz="2000" dirty="0"/>
              <a:t>    r5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cmp.w</a:t>
            </a:r>
            <a:r>
              <a:rPr lang="en-US" sz="2000" dirty="0"/>
              <a:t>   #0x0400, r5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what does this instruction do?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jne</a:t>
            </a:r>
            <a:r>
              <a:rPr lang="en-US" sz="2000" dirty="0"/>
              <a:t>     fill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forever     </a:t>
            </a:r>
            <a:r>
              <a:rPr lang="en-US" sz="2000" dirty="0" err="1"/>
              <a:t>jmp</a:t>
            </a:r>
            <a:r>
              <a:rPr lang="en-US" sz="2000" dirty="0"/>
              <a:t>     forever</a:t>
            </a:r>
          </a:p>
        </p:txBody>
      </p:sp>
    </p:spTree>
    <p:extLst>
      <p:ext uri="{BB962C8B-B14F-4D97-AF65-F5344CB8AC3E}">
        <p14:creationId xmlns:p14="http://schemas.microsoft.com/office/powerpoint/2010/main" val="30441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72180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722541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91063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136994" y="4070294"/>
            <a:ext cx="1171381" cy="31527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361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6445"/>
            <a:ext cx="9144000" cy="4724400"/>
          </a:xfrm>
        </p:spPr>
        <p:txBody>
          <a:bodyPr/>
          <a:lstStyle/>
          <a:p>
            <a:r>
              <a:rPr lang="en-US" dirty="0" smtClean="0"/>
              <a:t>Immediate:      </a:t>
            </a:r>
            <a:r>
              <a:rPr lang="en-US" dirty="0" err="1" smtClean="0">
                <a:solidFill>
                  <a:srgbClr val="0070C0"/>
                </a:solidFill>
              </a:rPr>
              <a:t>mov.w</a:t>
            </a:r>
            <a:r>
              <a:rPr lang="en-US" dirty="0" smtClean="0">
                <a:solidFill>
                  <a:srgbClr val="0070C0"/>
                </a:solidFill>
              </a:rPr>
              <a:t> #BEEF, r6</a:t>
            </a:r>
          </a:p>
          <a:p>
            <a:r>
              <a:rPr lang="en-US" dirty="0" smtClean="0"/>
              <a:t>Symbolic/PC Relative</a:t>
            </a:r>
            <a:r>
              <a:rPr lang="en-US" dirty="0"/>
              <a:t>:    </a:t>
            </a:r>
            <a:r>
              <a:rPr lang="en-US" dirty="0" err="1">
                <a:solidFill>
                  <a:srgbClr val="0070C0"/>
                </a:solidFill>
              </a:rPr>
              <a:t>mov.w</a:t>
            </a: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magic_number</a:t>
            </a:r>
            <a:r>
              <a:rPr lang="en-US" dirty="0">
                <a:solidFill>
                  <a:srgbClr val="0070C0"/>
                </a:solidFill>
              </a:rPr>
              <a:t>, r7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</a:t>
            </a:r>
            <a:r>
              <a:rPr lang="en-US" dirty="0" err="1" smtClean="0">
                <a:solidFill>
                  <a:srgbClr val="0070C0"/>
                </a:solidFill>
              </a:rPr>
              <a:t>magic_number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.word   </a:t>
            </a:r>
            <a:r>
              <a:rPr lang="en-US" dirty="0" smtClean="0">
                <a:solidFill>
                  <a:srgbClr val="0070C0"/>
                </a:solidFill>
              </a:rPr>
              <a:t>0xafaf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becomes                </a:t>
            </a:r>
            <a:r>
              <a:rPr lang="en-US" dirty="0" err="1" smtClean="0">
                <a:solidFill>
                  <a:srgbClr val="0070C0"/>
                </a:solidFill>
              </a:rPr>
              <a:t>mov.w</a:t>
            </a:r>
            <a:r>
              <a:rPr lang="en-US" dirty="0" smtClean="0">
                <a:solidFill>
                  <a:srgbClr val="0070C0"/>
                </a:solidFill>
              </a:rPr>
              <a:t>   </a:t>
            </a:r>
            <a:r>
              <a:rPr lang="en-US" dirty="0" err="1" smtClean="0">
                <a:solidFill>
                  <a:srgbClr val="0070C0"/>
                </a:solidFill>
              </a:rPr>
              <a:t>xxxx</a:t>
            </a:r>
            <a:r>
              <a:rPr lang="en-US" dirty="0" smtClean="0">
                <a:solidFill>
                  <a:srgbClr val="0070C0"/>
                </a:solidFill>
              </a:rPr>
              <a:t>(PC), r7</a:t>
            </a:r>
          </a:p>
          <a:p>
            <a:pPr marL="1371600" lvl="3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/>
              <a:t>Absolute:         </a:t>
            </a:r>
            <a:r>
              <a:rPr lang="en-US" dirty="0" err="1">
                <a:solidFill>
                  <a:srgbClr val="0070C0"/>
                </a:solidFill>
              </a:rPr>
              <a:t>mov.w</a:t>
            </a:r>
            <a:r>
              <a:rPr lang="en-US" dirty="0">
                <a:solidFill>
                  <a:srgbClr val="0070C0"/>
                </a:solidFill>
              </a:rPr>
              <a:t> &amp;0200, r6</a:t>
            </a:r>
          </a:p>
          <a:p>
            <a:pPr marL="914400" lvl="2" indent="0">
              <a:buNone/>
            </a:pPr>
            <a:r>
              <a:rPr lang="en-US" dirty="0"/>
              <a:t>                           </a:t>
            </a:r>
            <a:r>
              <a:rPr lang="en-US" dirty="0" err="1">
                <a:solidFill>
                  <a:srgbClr val="0070C0"/>
                </a:solidFill>
              </a:rPr>
              <a:t>mov.w</a:t>
            </a:r>
            <a:r>
              <a:rPr lang="en-US" dirty="0">
                <a:solidFill>
                  <a:srgbClr val="0070C0"/>
                </a:solidFill>
              </a:rPr>
              <a:t> #0xff, &amp;</a:t>
            </a:r>
            <a:r>
              <a:rPr lang="en-US" dirty="0" smtClean="0">
                <a:solidFill>
                  <a:srgbClr val="0070C0"/>
                </a:solidFill>
              </a:rPr>
              <a:t>P1OUT</a:t>
            </a:r>
            <a:endParaRPr lang="en-US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#0xff, P1OUT   ????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Constant Generators CG1, CG2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69" y="1616348"/>
            <a:ext cx="6933062" cy="362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99898" y="5114226"/>
            <a:ext cx="3944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 smtClean="0"/>
              <a:t>Family User Guide 3.4.5 pp122</a:t>
            </a:r>
          </a:p>
        </p:txBody>
      </p:sp>
    </p:spTree>
    <p:extLst>
      <p:ext uri="{BB962C8B-B14F-4D97-AF65-F5344CB8AC3E}">
        <p14:creationId xmlns:p14="http://schemas.microsoft.com/office/powerpoint/2010/main" val="24171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rrc</a:t>
            </a:r>
            <a:r>
              <a:rPr lang="en-US" dirty="0" smtClean="0"/>
              <a:t> r6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80" b="78006"/>
          <a:stretch/>
        </p:blipFill>
        <p:spPr bwMode="auto">
          <a:xfrm>
            <a:off x="331788" y="3737113"/>
            <a:ext cx="2796295" cy="199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9" name="Oval 8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1842052" y="1683026"/>
            <a:ext cx="6334539" cy="2597426"/>
            <a:chOff x="1842052" y="1683026"/>
            <a:chExt cx="6334539" cy="2597426"/>
          </a:xfrm>
        </p:grpSpPr>
        <p:cxnSp>
          <p:nvCxnSpPr>
            <p:cNvPr id="13" name="Straight Arrow Connector 12"/>
            <p:cNvCxnSpPr>
              <a:stCxn id="14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Oval 13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4" idx="0"/>
            </p:cNvCxnSpPr>
            <p:nvPr/>
          </p:nvCxnSpPr>
          <p:spPr bwMode="auto">
            <a:xfrm flipH="1" flipV="1">
              <a:off x="1842052" y="1683026"/>
              <a:ext cx="5817705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842052" y="914400"/>
            <a:ext cx="6202018" cy="3366052"/>
            <a:chOff x="1842052" y="914400"/>
            <a:chExt cx="6202018" cy="3366052"/>
          </a:xfrm>
        </p:grpSpPr>
        <p:sp>
          <p:nvSpPr>
            <p:cNvPr id="18" name="TextBox 17"/>
            <p:cNvSpPr txBox="1"/>
            <p:nvPr/>
          </p:nvSpPr>
          <p:spPr>
            <a:xfrm>
              <a:off x="5804452" y="91440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>
              <a:stCxn id="21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1842052" y="1145232"/>
              <a:ext cx="385638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31" name="TextBox 30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643268" y="813928"/>
              <a:ext cx="4704523" cy="3559288"/>
              <a:chOff x="1643268" y="813928"/>
              <a:chExt cx="4704523" cy="3559288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5456915" y="2262301"/>
                <a:ext cx="890876" cy="600169"/>
              </a:xfrm>
              <a:prstGeom prst="ellipse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Wingdings" pitchFamily="2" charset="2"/>
                </a:endParaRPr>
              </a:p>
            </p:txBody>
          </p:sp>
          <p:cxnSp>
            <p:nvCxnSpPr>
              <p:cNvPr id="33" name="Straight Arrow Connector 32"/>
              <p:cNvCxnSpPr>
                <a:stCxn id="34" idx="4"/>
              </p:cNvCxnSpPr>
              <p:nvPr/>
            </p:nvCxnSpPr>
            <p:spPr bwMode="auto">
              <a:xfrm>
                <a:off x="5902353" y="2862470"/>
                <a:ext cx="445438" cy="151074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 flipH="1" flipV="1">
                <a:off x="1643268" y="813928"/>
                <a:ext cx="4055168" cy="144837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40" name="Straight Arrow Connector 39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1729936" y="2411896"/>
            <a:ext cx="3968499" cy="1961320"/>
            <a:chOff x="1729936" y="2411896"/>
            <a:chExt cx="3968499" cy="1961320"/>
          </a:xfrm>
        </p:grpSpPr>
        <p:sp>
          <p:nvSpPr>
            <p:cNvPr id="41" name="Oval 40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3" name="Straight Arrow Connector 42"/>
            <p:cNvCxnSpPr>
              <a:stCxn id="41" idx="3"/>
              <a:endCxn id="1027" idx="0"/>
            </p:cNvCxnSpPr>
            <p:nvPr/>
          </p:nvCxnSpPr>
          <p:spPr bwMode="auto">
            <a:xfrm flipH="1">
              <a:off x="1729936" y="2796485"/>
              <a:ext cx="2460747" cy="94062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stCxn id="41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TextBox 28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81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Example Program</a:t>
            </a:r>
            <a:br>
              <a:rPr lang="en-US" b="1" dirty="0" smtClean="0"/>
            </a:br>
            <a:r>
              <a:rPr lang="en-US" b="1" dirty="0" smtClean="0"/>
              <a:t>Where’s the BEEF?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8" y="1282587"/>
            <a:ext cx="7772400" cy="434946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 smtClean="0">
                <a:solidFill>
                  <a:srgbClr val="0070C0"/>
                </a:solidFill>
              </a:rPr>
              <a:t>fill memory with BEEF --    what are the addressing modes used?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#0x200,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0xBEEF,r6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fill: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r6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0(r5)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incd       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cmp.w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#0x0400,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fill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In class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write an example program to add the numbers 0x06 through 0x15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/>
              <a:t>In class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Doesn’t use addressing mode.</a:t>
            </a:r>
          </a:p>
          <a:p>
            <a:pPr marL="0" lvl="1" indent="0">
              <a:buNone/>
            </a:pPr>
            <a:r>
              <a:rPr lang="en-US" sz="2400" dirty="0" smtClean="0"/>
              <a:t>forever  JMP  forever		; what does this do? </a:t>
            </a:r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/>
              <a:t>All </a:t>
            </a:r>
            <a:r>
              <a:rPr lang="en-US" sz="1400" dirty="0"/>
              <a:t>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251013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1" y="5590586"/>
            <a:ext cx="6299199" cy="104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40820" y="6111702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pp18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3186202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0890" y="4617068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4" name="Oval 13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5" name="Straight Arrow Connector 14"/>
            <p:cNvCxnSpPr>
              <a:stCxn id="14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7" name="Oval 16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0" name="Oval 19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1" name="Straight Arrow Connector 20"/>
            <p:cNvCxnSpPr>
              <a:stCxn id="20" idx="3"/>
            </p:cNvCxnSpPr>
            <p:nvPr/>
          </p:nvCxnSpPr>
          <p:spPr bwMode="auto">
            <a:xfrm flipH="1">
              <a:off x="2501540" y="2822876"/>
              <a:ext cx="1752016" cy="173737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20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4221747" y="4911000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14041"/>
              </p:ext>
            </p:extLst>
          </p:nvPr>
        </p:nvGraphicFramePr>
        <p:xfrm>
          <a:off x="590716" y="783848"/>
          <a:ext cx="7833092" cy="320040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Symbolic (PC relative)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LoopCtr</a:t>
                      </a:r>
                      <a:r>
                        <a:rPr lang="en-US" dirty="0" smtClean="0"/>
                        <a:t>,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r5, &amp;0x0200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#0x2006,</a:t>
                      </a:r>
                      <a:r>
                        <a:rPr lang="en-US" baseline="0" dirty="0" smtClean="0"/>
                        <a:t>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58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99162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686135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3534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07848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090789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464575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7687434" y="3617140"/>
            <a:ext cx="12138" cy="48552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487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Direct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 r11, r10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09215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9843" y="619431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3-12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20" name="TextBox 19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8" name="Oval 7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9" name="Straight Arrow Connector 8"/>
            <p:cNvCxnSpPr>
              <a:stCxn id="8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34" name="Oval 33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2053" name="TextBox 2052"/>
            <p:cNvSpPr txBox="1"/>
            <p:nvPr/>
          </p:nvSpPr>
          <p:spPr>
            <a:xfrm>
              <a:off x="3316357" y="3616935"/>
              <a:ext cx="242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2054" name="Oval 20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56" name="Straight Arrow Connector 2055"/>
            <p:cNvCxnSpPr>
              <a:stCxn id="20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58" name="Straight Arrow Connector 2057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1" name="Straight Arrow Connector 2060"/>
            <p:cNvCxnSpPr>
              <a:stCxn id="2054" idx="3"/>
              <a:endCxn id="20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12" name="TextBox 11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2064" name="Oval 2063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66" name="Straight Arrow Connector 2065"/>
            <p:cNvCxnSpPr>
              <a:stCxn id="2064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8" name="Straight Arrow Connector 2067"/>
            <p:cNvCxnSpPr>
              <a:stCxn id="2064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0382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swpb</a:t>
            </a:r>
            <a:r>
              <a:rPr lang="en-US" dirty="0" smtClean="0"/>
              <a:t> r10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80" b="78006"/>
          <a:stretch/>
        </p:blipFill>
        <p:spPr bwMode="auto">
          <a:xfrm>
            <a:off x="331788" y="3737113"/>
            <a:ext cx="2796295" cy="199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32" name="Oval 31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>
              <a:stCxn id="32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1842052" y="1683026"/>
            <a:ext cx="6334539" cy="2597426"/>
            <a:chOff x="1842052" y="1683026"/>
            <a:chExt cx="6334539" cy="2597426"/>
          </a:xfrm>
        </p:grpSpPr>
        <p:sp>
          <p:nvSpPr>
            <p:cNvPr id="38" name="Oval 37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9" name="Straight Arrow Connector 38"/>
            <p:cNvCxnSpPr>
              <a:stCxn id="38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>
              <a:stCxn id="38" idx="0"/>
            </p:cNvCxnSpPr>
            <p:nvPr/>
          </p:nvCxnSpPr>
          <p:spPr bwMode="auto">
            <a:xfrm flipH="1" flipV="1">
              <a:off x="1842052" y="1683026"/>
              <a:ext cx="5817705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1842052" y="914400"/>
            <a:ext cx="6202018" cy="3366052"/>
            <a:chOff x="1842052" y="914400"/>
            <a:chExt cx="6202018" cy="3366052"/>
          </a:xfrm>
        </p:grpSpPr>
        <p:sp>
          <p:nvSpPr>
            <p:cNvPr id="46" name="TextBox 45"/>
            <p:cNvSpPr txBox="1"/>
            <p:nvPr/>
          </p:nvSpPr>
          <p:spPr>
            <a:xfrm>
              <a:off x="5804452" y="91440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>
              <a:stCxn id="47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H="1">
              <a:off x="1842052" y="1145232"/>
              <a:ext cx="385638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52" name="TextBox 51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456915" y="2262301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4" name="Straight Arrow Connector 53"/>
            <p:cNvCxnSpPr>
              <a:stCxn id="53" idx="4"/>
            </p:cNvCxnSpPr>
            <p:nvPr/>
          </p:nvCxnSpPr>
          <p:spPr bwMode="auto">
            <a:xfrm>
              <a:off x="5902353" y="2862470"/>
              <a:ext cx="445438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H="1" flipV="1">
              <a:off x="1643268" y="813928"/>
              <a:ext cx="4055168" cy="14483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2061273" y="2411896"/>
            <a:ext cx="3637162" cy="2033103"/>
            <a:chOff x="2061273" y="2411896"/>
            <a:chExt cx="3637162" cy="2033103"/>
          </a:xfrm>
        </p:grpSpPr>
        <p:sp>
          <p:nvSpPr>
            <p:cNvPr id="58" name="Oval 57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9" name="Straight Arrow Connector 58"/>
            <p:cNvCxnSpPr>
              <a:stCxn id="58" idx="3"/>
            </p:cNvCxnSpPr>
            <p:nvPr/>
          </p:nvCxnSpPr>
          <p:spPr bwMode="auto">
            <a:xfrm flipH="1">
              <a:off x="2061273" y="2796485"/>
              <a:ext cx="2129410" cy="164851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58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1" name="TextBox 60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479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6931</TotalTime>
  <Words>1280</Words>
  <Application>Microsoft Office PowerPoint</Application>
  <PresentationFormat>On-screen Show (4:3)</PresentationFormat>
  <Paragraphs>545</Paragraphs>
  <Slides>29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Design</vt:lpstr>
      <vt:lpstr>ECE 382  Lesson 4</vt:lpstr>
      <vt:lpstr>What does this program do? Where’s the BEEF?</vt:lpstr>
      <vt:lpstr>Relative Jump Instruction</vt:lpstr>
      <vt:lpstr>MSP430 addressing modes</vt:lpstr>
      <vt:lpstr>Basic addressing modes</vt:lpstr>
      <vt:lpstr>Basic addressing modes</vt:lpstr>
      <vt:lpstr>Register Direct</vt:lpstr>
      <vt:lpstr>Hand assembly</vt:lpstr>
      <vt:lpstr>Hand assembly</vt:lpstr>
      <vt:lpstr>Basic addressing modes</vt:lpstr>
      <vt:lpstr>Basic addressing modes</vt:lpstr>
      <vt:lpstr>What is the last instruction doing</vt:lpstr>
      <vt:lpstr>Hand assembly</vt:lpstr>
      <vt:lpstr>Indexed</vt:lpstr>
      <vt:lpstr>Basic addressing modes</vt:lpstr>
      <vt:lpstr>Basic addressing modes</vt:lpstr>
      <vt:lpstr>Register Indirect</vt:lpstr>
      <vt:lpstr>Hand assembly</vt:lpstr>
      <vt:lpstr>Basic addressing modes</vt:lpstr>
      <vt:lpstr>Basic addressing modes</vt:lpstr>
      <vt:lpstr>PowerPoint Presentation</vt:lpstr>
      <vt:lpstr>Other Addressing Modes</vt:lpstr>
      <vt:lpstr>Immediate</vt:lpstr>
      <vt:lpstr>Absolute</vt:lpstr>
      <vt:lpstr>Values of Constant Generators CG1, CG2</vt:lpstr>
      <vt:lpstr>Hand assembly</vt:lpstr>
      <vt:lpstr>Example Program Where’s the BEEF?</vt:lpstr>
      <vt:lpstr>In class programming exercise</vt:lpstr>
      <vt:lpstr>In class programming exercise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Phillip Warner</cp:lastModifiedBy>
  <cp:revision>290</cp:revision>
  <cp:lastPrinted>2014-08-20T22:08:11Z</cp:lastPrinted>
  <dcterms:created xsi:type="dcterms:W3CDTF">2001-06-27T14:08:57Z</dcterms:created>
  <dcterms:modified xsi:type="dcterms:W3CDTF">2017-08-18T05:26:53Z</dcterms:modified>
</cp:coreProperties>
</file>