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82" r:id="rId2"/>
    <p:sldId id="336" r:id="rId3"/>
    <p:sldId id="327" r:id="rId4"/>
    <p:sldId id="316" r:id="rId5"/>
    <p:sldId id="318" r:id="rId6"/>
    <p:sldId id="328" r:id="rId7"/>
    <p:sldId id="319" r:id="rId8"/>
    <p:sldId id="320" r:id="rId9"/>
    <p:sldId id="329" r:id="rId10"/>
    <p:sldId id="321" r:id="rId11"/>
    <p:sldId id="322" r:id="rId12"/>
    <p:sldId id="330" r:id="rId13"/>
    <p:sldId id="323" r:id="rId14"/>
    <p:sldId id="324" r:id="rId15"/>
    <p:sldId id="331" r:id="rId16"/>
    <p:sldId id="326" r:id="rId17"/>
    <p:sldId id="333" r:id="rId18"/>
    <p:sldId id="332" r:id="rId19"/>
    <p:sldId id="334" r:id="rId20"/>
    <p:sldId id="335" r:id="rId21"/>
    <p:sldId id="301" r:id="rId22"/>
    <p:sldId id="317" r:id="rId23"/>
    <p:sldId id="314" r:id="rId24"/>
    <p:sldId id="325" r:id="rId25"/>
    <p:sldId id="303" r:id="rId26"/>
    <p:sldId id="297" r:id="rId27"/>
    <p:sldId id="307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368" r:id="rId6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2430" y="-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spgcc.sourceforge.net/manual/x147.html" TargetMode="External"/><Relationship Id="rId2" Type="http://schemas.openxmlformats.org/officeDocument/2006/relationships/hyperlink" Target="http://ece.ninja/382/datasheets/msp430_msp430x2xx_family_users_guide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ce.ninja/382/notes/L4/L4_addressing_modes.html" TargetMode="External"/><Relationship Id="rId5" Type="http://schemas.openxmlformats.org/officeDocument/2006/relationships/hyperlink" Target="http://ece.ninja/382/notes/L3/L3_execution.html" TargetMode="External"/><Relationship Id="rId4" Type="http://schemas.openxmlformats.org/officeDocument/2006/relationships/hyperlink" Target="http://ece.ninja/382/labs/compex1/index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400" b="1" dirty="0"/>
              <a:t>Readings</a:t>
            </a:r>
          </a:p>
          <a:p>
            <a:pPr lvl="1" algn="l"/>
            <a:r>
              <a:rPr lang="en-US" sz="2000" dirty="0">
                <a:hlinkClick r:id="rId2"/>
              </a:rPr>
              <a:t>MSP430 Family Users Guide pp47-55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Davies 5.2 (pp125 - pp131)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MSP430 Addressing Modes</a:t>
            </a:r>
            <a:endParaRPr lang="en-US" sz="2000" dirty="0"/>
          </a:p>
          <a:p>
            <a:pPr algn="l"/>
            <a:r>
              <a:rPr lang="en-US" sz="2800" b="1" dirty="0"/>
              <a:t>Lesson Outline</a:t>
            </a:r>
            <a:endParaRPr lang="en-US" sz="2800" b="1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Addressing Modes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  <a:hlinkClick r:id="rId4"/>
              </a:rPr>
              <a:t>CompEx1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 due lesson 6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2000" b="1" dirty="0"/>
              <a:t>Admin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  <a:hlinkClick r:id="rId5"/>
              </a:rPr>
              <a:t>Assignment 1 due </a:t>
            </a:r>
            <a:r>
              <a:rPr lang="en-US" sz="2000" dirty="0">
                <a:solidFill>
                  <a:srgbClr val="0070C0"/>
                </a:solidFill>
              </a:rPr>
              <a:t>today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  <a:hlinkClick r:id="rId6"/>
              </a:rPr>
              <a:t>Assignment 2 due </a:t>
            </a:r>
            <a:r>
              <a:rPr lang="en-US" sz="2000" dirty="0">
                <a:solidFill>
                  <a:srgbClr val="0070C0"/>
                </a:solidFill>
              </a:rPr>
              <a:t>next lesson</a:t>
            </a: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34845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11752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30372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15767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16016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12741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86478" y="4086478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128541" y="5429546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move 0(r5), r6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2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4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882155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17797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00412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5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72180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22541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91063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36994" y="4070294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3616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8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6445"/>
            <a:ext cx="9144000" cy="4724400"/>
          </a:xfrm>
        </p:spPr>
        <p:txBody>
          <a:bodyPr/>
          <a:lstStyle/>
          <a:p>
            <a:r>
              <a:rPr lang="en-US" dirty="0" smtClean="0"/>
              <a:t>Immediate:      </a:t>
            </a:r>
            <a:r>
              <a:rPr lang="en-US" dirty="0" err="1" smtClean="0">
                <a:solidFill>
                  <a:srgbClr val="0070C0"/>
                </a:solidFill>
              </a:rPr>
              <a:t>mov.w</a:t>
            </a:r>
            <a:r>
              <a:rPr lang="en-US" dirty="0" smtClean="0">
                <a:solidFill>
                  <a:srgbClr val="0070C0"/>
                </a:solidFill>
              </a:rPr>
              <a:t> #BEEF, r6</a:t>
            </a:r>
          </a:p>
          <a:p>
            <a:r>
              <a:rPr lang="en-US" dirty="0" smtClean="0"/>
              <a:t>Symbolic/PC Relative</a:t>
            </a:r>
            <a:r>
              <a:rPr lang="en-US" dirty="0"/>
              <a:t>: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magic_number</a:t>
            </a:r>
            <a:r>
              <a:rPr lang="en-US" dirty="0">
                <a:solidFill>
                  <a:srgbClr val="0070C0"/>
                </a:solidFill>
              </a:rPr>
              <a:t>, r7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</a:t>
            </a:r>
            <a:r>
              <a:rPr lang="en-US" dirty="0" err="1" smtClean="0">
                <a:solidFill>
                  <a:srgbClr val="0070C0"/>
                </a:solidFill>
              </a:rPr>
              <a:t>magic_number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.word   </a:t>
            </a:r>
            <a:r>
              <a:rPr lang="en-US" dirty="0" smtClean="0">
                <a:solidFill>
                  <a:srgbClr val="0070C0"/>
                </a:solidFill>
              </a:rPr>
              <a:t>0xafaf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becomes                </a:t>
            </a:r>
            <a:r>
              <a:rPr lang="en-US" dirty="0" err="1" smtClean="0">
                <a:solidFill>
                  <a:srgbClr val="0070C0"/>
                </a:solidFill>
              </a:rPr>
              <a:t>mov.w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err="1" smtClean="0">
                <a:solidFill>
                  <a:srgbClr val="0070C0"/>
                </a:solidFill>
              </a:rPr>
              <a:t>xxxx</a:t>
            </a:r>
            <a:r>
              <a:rPr lang="en-US" dirty="0" smtClean="0">
                <a:solidFill>
                  <a:srgbClr val="0070C0"/>
                </a:solidFill>
              </a:rPr>
              <a:t>(PC), r7</a:t>
            </a:r>
          </a:p>
          <a:p>
            <a:pPr marL="1371600" lvl="3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/>
              <a:t>Absolute:     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&amp;0200, r6</a:t>
            </a:r>
          </a:p>
          <a:p>
            <a:pPr marL="914400" lvl="2" indent="0">
              <a:buNone/>
            </a:pPr>
            <a:r>
              <a:rPr lang="en-US" dirty="0"/>
              <a:t>                       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#0xff, &amp;</a:t>
            </a:r>
            <a:r>
              <a:rPr lang="en-US" dirty="0" smtClean="0">
                <a:solidFill>
                  <a:srgbClr val="0070C0"/>
                </a:solidFill>
              </a:rPr>
              <a:t>P1OUT</a:t>
            </a:r>
            <a:endParaRPr lang="en-US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#</a:t>
            </a:r>
            <a:r>
              <a:rPr lang="en-US" dirty="0" err="1" smtClean="0">
                <a:solidFill>
                  <a:srgbClr val="FF0000"/>
                </a:solidFill>
              </a:rPr>
              <a:t>xff</a:t>
            </a:r>
            <a:r>
              <a:rPr lang="en-US" dirty="0" smtClean="0">
                <a:solidFill>
                  <a:srgbClr val="FF0000"/>
                </a:solidFill>
              </a:rPr>
              <a:t>, P1OUT   ????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1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64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13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rrc</a:t>
            </a:r>
            <a:r>
              <a:rPr lang="en-US" dirty="0" smtClean="0"/>
              <a:t> r6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4887" y="5897217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3-12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19199" y="2253950"/>
            <a:ext cx="2676939" cy="7664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 bwMode="auto">
          <a:xfrm>
            <a:off x="2557669" y="3020415"/>
            <a:ext cx="1855305" cy="135280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7142922" y="2253949"/>
            <a:ext cx="1033669" cy="766465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3" name="Straight Arrow Connector 12"/>
          <p:cNvCxnSpPr>
            <a:stCxn id="14" idx="4"/>
          </p:cNvCxnSpPr>
          <p:nvPr/>
        </p:nvCxnSpPr>
        <p:spPr bwMode="auto">
          <a:xfrm>
            <a:off x="7659757" y="3020414"/>
            <a:ext cx="92765" cy="1260038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4" idx="0"/>
          </p:cNvCxnSpPr>
          <p:nvPr/>
        </p:nvCxnSpPr>
        <p:spPr bwMode="auto">
          <a:xfrm flipH="1" flipV="1">
            <a:off x="1842052" y="1683026"/>
            <a:ext cx="5817705" cy="570923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804452" y="914400"/>
            <a:ext cx="22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egister mode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47791" y="2262301"/>
            <a:ext cx="576470" cy="60016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6636026" y="2862470"/>
            <a:ext cx="149087" cy="141798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6636026" y="1376065"/>
            <a:ext cx="74543" cy="88623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1842052" y="1145232"/>
            <a:ext cx="3856383" cy="352264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75860" y="583096"/>
            <a:ext cx="193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 .b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456915" y="2262301"/>
            <a:ext cx="890876" cy="600169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33" name="Straight Arrow Connector 32"/>
          <p:cNvCxnSpPr>
            <a:stCxn id="34" idx="4"/>
          </p:cNvCxnSpPr>
          <p:nvPr/>
        </p:nvCxnSpPr>
        <p:spPr bwMode="auto">
          <a:xfrm>
            <a:off x="5902353" y="2862470"/>
            <a:ext cx="445438" cy="151074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 flipV="1">
            <a:off x="1643268" y="813928"/>
            <a:ext cx="4055168" cy="14483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1073426" y="1044761"/>
            <a:ext cx="159026" cy="493355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Oval 40"/>
          <p:cNvSpPr/>
          <p:nvPr/>
        </p:nvSpPr>
        <p:spPr bwMode="auto">
          <a:xfrm>
            <a:off x="4068417" y="2411896"/>
            <a:ext cx="834887" cy="450574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43" name="Straight Arrow Connector 42"/>
          <p:cNvCxnSpPr>
            <a:stCxn id="41" idx="3"/>
            <a:endCxn id="1027" idx="0"/>
          </p:cNvCxnSpPr>
          <p:nvPr/>
        </p:nvCxnSpPr>
        <p:spPr bwMode="auto">
          <a:xfrm flipH="1">
            <a:off x="1729936" y="2796485"/>
            <a:ext cx="2460747" cy="940628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41" idx="4"/>
          </p:cNvCxnSpPr>
          <p:nvPr/>
        </p:nvCxnSpPr>
        <p:spPr bwMode="auto">
          <a:xfrm>
            <a:off x="4485861" y="2862470"/>
            <a:ext cx="1212574" cy="1510746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5812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; what does this do? 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56633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/>
              <a:t> </a:t>
            </a:r>
            <a:r>
              <a:rPr lang="en-US" dirty="0" smtClean="0"/>
              <a:t> @r7, r8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7887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843" y="619431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3-12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1484242" y="2253950"/>
            <a:ext cx="914401" cy="7664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 bwMode="auto">
          <a:xfrm flipH="1">
            <a:off x="821635" y="3020415"/>
            <a:ext cx="1119808" cy="258525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381539" y="813928"/>
            <a:ext cx="193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 .b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788219" y="2276634"/>
            <a:ext cx="890876" cy="600169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348947" y="1044760"/>
            <a:ext cx="3884710" cy="12318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233657" y="2876803"/>
            <a:ext cx="445438" cy="3086675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976730" y="1044760"/>
            <a:ext cx="22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egister mode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211749" y="2253950"/>
            <a:ext cx="576470" cy="60016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5499984" y="2862470"/>
            <a:ext cx="956392" cy="3101008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21" idx="0"/>
          </p:cNvCxnSpPr>
          <p:nvPr/>
        </p:nvCxnSpPr>
        <p:spPr bwMode="auto">
          <a:xfrm flipV="1">
            <a:off x="5499984" y="1506425"/>
            <a:ext cx="476746" cy="747525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3048000" y="1307329"/>
            <a:ext cx="2886624" cy="353368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120348" y="3020415"/>
            <a:ext cx="2170954" cy="273765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7275444" y="2170801"/>
            <a:ext cx="1033669" cy="766465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7792278" y="2937266"/>
            <a:ext cx="0" cy="302621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 flipV="1">
            <a:off x="3048000" y="1762539"/>
            <a:ext cx="4651513" cy="40826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53" name="TextBox 2052"/>
          <p:cNvSpPr txBox="1"/>
          <p:nvPr/>
        </p:nvSpPr>
        <p:spPr>
          <a:xfrm>
            <a:off x="3316357" y="3616935"/>
            <a:ext cx="242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ndirect register mode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54" name="Oval 2053"/>
          <p:cNvSpPr/>
          <p:nvPr/>
        </p:nvSpPr>
        <p:spPr bwMode="auto">
          <a:xfrm>
            <a:off x="6679095" y="2276634"/>
            <a:ext cx="417444" cy="466566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56" name="Straight Arrow Connector 2055"/>
          <p:cNvCxnSpPr>
            <a:stCxn id="2054" idx="4"/>
          </p:cNvCxnSpPr>
          <p:nvPr/>
        </p:nvCxnSpPr>
        <p:spPr bwMode="auto">
          <a:xfrm>
            <a:off x="6887817" y="2743200"/>
            <a:ext cx="208722" cy="3220278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58" name="Straight Arrow Connector 2057"/>
          <p:cNvCxnSpPr/>
          <p:nvPr/>
        </p:nvCxnSpPr>
        <p:spPr bwMode="auto">
          <a:xfrm flipH="1" flipV="1">
            <a:off x="2348947" y="1880187"/>
            <a:ext cx="4538871" cy="396447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1" name="Straight Arrow Connector 2060"/>
          <p:cNvCxnSpPr>
            <a:stCxn id="2054" idx="3"/>
            <a:endCxn id="2053" idx="0"/>
          </p:cNvCxnSpPr>
          <p:nvPr/>
        </p:nvCxnSpPr>
        <p:spPr bwMode="auto">
          <a:xfrm flipH="1">
            <a:off x="4527357" y="2674873"/>
            <a:ext cx="2212871" cy="942062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1484243" y="1307329"/>
            <a:ext cx="172279" cy="353369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64" name="Oval 2063"/>
          <p:cNvSpPr/>
          <p:nvPr/>
        </p:nvSpPr>
        <p:spPr bwMode="auto">
          <a:xfrm>
            <a:off x="3316356" y="2276634"/>
            <a:ext cx="1174956" cy="466566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66" name="Straight Arrow Connector 2065"/>
          <p:cNvCxnSpPr>
            <a:stCxn id="2064" idx="1"/>
          </p:cNvCxnSpPr>
          <p:nvPr/>
        </p:nvCxnSpPr>
        <p:spPr bwMode="auto">
          <a:xfrm flipH="1" flipV="1">
            <a:off x="2120348" y="1880187"/>
            <a:ext cx="1368076" cy="464774"/>
          </a:xfrm>
          <a:prstGeom prst="straightConnector1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8" name="Straight Arrow Connector 2067"/>
          <p:cNvCxnSpPr>
            <a:stCxn id="2064" idx="4"/>
          </p:cNvCxnSpPr>
          <p:nvPr/>
        </p:nvCxnSpPr>
        <p:spPr bwMode="auto">
          <a:xfrm>
            <a:off x="3903834" y="2743200"/>
            <a:ext cx="1596150" cy="3127513"/>
          </a:xfrm>
          <a:prstGeom prst="straightConnector1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2610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Example Program</a:t>
            </a:r>
            <a:br>
              <a:rPr lang="en-US" b="1" dirty="0" smtClean="0"/>
            </a:br>
            <a:r>
              <a:rPr lang="en-US" b="1" dirty="0" smtClean="0"/>
              <a:t>Where’s the BEEF?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8" y="1282587"/>
            <a:ext cx="7772400" cy="434946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 smtClean="0">
                <a:solidFill>
                  <a:srgbClr val="0070C0"/>
                </a:solidFill>
              </a:rPr>
              <a:t>fill memory with BEEF --    what are the addressing modes used?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#0x200,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0xBEEF,r6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fill: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r6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0(r5)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incd       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cmp.w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#0x0400,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fill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72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add the numbers 0x06 through 0x15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30732"/>
              </p:ext>
            </p:extLst>
          </p:nvPr>
        </p:nvGraphicFramePr>
        <p:xfrm>
          <a:off x="590716" y="783848"/>
          <a:ext cx="7833092" cy="320040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Symbolic (PC relative)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LoopCtr</a:t>
                      </a:r>
                      <a:r>
                        <a:rPr lang="en-US" dirty="0" smtClean="0"/>
                        <a:t>,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r5, &amp;0x0200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#0x2006,</a:t>
                      </a:r>
                      <a:r>
                        <a:rPr lang="en-US" baseline="0" dirty="0" smtClean="0"/>
                        <a:t>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34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1092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49058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79092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54746"/>
              </p:ext>
            </p:extLst>
          </p:nvPr>
        </p:nvGraphicFramePr>
        <p:xfrm>
          <a:off x="590716" y="783848"/>
          <a:ext cx="7833092" cy="320040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Symbolic (PC relative)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LoopCtr</a:t>
                      </a:r>
                      <a:r>
                        <a:rPr lang="en-US" dirty="0" smtClean="0"/>
                        <a:t>,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r5, &amp;0x0200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#0x2006,</a:t>
                      </a:r>
                      <a:r>
                        <a:rPr lang="en-US" baseline="0" dirty="0" smtClean="0"/>
                        <a:t>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83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33737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85426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345317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87434" y="3617140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294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r11, r10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22052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843" y="619431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3-12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1484242" y="2253950"/>
            <a:ext cx="914401" cy="7664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 bwMode="auto">
          <a:xfrm flipH="1">
            <a:off x="821635" y="3020415"/>
            <a:ext cx="1119808" cy="258525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381539" y="813928"/>
            <a:ext cx="193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 .b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788219" y="2276634"/>
            <a:ext cx="890876" cy="600169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348947" y="1044760"/>
            <a:ext cx="3884710" cy="12318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233657" y="2876803"/>
            <a:ext cx="445438" cy="3086675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976730" y="1044760"/>
            <a:ext cx="22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egister mode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211749" y="2253950"/>
            <a:ext cx="576470" cy="60016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5499984" y="2862470"/>
            <a:ext cx="956392" cy="3101008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21" idx="0"/>
          </p:cNvCxnSpPr>
          <p:nvPr/>
        </p:nvCxnSpPr>
        <p:spPr bwMode="auto">
          <a:xfrm flipV="1">
            <a:off x="5499984" y="1506425"/>
            <a:ext cx="476746" cy="747525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3048000" y="1307329"/>
            <a:ext cx="2886624" cy="353368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120348" y="3020415"/>
            <a:ext cx="2170954" cy="273765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7275444" y="2170801"/>
            <a:ext cx="1033669" cy="766465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7792278" y="2937266"/>
            <a:ext cx="0" cy="302621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 flipV="1">
            <a:off x="3048000" y="1762539"/>
            <a:ext cx="4651513" cy="40826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53" name="TextBox 2052"/>
          <p:cNvSpPr txBox="1"/>
          <p:nvPr/>
        </p:nvSpPr>
        <p:spPr>
          <a:xfrm>
            <a:off x="3316357" y="3616935"/>
            <a:ext cx="242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register mode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54" name="Oval 2053"/>
          <p:cNvSpPr/>
          <p:nvPr/>
        </p:nvSpPr>
        <p:spPr bwMode="auto">
          <a:xfrm>
            <a:off x="6679095" y="2276634"/>
            <a:ext cx="417444" cy="466566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56" name="Straight Arrow Connector 2055"/>
          <p:cNvCxnSpPr>
            <a:stCxn id="2054" idx="4"/>
          </p:cNvCxnSpPr>
          <p:nvPr/>
        </p:nvCxnSpPr>
        <p:spPr bwMode="auto">
          <a:xfrm>
            <a:off x="6887817" y="2743200"/>
            <a:ext cx="208722" cy="3220278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58" name="Straight Arrow Connector 2057"/>
          <p:cNvCxnSpPr/>
          <p:nvPr/>
        </p:nvCxnSpPr>
        <p:spPr bwMode="auto">
          <a:xfrm flipH="1" flipV="1">
            <a:off x="2348947" y="1880187"/>
            <a:ext cx="4538871" cy="396447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1" name="Straight Arrow Connector 2060"/>
          <p:cNvCxnSpPr>
            <a:stCxn id="2054" idx="3"/>
            <a:endCxn id="2053" idx="0"/>
          </p:cNvCxnSpPr>
          <p:nvPr/>
        </p:nvCxnSpPr>
        <p:spPr bwMode="auto">
          <a:xfrm flipH="1">
            <a:off x="4527357" y="2674873"/>
            <a:ext cx="2212871" cy="942062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1484243" y="1307329"/>
            <a:ext cx="172279" cy="353369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64" name="Oval 2063"/>
          <p:cNvSpPr/>
          <p:nvPr/>
        </p:nvSpPr>
        <p:spPr bwMode="auto">
          <a:xfrm>
            <a:off x="3316356" y="2276634"/>
            <a:ext cx="1174956" cy="466566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66" name="Straight Arrow Connector 2065"/>
          <p:cNvCxnSpPr>
            <a:stCxn id="2064" idx="1"/>
          </p:cNvCxnSpPr>
          <p:nvPr/>
        </p:nvCxnSpPr>
        <p:spPr bwMode="auto">
          <a:xfrm flipH="1" flipV="1">
            <a:off x="2120348" y="1880187"/>
            <a:ext cx="1368076" cy="464774"/>
          </a:xfrm>
          <a:prstGeom prst="straightConnector1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8" name="Straight Arrow Connector 2067"/>
          <p:cNvCxnSpPr>
            <a:stCxn id="2064" idx="4"/>
          </p:cNvCxnSpPr>
          <p:nvPr/>
        </p:nvCxnSpPr>
        <p:spPr bwMode="auto">
          <a:xfrm>
            <a:off x="3903834" y="2743200"/>
            <a:ext cx="1596150" cy="3127513"/>
          </a:xfrm>
          <a:prstGeom prst="straightConnector1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827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swpb</a:t>
            </a:r>
            <a:r>
              <a:rPr lang="en-US" dirty="0" smtClean="0"/>
              <a:t> r10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4887" y="5897217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3-12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19199" y="2253950"/>
            <a:ext cx="2676939" cy="7664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 bwMode="auto">
          <a:xfrm>
            <a:off x="2557669" y="3020415"/>
            <a:ext cx="1855305" cy="135280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7142922" y="2253949"/>
            <a:ext cx="1033669" cy="766465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3" name="Straight Arrow Connector 12"/>
          <p:cNvCxnSpPr>
            <a:stCxn id="14" idx="4"/>
          </p:cNvCxnSpPr>
          <p:nvPr/>
        </p:nvCxnSpPr>
        <p:spPr bwMode="auto">
          <a:xfrm>
            <a:off x="7659757" y="3020414"/>
            <a:ext cx="92765" cy="1260038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4" idx="0"/>
          </p:cNvCxnSpPr>
          <p:nvPr/>
        </p:nvCxnSpPr>
        <p:spPr bwMode="auto">
          <a:xfrm flipH="1" flipV="1">
            <a:off x="1842052" y="1683026"/>
            <a:ext cx="5817705" cy="570923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804452" y="914400"/>
            <a:ext cx="22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egister mode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47791" y="2262301"/>
            <a:ext cx="576470" cy="60016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6636026" y="2862470"/>
            <a:ext cx="149087" cy="141798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6636026" y="1376065"/>
            <a:ext cx="74543" cy="88623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1842052" y="1145232"/>
            <a:ext cx="3856383" cy="352264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75860" y="583096"/>
            <a:ext cx="193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 .b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456915" y="2262301"/>
            <a:ext cx="890876" cy="600169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33" name="Straight Arrow Connector 32"/>
          <p:cNvCxnSpPr>
            <a:stCxn id="34" idx="4"/>
          </p:cNvCxnSpPr>
          <p:nvPr/>
        </p:nvCxnSpPr>
        <p:spPr bwMode="auto">
          <a:xfrm>
            <a:off x="5902353" y="2862470"/>
            <a:ext cx="445438" cy="151074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 flipV="1">
            <a:off x="1643268" y="813928"/>
            <a:ext cx="4055168" cy="14483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1073426" y="1044761"/>
            <a:ext cx="159026" cy="493355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Oval 40"/>
          <p:cNvSpPr/>
          <p:nvPr/>
        </p:nvSpPr>
        <p:spPr bwMode="auto">
          <a:xfrm>
            <a:off x="4068417" y="2411896"/>
            <a:ext cx="834887" cy="450574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43" name="Straight Arrow Connector 42"/>
          <p:cNvCxnSpPr>
            <a:stCxn id="41" idx="3"/>
            <a:endCxn id="1027" idx="0"/>
          </p:cNvCxnSpPr>
          <p:nvPr/>
        </p:nvCxnSpPr>
        <p:spPr bwMode="auto">
          <a:xfrm flipH="1">
            <a:off x="1729936" y="2796485"/>
            <a:ext cx="2460747" cy="940628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41" idx="4"/>
          </p:cNvCxnSpPr>
          <p:nvPr/>
        </p:nvCxnSpPr>
        <p:spPr bwMode="auto">
          <a:xfrm>
            <a:off x="4485861" y="2862470"/>
            <a:ext cx="1212574" cy="1510746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87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79350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93347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964542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275"/>
            <a:ext cx="7772400" cy="457200"/>
          </a:xfrm>
        </p:spPr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43506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63924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67843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1001" y="3198167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172505" y="3764132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18197" y="551215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2(r5),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mov.w</a:t>
            </a:r>
            <a:r>
              <a:rPr lang="en-US" dirty="0" smtClean="0"/>
              <a:t> 2(r5</a:t>
            </a:r>
            <a:r>
              <a:rPr lang="en-US" dirty="0"/>
              <a:t>), 6(r5)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58063"/>
              </p:ext>
            </p:extLst>
          </p:nvPr>
        </p:nvGraphicFramePr>
        <p:xfrm>
          <a:off x="145768" y="1978721"/>
          <a:ext cx="8825953" cy="2057619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5" y="397319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843" y="619431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3-12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1484242" y="2253950"/>
            <a:ext cx="914401" cy="7664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 bwMode="auto">
          <a:xfrm flipH="1">
            <a:off x="569843" y="3020415"/>
            <a:ext cx="1371600" cy="294306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52939" y="813927"/>
            <a:ext cx="193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.w word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788219" y="2276634"/>
            <a:ext cx="890876" cy="600169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348947" y="1044760"/>
            <a:ext cx="3884710" cy="12318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233657" y="2876803"/>
            <a:ext cx="445438" cy="3086675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976730" y="1044760"/>
            <a:ext cx="223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Indexed register mode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211749" y="2253950"/>
            <a:ext cx="576470" cy="60016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5499984" y="2862470"/>
            <a:ext cx="956392" cy="3101008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21" idx="0"/>
          </p:cNvCxnSpPr>
          <p:nvPr/>
        </p:nvCxnSpPr>
        <p:spPr bwMode="auto">
          <a:xfrm flipV="1">
            <a:off x="5499984" y="1506425"/>
            <a:ext cx="476746" cy="747525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3048000" y="1307329"/>
            <a:ext cx="2886624" cy="353368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120348" y="3020415"/>
            <a:ext cx="2170954" cy="273765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7275444" y="2170801"/>
            <a:ext cx="1033669" cy="766465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7792278" y="2937266"/>
            <a:ext cx="0" cy="302621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 flipV="1">
            <a:off x="3048000" y="1762539"/>
            <a:ext cx="4651513" cy="40826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53" name="TextBox 2052"/>
          <p:cNvSpPr txBox="1"/>
          <p:nvPr/>
        </p:nvSpPr>
        <p:spPr>
          <a:xfrm>
            <a:off x="3260035" y="4186950"/>
            <a:ext cx="242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Indexed register mode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54" name="Oval 2053"/>
          <p:cNvSpPr/>
          <p:nvPr/>
        </p:nvSpPr>
        <p:spPr bwMode="auto">
          <a:xfrm>
            <a:off x="6679095" y="2276634"/>
            <a:ext cx="417444" cy="466566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56" name="Straight Arrow Connector 2055"/>
          <p:cNvCxnSpPr>
            <a:stCxn id="2054" idx="4"/>
          </p:cNvCxnSpPr>
          <p:nvPr/>
        </p:nvCxnSpPr>
        <p:spPr bwMode="auto">
          <a:xfrm>
            <a:off x="6887817" y="2743200"/>
            <a:ext cx="208722" cy="3220278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58" name="Straight Arrow Connector 2057"/>
          <p:cNvCxnSpPr/>
          <p:nvPr/>
        </p:nvCxnSpPr>
        <p:spPr bwMode="auto">
          <a:xfrm flipH="1" flipV="1">
            <a:off x="2348947" y="1880187"/>
            <a:ext cx="4538871" cy="396447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1" name="Straight Arrow Connector 2060"/>
          <p:cNvCxnSpPr>
            <a:stCxn id="2054" idx="3"/>
            <a:endCxn id="2053" idx="0"/>
          </p:cNvCxnSpPr>
          <p:nvPr/>
        </p:nvCxnSpPr>
        <p:spPr bwMode="auto">
          <a:xfrm flipH="1">
            <a:off x="4471035" y="2674873"/>
            <a:ext cx="2269193" cy="1512077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1484243" y="1307329"/>
            <a:ext cx="172279" cy="353369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64" name="Oval 2063"/>
          <p:cNvSpPr/>
          <p:nvPr/>
        </p:nvSpPr>
        <p:spPr bwMode="auto">
          <a:xfrm>
            <a:off x="3316356" y="2276634"/>
            <a:ext cx="1174956" cy="466566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66" name="Straight Arrow Connector 2065"/>
          <p:cNvCxnSpPr>
            <a:stCxn id="2064" idx="1"/>
          </p:cNvCxnSpPr>
          <p:nvPr/>
        </p:nvCxnSpPr>
        <p:spPr bwMode="auto">
          <a:xfrm flipH="1" flipV="1">
            <a:off x="2120348" y="1880187"/>
            <a:ext cx="1368076" cy="464774"/>
          </a:xfrm>
          <a:prstGeom prst="straightConnector1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8" name="Straight Arrow Connector 2067"/>
          <p:cNvCxnSpPr>
            <a:stCxn id="2064" idx="4"/>
          </p:cNvCxnSpPr>
          <p:nvPr/>
        </p:nvCxnSpPr>
        <p:spPr bwMode="auto">
          <a:xfrm>
            <a:off x="3903834" y="2743200"/>
            <a:ext cx="1596150" cy="3127513"/>
          </a:xfrm>
          <a:prstGeom prst="straightConnector1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750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19881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69681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32573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22270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09962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36151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86478" y="4086478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128541" y="5429546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move 0(r5), r6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99162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86135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3534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52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/>
              <a:t> </a:t>
            </a:r>
            <a:r>
              <a:rPr lang="en-US" dirty="0" smtClean="0"/>
              <a:t> @r7, r8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70757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843" y="619431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3-12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1484242" y="2253950"/>
            <a:ext cx="914401" cy="7664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 bwMode="auto">
          <a:xfrm flipH="1">
            <a:off x="821635" y="3020415"/>
            <a:ext cx="1119808" cy="258525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381539" y="813928"/>
            <a:ext cx="193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 .b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788219" y="2276634"/>
            <a:ext cx="890876" cy="600169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348947" y="1044760"/>
            <a:ext cx="3884710" cy="12318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233657" y="2876803"/>
            <a:ext cx="445438" cy="3086675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976730" y="1044760"/>
            <a:ext cx="22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egister mode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211749" y="2253950"/>
            <a:ext cx="576470" cy="60016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5499984" y="2862470"/>
            <a:ext cx="956392" cy="3101008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21" idx="0"/>
          </p:cNvCxnSpPr>
          <p:nvPr/>
        </p:nvCxnSpPr>
        <p:spPr bwMode="auto">
          <a:xfrm flipV="1">
            <a:off x="5499984" y="1506425"/>
            <a:ext cx="476746" cy="747525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3048000" y="1307329"/>
            <a:ext cx="2886624" cy="353368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120348" y="3020415"/>
            <a:ext cx="2170954" cy="273765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7275444" y="2170801"/>
            <a:ext cx="1033669" cy="766465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7792278" y="2937266"/>
            <a:ext cx="0" cy="302621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 flipV="1">
            <a:off x="3048000" y="1762539"/>
            <a:ext cx="4651513" cy="40826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53" name="TextBox 2052"/>
          <p:cNvSpPr txBox="1"/>
          <p:nvPr/>
        </p:nvSpPr>
        <p:spPr>
          <a:xfrm>
            <a:off x="3316357" y="3616935"/>
            <a:ext cx="242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ndirect register mode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54" name="Oval 2053"/>
          <p:cNvSpPr/>
          <p:nvPr/>
        </p:nvSpPr>
        <p:spPr bwMode="auto">
          <a:xfrm>
            <a:off x="6679095" y="2276634"/>
            <a:ext cx="417444" cy="466566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56" name="Straight Arrow Connector 2055"/>
          <p:cNvCxnSpPr>
            <a:stCxn id="2054" idx="4"/>
          </p:cNvCxnSpPr>
          <p:nvPr/>
        </p:nvCxnSpPr>
        <p:spPr bwMode="auto">
          <a:xfrm>
            <a:off x="6887817" y="2743200"/>
            <a:ext cx="208722" cy="3220278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58" name="Straight Arrow Connector 2057"/>
          <p:cNvCxnSpPr/>
          <p:nvPr/>
        </p:nvCxnSpPr>
        <p:spPr bwMode="auto">
          <a:xfrm flipH="1" flipV="1">
            <a:off x="2348947" y="1880187"/>
            <a:ext cx="4538871" cy="396447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1" name="Straight Arrow Connector 2060"/>
          <p:cNvCxnSpPr>
            <a:stCxn id="2054" idx="3"/>
            <a:endCxn id="2053" idx="0"/>
          </p:cNvCxnSpPr>
          <p:nvPr/>
        </p:nvCxnSpPr>
        <p:spPr bwMode="auto">
          <a:xfrm flipH="1">
            <a:off x="4527357" y="2674873"/>
            <a:ext cx="2212871" cy="942062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1484243" y="1307329"/>
            <a:ext cx="172279" cy="353369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64" name="Oval 2063"/>
          <p:cNvSpPr/>
          <p:nvPr/>
        </p:nvSpPr>
        <p:spPr bwMode="auto">
          <a:xfrm>
            <a:off x="3316356" y="2276634"/>
            <a:ext cx="1174956" cy="466566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66" name="Straight Arrow Connector 2065"/>
          <p:cNvCxnSpPr>
            <a:stCxn id="2064" idx="1"/>
          </p:cNvCxnSpPr>
          <p:nvPr/>
        </p:nvCxnSpPr>
        <p:spPr bwMode="auto">
          <a:xfrm flipH="1" flipV="1">
            <a:off x="2120348" y="1880187"/>
            <a:ext cx="1368076" cy="464774"/>
          </a:xfrm>
          <a:prstGeom prst="straightConnector1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8" name="Straight Arrow Connector 2067"/>
          <p:cNvCxnSpPr>
            <a:stCxn id="2064" idx="4"/>
          </p:cNvCxnSpPr>
          <p:nvPr/>
        </p:nvCxnSpPr>
        <p:spPr bwMode="auto">
          <a:xfrm>
            <a:off x="3903834" y="2743200"/>
            <a:ext cx="1596150" cy="3127513"/>
          </a:xfrm>
          <a:prstGeom prst="straightConnector1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613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2943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60555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440039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6914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36212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3109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36994" y="4070294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128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6445"/>
            <a:ext cx="9144000" cy="4724400"/>
          </a:xfrm>
        </p:spPr>
        <p:txBody>
          <a:bodyPr/>
          <a:lstStyle/>
          <a:p>
            <a:r>
              <a:rPr lang="en-US" dirty="0" smtClean="0"/>
              <a:t>Immediate:      </a:t>
            </a:r>
            <a:r>
              <a:rPr lang="en-US" dirty="0" err="1" smtClean="0">
                <a:solidFill>
                  <a:srgbClr val="0070C0"/>
                </a:solidFill>
              </a:rPr>
              <a:t>mov.w</a:t>
            </a:r>
            <a:r>
              <a:rPr lang="en-US" dirty="0" smtClean="0">
                <a:solidFill>
                  <a:srgbClr val="0070C0"/>
                </a:solidFill>
              </a:rPr>
              <a:t> #BEEF, r6</a:t>
            </a:r>
          </a:p>
          <a:p>
            <a:r>
              <a:rPr lang="en-US" dirty="0" smtClean="0"/>
              <a:t>Symbolic/PC Relative</a:t>
            </a:r>
            <a:r>
              <a:rPr lang="en-US" dirty="0"/>
              <a:t>: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magic_number</a:t>
            </a:r>
            <a:r>
              <a:rPr lang="en-US" dirty="0">
                <a:solidFill>
                  <a:srgbClr val="0070C0"/>
                </a:solidFill>
              </a:rPr>
              <a:t>, r7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</a:t>
            </a:r>
            <a:r>
              <a:rPr lang="en-US" dirty="0" err="1" smtClean="0">
                <a:solidFill>
                  <a:srgbClr val="0070C0"/>
                </a:solidFill>
              </a:rPr>
              <a:t>magic_number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.word   </a:t>
            </a:r>
            <a:r>
              <a:rPr lang="en-US" dirty="0" smtClean="0">
                <a:solidFill>
                  <a:srgbClr val="0070C0"/>
                </a:solidFill>
              </a:rPr>
              <a:t>0xafaf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becomes                </a:t>
            </a:r>
            <a:r>
              <a:rPr lang="en-US" dirty="0" err="1" smtClean="0">
                <a:solidFill>
                  <a:srgbClr val="0070C0"/>
                </a:solidFill>
              </a:rPr>
              <a:t>mov.w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err="1" smtClean="0">
                <a:solidFill>
                  <a:srgbClr val="0070C0"/>
                </a:solidFill>
              </a:rPr>
              <a:t>xxxx</a:t>
            </a:r>
            <a:r>
              <a:rPr lang="en-US" dirty="0" smtClean="0">
                <a:solidFill>
                  <a:srgbClr val="0070C0"/>
                </a:solidFill>
              </a:rPr>
              <a:t>(PC), r7</a:t>
            </a:r>
          </a:p>
          <a:p>
            <a:pPr marL="1371600" lvl="3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/>
              <a:t>Absolute:     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&amp;0200, r6</a:t>
            </a:r>
          </a:p>
          <a:p>
            <a:pPr marL="914400" lvl="2" indent="0">
              <a:buNone/>
            </a:pPr>
            <a:r>
              <a:rPr lang="en-US" dirty="0"/>
              <a:t>                       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#0xff, &amp;</a:t>
            </a:r>
            <a:r>
              <a:rPr lang="en-US" dirty="0" smtClean="0">
                <a:solidFill>
                  <a:srgbClr val="0070C0"/>
                </a:solidFill>
              </a:rPr>
              <a:t>P1OUT</a:t>
            </a:r>
            <a:endParaRPr lang="en-US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#</a:t>
            </a:r>
            <a:r>
              <a:rPr lang="en-US" dirty="0" err="1" smtClean="0">
                <a:solidFill>
                  <a:srgbClr val="FF0000"/>
                </a:solidFill>
              </a:rPr>
              <a:t>xff</a:t>
            </a:r>
            <a:r>
              <a:rPr lang="en-US" dirty="0" smtClean="0">
                <a:solidFill>
                  <a:srgbClr val="FF0000"/>
                </a:solidFill>
              </a:rPr>
              <a:t>, P1OUT   ????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rrc</a:t>
            </a:r>
            <a:r>
              <a:rPr lang="en-US" dirty="0" smtClean="0"/>
              <a:t> r6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4887" y="5897217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3-12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19199" y="2253950"/>
            <a:ext cx="2676939" cy="7664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 bwMode="auto">
          <a:xfrm>
            <a:off x="2557669" y="3020415"/>
            <a:ext cx="1855305" cy="135280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7142922" y="2253949"/>
            <a:ext cx="1033669" cy="766465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3" name="Straight Arrow Connector 12"/>
          <p:cNvCxnSpPr>
            <a:stCxn id="14" idx="4"/>
          </p:cNvCxnSpPr>
          <p:nvPr/>
        </p:nvCxnSpPr>
        <p:spPr bwMode="auto">
          <a:xfrm>
            <a:off x="7659757" y="3020414"/>
            <a:ext cx="92765" cy="1260038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4" idx="0"/>
          </p:cNvCxnSpPr>
          <p:nvPr/>
        </p:nvCxnSpPr>
        <p:spPr bwMode="auto">
          <a:xfrm flipH="1" flipV="1">
            <a:off x="1842052" y="1683026"/>
            <a:ext cx="5817705" cy="570923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804452" y="914400"/>
            <a:ext cx="22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egister mode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47791" y="2262301"/>
            <a:ext cx="576470" cy="60016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6636026" y="2862470"/>
            <a:ext cx="149087" cy="141798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6636026" y="1376065"/>
            <a:ext cx="74543" cy="88623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1842052" y="1145232"/>
            <a:ext cx="3856383" cy="352264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75860" y="583096"/>
            <a:ext cx="193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 .b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456915" y="2262301"/>
            <a:ext cx="890876" cy="600169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33" name="Straight Arrow Connector 32"/>
          <p:cNvCxnSpPr>
            <a:stCxn id="34" idx="4"/>
          </p:cNvCxnSpPr>
          <p:nvPr/>
        </p:nvCxnSpPr>
        <p:spPr bwMode="auto">
          <a:xfrm>
            <a:off x="5902353" y="2862470"/>
            <a:ext cx="445438" cy="151074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 flipV="1">
            <a:off x="1643268" y="813928"/>
            <a:ext cx="4055168" cy="14483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1073426" y="1044761"/>
            <a:ext cx="159026" cy="493355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Oval 40"/>
          <p:cNvSpPr/>
          <p:nvPr/>
        </p:nvSpPr>
        <p:spPr bwMode="auto">
          <a:xfrm>
            <a:off x="4068417" y="2411896"/>
            <a:ext cx="834887" cy="450574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43" name="Straight Arrow Connector 42"/>
          <p:cNvCxnSpPr>
            <a:stCxn id="41" idx="3"/>
            <a:endCxn id="1027" idx="0"/>
          </p:cNvCxnSpPr>
          <p:nvPr/>
        </p:nvCxnSpPr>
        <p:spPr bwMode="auto">
          <a:xfrm flipH="1">
            <a:off x="1729936" y="2796485"/>
            <a:ext cx="2460747" cy="940628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41" idx="4"/>
          </p:cNvCxnSpPr>
          <p:nvPr/>
        </p:nvCxnSpPr>
        <p:spPr bwMode="auto">
          <a:xfrm>
            <a:off x="4485861" y="2862470"/>
            <a:ext cx="1212574" cy="1510746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628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/>
              <a:t> </a:t>
            </a:r>
            <a:r>
              <a:rPr lang="en-US" dirty="0" smtClean="0"/>
              <a:t> @r7, r8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0454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843" y="619431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3-12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1484242" y="2253950"/>
            <a:ext cx="914401" cy="7664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 bwMode="auto">
          <a:xfrm flipH="1">
            <a:off x="821635" y="3020415"/>
            <a:ext cx="1119808" cy="258525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381539" y="813928"/>
            <a:ext cx="193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 .b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788219" y="2276634"/>
            <a:ext cx="890876" cy="600169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348947" y="1044760"/>
            <a:ext cx="3884710" cy="12318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233657" y="2876803"/>
            <a:ext cx="445438" cy="3086675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976730" y="1044760"/>
            <a:ext cx="22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egister mode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211749" y="2253950"/>
            <a:ext cx="576470" cy="60016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5499984" y="2862470"/>
            <a:ext cx="956392" cy="3101008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21" idx="0"/>
          </p:cNvCxnSpPr>
          <p:nvPr/>
        </p:nvCxnSpPr>
        <p:spPr bwMode="auto">
          <a:xfrm flipV="1">
            <a:off x="5499984" y="1506425"/>
            <a:ext cx="476746" cy="747525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3048000" y="1307329"/>
            <a:ext cx="2886624" cy="353368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120348" y="3020415"/>
            <a:ext cx="2170954" cy="273765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7275444" y="2170801"/>
            <a:ext cx="1033669" cy="766465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7792278" y="2937266"/>
            <a:ext cx="0" cy="302621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 flipV="1">
            <a:off x="3048000" y="1762539"/>
            <a:ext cx="4651513" cy="40826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53" name="TextBox 2052"/>
          <p:cNvSpPr txBox="1"/>
          <p:nvPr/>
        </p:nvSpPr>
        <p:spPr>
          <a:xfrm>
            <a:off x="3316357" y="3616935"/>
            <a:ext cx="242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ndirect register mode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54" name="Oval 2053"/>
          <p:cNvSpPr/>
          <p:nvPr/>
        </p:nvSpPr>
        <p:spPr bwMode="auto">
          <a:xfrm>
            <a:off x="6679095" y="2276634"/>
            <a:ext cx="417444" cy="466566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56" name="Straight Arrow Connector 2055"/>
          <p:cNvCxnSpPr>
            <a:stCxn id="2054" idx="4"/>
          </p:cNvCxnSpPr>
          <p:nvPr/>
        </p:nvCxnSpPr>
        <p:spPr bwMode="auto">
          <a:xfrm>
            <a:off x="6887817" y="2743200"/>
            <a:ext cx="208722" cy="3220278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58" name="Straight Arrow Connector 2057"/>
          <p:cNvCxnSpPr/>
          <p:nvPr/>
        </p:nvCxnSpPr>
        <p:spPr bwMode="auto">
          <a:xfrm flipH="1" flipV="1">
            <a:off x="2348947" y="1880187"/>
            <a:ext cx="4538871" cy="396447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1" name="Straight Arrow Connector 2060"/>
          <p:cNvCxnSpPr>
            <a:stCxn id="2054" idx="3"/>
            <a:endCxn id="2053" idx="0"/>
          </p:cNvCxnSpPr>
          <p:nvPr/>
        </p:nvCxnSpPr>
        <p:spPr bwMode="auto">
          <a:xfrm flipH="1">
            <a:off x="4527357" y="2674873"/>
            <a:ext cx="2212871" cy="942062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1484243" y="1307329"/>
            <a:ext cx="172279" cy="353369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64" name="Oval 2063"/>
          <p:cNvSpPr/>
          <p:nvPr/>
        </p:nvSpPr>
        <p:spPr bwMode="auto">
          <a:xfrm>
            <a:off x="3316356" y="2276634"/>
            <a:ext cx="1174956" cy="466566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66" name="Straight Arrow Connector 2065"/>
          <p:cNvCxnSpPr>
            <a:stCxn id="2064" idx="1"/>
          </p:cNvCxnSpPr>
          <p:nvPr/>
        </p:nvCxnSpPr>
        <p:spPr bwMode="auto">
          <a:xfrm flipH="1" flipV="1">
            <a:off x="2120348" y="1880187"/>
            <a:ext cx="1368076" cy="464774"/>
          </a:xfrm>
          <a:prstGeom prst="straightConnector1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8" name="Straight Arrow Connector 2067"/>
          <p:cNvCxnSpPr>
            <a:stCxn id="2064" idx="4"/>
          </p:cNvCxnSpPr>
          <p:nvPr/>
        </p:nvCxnSpPr>
        <p:spPr bwMode="auto">
          <a:xfrm>
            <a:off x="3903834" y="2743200"/>
            <a:ext cx="1596150" cy="3127513"/>
          </a:xfrm>
          <a:prstGeom prst="straightConnector1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2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07848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90789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64575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87434" y="3617140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8703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STX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20692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69232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8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MOV  r10, r9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1836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Source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3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Example Program</a:t>
            </a:r>
            <a:br>
              <a:rPr lang="en-US" b="1" dirty="0" smtClean="0"/>
            </a:br>
            <a:r>
              <a:rPr lang="en-US" b="1" dirty="0" smtClean="0"/>
              <a:t>Where’s the BEEF?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8" y="1282587"/>
            <a:ext cx="7772400" cy="434946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 smtClean="0">
                <a:solidFill>
                  <a:srgbClr val="0070C0"/>
                </a:solidFill>
              </a:rPr>
              <a:t>fill memory with BEEF --    what are the addressing modes used?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#0x200,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0xBEEF,r6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fill: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r6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0(r5)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incd       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cmp.w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#0x0400,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fill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add the numbers 0x06 through 0x15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1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8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806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7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19168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502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90840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4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72242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54839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80723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1001" y="3198167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172505" y="3764132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18197" y="551215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2(r5),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2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100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6287</TotalTime>
  <Words>2874</Words>
  <Application>Microsoft Office PowerPoint</Application>
  <PresentationFormat>On-screen Show (4:3)</PresentationFormat>
  <Paragraphs>1160</Paragraphs>
  <Slides>59</Slides>
  <Notes>4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Default Design</vt:lpstr>
      <vt:lpstr>ECE 382  Lesson 4</vt:lpstr>
      <vt:lpstr>Relative Jump Instruction</vt:lpstr>
      <vt:lpstr>MSP430 addressing modes</vt:lpstr>
      <vt:lpstr>Basic addressing modes</vt:lpstr>
      <vt:lpstr>Basic addressing modes</vt:lpstr>
      <vt:lpstr>Register Direct</vt:lpstr>
      <vt:lpstr>Basic addressing modes</vt:lpstr>
      <vt:lpstr>Basic addressing modes</vt:lpstr>
      <vt:lpstr>Indexed</vt:lpstr>
      <vt:lpstr>Basic addressing modes</vt:lpstr>
      <vt:lpstr>Basic addressing modes</vt:lpstr>
      <vt:lpstr>Register Indirect</vt:lpstr>
      <vt:lpstr>Basic addressing modes</vt:lpstr>
      <vt:lpstr>Basic addressing modes</vt:lpstr>
      <vt:lpstr>PowerPoint Presentation</vt:lpstr>
      <vt:lpstr>Other Addressing Modes</vt:lpstr>
      <vt:lpstr>Immediate</vt:lpstr>
      <vt:lpstr>Absolute</vt:lpstr>
      <vt:lpstr>Hand assembly</vt:lpstr>
      <vt:lpstr>Hand assembly</vt:lpstr>
      <vt:lpstr>Let's write a MSP430 program</vt:lpstr>
      <vt:lpstr>Example Program Where’s the BEEF?</vt:lpstr>
      <vt:lpstr>Sample Program – predict what happens</vt:lpstr>
      <vt:lpstr>In class programming exercise</vt:lpstr>
      <vt:lpstr>In class programming exercise</vt:lpstr>
      <vt:lpstr>MSP430’s ISA</vt:lpstr>
      <vt:lpstr>Assembly and Machine Languages</vt:lpstr>
      <vt:lpstr>MSP430 addressing modes</vt:lpstr>
      <vt:lpstr>Basic addressing modes</vt:lpstr>
      <vt:lpstr>Basic addressing modes</vt:lpstr>
      <vt:lpstr>Register Direct</vt:lpstr>
      <vt:lpstr>Hand assembly</vt:lpstr>
      <vt:lpstr>Hand assembly</vt:lpstr>
      <vt:lpstr>Basic addressing modes</vt:lpstr>
      <vt:lpstr>Basic addressing modes</vt:lpstr>
      <vt:lpstr>Indexed</vt:lpstr>
      <vt:lpstr>Hand assembly</vt:lpstr>
      <vt:lpstr>Basic addressing modes</vt:lpstr>
      <vt:lpstr>Basic addressing modes</vt:lpstr>
      <vt:lpstr>Register Indirect</vt:lpstr>
      <vt:lpstr>Hand assembly</vt:lpstr>
      <vt:lpstr>Basic addressing modes</vt:lpstr>
      <vt:lpstr>Basic addressing modes</vt:lpstr>
      <vt:lpstr>PowerPoint Presentation</vt:lpstr>
      <vt:lpstr>Other Addressing Modes</vt:lpstr>
      <vt:lpstr>Immediate</vt:lpstr>
      <vt:lpstr>Absolute</vt:lpstr>
      <vt:lpstr>Hand assembly</vt:lpstr>
      <vt:lpstr>Hand assembly</vt:lpstr>
      <vt:lpstr>Single-Operand Instruction</vt:lpstr>
      <vt:lpstr>Relative Jump Instruction</vt:lpstr>
      <vt:lpstr>Two-Operand Instruction</vt:lpstr>
      <vt:lpstr>Let's write a MSP430 program</vt:lpstr>
      <vt:lpstr>Example Program Where’s the BEEF?</vt:lpstr>
      <vt:lpstr>Sample Program – predict what happens</vt:lpstr>
      <vt:lpstr>In class programming exercise</vt:lpstr>
      <vt:lpstr>In class programming exercise</vt:lpstr>
      <vt:lpstr>MSP430’s ISA</vt:lpstr>
      <vt:lpstr>Assembly and Machine Languages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245</cp:revision>
  <cp:lastPrinted>2014-08-20T22:08:11Z</cp:lastPrinted>
  <dcterms:created xsi:type="dcterms:W3CDTF">2001-06-27T14:08:57Z</dcterms:created>
  <dcterms:modified xsi:type="dcterms:W3CDTF">2016-08-05T20:26:44Z</dcterms:modified>
</cp:coreProperties>
</file>