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2" r:id="rId2"/>
    <p:sldId id="328" r:id="rId3"/>
    <p:sldId id="325" r:id="rId4"/>
    <p:sldId id="303" r:id="rId5"/>
    <p:sldId id="332" r:id="rId6"/>
    <p:sldId id="314" r:id="rId7"/>
    <p:sldId id="330" r:id="rId8"/>
    <p:sldId id="329" r:id="rId9"/>
    <p:sldId id="297" r:id="rId10"/>
    <p:sldId id="307" r:id="rId11"/>
    <p:sldId id="301" r:id="rId12"/>
    <p:sldId id="331" r:id="rId13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13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ece.ninja/382/labs/compex1/index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ce.ninja/382/notes/L4/code/lec4.as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ce.ninja/382/notes/L6/code/badlec5.asm" TargetMode="External"/><Relationship Id="rId2" Type="http://schemas.openxmlformats.org/officeDocument/2006/relationships/hyperlink" Target="http://ecse.bd.psu.edu/cmpen352/lecture/lecture05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ce.ninja/382/labs/compex1/index.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4757034"/>
          </a:xfrm>
        </p:spPr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Example Assembly Code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In class programming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Debugging Assembly Code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Lesson 6, 7, and 8 notes</a:t>
            </a:r>
          </a:p>
          <a:p>
            <a:pPr algn="l"/>
            <a:r>
              <a:rPr lang="en-US" sz="2000" b="1" dirty="0" smtClean="0"/>
              <a:t>Admin</a:t>
            </a:r>
            <a:endParaRPr lang="en-US" sz="2000" b="1" dirty="0"/>
          </a:p>
          <a:p>
            <a:pPr lvl="1" algn="l"/>
            <a:r>
              <a:rPr lang="en-US" sz="2000" dirty="0">
                <a:solidFill>
                  <a:srgbClr val="0070C0"/>
                </a:solidFill>
                <a:hlinkClick r:id="rId2"/>
              </a:rPr>
              <a:t>CompEx1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 due today</a:t>
            </a:r>
            <a:endParaRPr lang="en-US" sz="2000" dirty="0">
              <a:solidFill>
                <a:srgbClr val="FF000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Might </a:t>
            </a:r>
            <a:r>
              <a:rPr lang="en-US" sz="2000" dirty="0" smtClean="0">
                <a:solidFill>
                  <a:srgbClr val="0070C0"/>
                </a:solidFill>
              </a:rPr>
              <a:t>want to start Assignment 3 (due lesson 8)</a:t>
            </a:r>
            <a:endParaRPr lang="en-US" sz="2000" dirty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Assembly and Machine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407" y="926830"/>
            <a:ext cx="4622575" cy="4972556"/>
          </a:xfrm>
        </p:spPr>
        <p:txBody>
          <a:bodyPr/>
          <a:lstStyle/>
          <a:p>
            <a:r>
              <a:rPr lang="en-US" sz="2400" b="1" dirty="0"/>
              <a:t>Instructions: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words </a:t>
            </a:r>
            <a:r>
              <a:rPr lang="en-US" sz="2000" dirty="0">
                <a:solidFill>
                  <a:srgbClr val="0070C0"/>
                </a:solidFill>
              </a:rPr>
              <a:t>in a computers language</a:t>
            </a:r>
          </a:p>
          <a:p>
            <a:r>
              <a:rPr lang="en-US" sz="2400" b="1" dirty="0"/>
              <a:t>Instruction Set: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dictionary of the language</a:t>
            </a:r>
          </a:p>
          <a:p>
            <a:r>
              <a:rPr lang="en-US" sz="2400" b="1" dirty="0"/>
              <a:t>Assembly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human-readable </a:t>
            </a:r>
            <a:r>
              <a:rPr lang="en-US" sz="2000" dirty="0">
                <a:solidFill>
                  <a:srgbClr val="0070C0"/>
                </a:solidFill>
              </a:rPr>
              <a:t>format of computer instructions</a:t>
            </a:r>
          </a:p>
          <a:p>
            <a:r>
              <a:rPr lang="en-US" sz="2400" b="1" dirty="0"/>
              <a:t>Machine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computer-readable </a:t>
            </a:r>
            <a:r>
              <a:rPr lang="en-US" sz="2000" dirty="0">
                <a:solidFill>
                  <a:srgbClr val="0070C0"/>
                </a:solidFill>
              </a:rPr>
              <a:t>instructions - binary (1's and 0's)</a:t>
            </a:r>
          </a:p>
          <a:p>
            <a:endParaRPr lang="en-US" sz="2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20187" y="1906285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Assembler</a:t>
            </a:r>
            <a:endParaRPr lang="en-US" b="1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883192" y="1571985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156" y="121300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Assembly Language Program</a:t>
            </a:r>
            <a:endParaRPr lang="en-US" sz="1800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880749" y="2586681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822629" y="3608030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Linker</a:t>
            </a:r>
            <a:endParaRPr lang="en-US" b="1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885634" y="3273730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34254" y="29043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Relocatable</a:t>
            </a:r>
            <a:r>
              <a:rPr lang="en-US" sz="1800" dirty="0" smtClean="0"/>
              <a:t> Object Code</a:t>
            </a:r>
            <a:endParaRPr lang="en-US" sz="1800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6883191" y="4288426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02944" y="4612375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Executable Code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869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Let's write </a:t>
            </a:r>
            <a:r>
              <a:rPr lang="en-US" b="1" dirty="0" smtClean="0"/>
              <a:t>a MSP430 </a:t>
            </a:r>
            <a:r>
              <a:rPr lang="en-US" b="1" dirty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Our chip version: </a:t>
            </a:r>
            <a:r>
              <a:rPr lang="en-US" sz="2400" b="1" dirty="0" smtClean="0"/>
              <a:t>Msp430g2553  </a:t>
            </a:r>
            <a:r>
              <a:rPr lang="en-US" sz="2400" b="1" dirty="0" smtClean="0">
                <a:solidFill>
                  <a:srgbClr val="0070C0"/>
                </a:solidFill>
                <a:sym typeface="Wingdings" pitchFamily="2" charset="2"/>
              </a:rPr>
              <a:t> open CCS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This program sets all pins on Port 1 to output and high.  Since LEDs 1 and 2 are connected to P1.0 and P1.6 respectively, they will light up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 This program turns the LEDs on and off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turn off watchdog timer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P1DIR    ; set port1 direction to output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P1OUT    ; turn 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at 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bis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; could of:  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&amp;P1OUT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Turn_off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&amp;P1OUT    ; turn 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bic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; could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of:  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 &amp;P1OUT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; loop forever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8014" y="2330506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 what?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198" y="5557879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Stack pointer?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16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register and Jumps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1042089"/>
              </p:ext>
            </p:extLst>
          </p:nvPr>
        </p:nvGraphicFramePr>
        <p:xfrm>
          <a:off x="0" y="857304"/>
          <a:ext cx="9144000" cy="1280160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7">
                  <a:txBody>
                    <a:bodyPr/>
                    <a:lstStyle/>
                    <a:p>
                      <a:pPr algn="ctr"/>
                      <a:r>
                        <a:rPr lang="en-US"/>
                        <a:t>Reserved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SCG1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SCG0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OSCOFF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CPUOFF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842098"/>
              </p:ext>
            </p:extLst>
          </p:nvPr>
        </p:nvGraphicFramePr>
        <p:xfrm>
          <a:off x="0" y="2542289"/>
          <a:ext cx="9144000" cy="3566160"/>
        </p:xfrm>
        <a:graphic>
          <a:graphicData uri="http://schemas.openxmlformats.org/drawingml/2006/table">
            <a:tbl>
              <a:tblPr/>
              <a:tblGrid>
                <a:gridCol w="2485623"/>
                <a:gridCol w="2949262"/>
                <a:gridCol w="370911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Condition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Assembly Instruction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JNE/JNZ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Z==0 (if !=)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JEQ/JZ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Z==1 (if ==)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JNC/JLO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C==0 (if unsigned &lt;)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JC/JHS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C==1 (if unsigned &gt;)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N==1 - Note there is no jump if N==0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N==V (if signed &gt;=)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N!=V (if signed &lt;)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JMP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Jump unconditionally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36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Programming Worksheet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437" y="856445"/>
            <a:ext cx="7772400" cy="4724400"/>
          </a:xfrm>
        </p:spPr>
        <p:txBody>
          <a:bodyPr/>
          <a:lstStyle/>
          <a:p>
            <a:r>
              <a:rPr lang="en-US" dirty="0">
                <a:hlinkClick r:id="rId2"/>
              </a:rPr>
              <a:t>Worksheet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pPr lvl="3"/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81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332"/>
            <a:ext cx="7772400" cy="457200"/>
          </a:xfrm>
        </p:spPr>
        <p:txBody>
          <a:bodyPr/>
          <a:lstStyle/>
          <a:p>
            <a:r>
              <a:rPr lang="en-US" b="1" dirty="0" smtClean="0"/>
              <a:t>In class 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616" y="1274496"/>
            <a:ext cx="7772400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write an example program to </a:t>
            </a:r>
            <a:r>
              <a:rPr lang="en-US" sz="1400" dirty="0">
                <a:solidFill>
                  <a:srgbClr val="0070C0"/>
                </a:solidFill>
              </a:rPr>
              <a:t>add the numbers 10+9+8+...+</a:t>
            </a:r>
            <a:r>
              <a:rPr lang="en-US" sz="1400" dirty="0" smtClean="0">
                <a:solidFill>
                  <a:srgbClr val="0070C0"/>
                </a:solidFill>
              </a:rPr>
              <a:t>1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5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332"/>
            <a:ext cx="7772400" cy="457200"/>
          </a:xfrm>
        </p:spPr>
        <p:txBody>
          <a:bodyPr/>
          <a:lstStyle/>
          <a:p>
            <a:r>
              <a:rPr lang="en-US" b="1" dirty="0"/>
              <a:t>In class 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616" y="1274496"/>
            <a:ext cx="7772400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example program to </a:t>
            </a:r>
            <a:r>
              <a:rPr lang="en-US" sz="1400" dirty="0">
                <a:solidFill>
                  <a:srgbClr val="0070C0"/>
                </a:solidFill>
              </a:rPr>
              <a:t>add the numbers 10+9+8+...+</a:t>
            </a:r>
            <a:r>
              <a:rPr lang="en-US" sz="1400" dirty="0" smtClean="0">
                <a:solidFill>
                  <a:srgbClr val="0070C0"/>
                </a:solidFill>
              </a:rPr>
              <a:t>1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#10,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#0, r5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ummation: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r6, r5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summation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r5,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&amp;0x0200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orever: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forever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2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332"/>
            <a:ext cx="7772400" cy="457200"/>
          </a:xfrm>
        </p:spPr>
        <p:txBody>
          <a:bodyPr/>
          <a:lstStyle/>
          <a:p>
            <a:r>
              <a:rPr lang="en-US" b="1" dirty="0" smtClean="0"/>
              <a:t>Find the errors in this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351" y="934254"/>
            <a:ext cx="7772400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  <a:hlinkClick r:id="rId2"/>
              </a:rPr>
              <a:t>http://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  <a:hlinkClick r:id="rId2"/>
              </a:rPr>
              <a:t>ecse.bd.psu.edu/cmpen352/lecture/lecture05.html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  <a:hlinkClick r:id="rId3"/>
              </a:rPr>
              <a:t>http://ece.ninja/382/notes/L6/code/badlec5.asm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/>
              <a:t>intention was to have it generate a PWM waveform on the P1.0 pin attached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duty = 0x20;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while(1)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0x40;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P1.0 = 1;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&gt;duty)	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=1;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P1.0 = 0;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&gt;0)	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=1;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if (P1.3 == 0)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    while (P1.3 == 0);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    duty += 0x08;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    duty &amp;= 0x3F;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   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132" y="2425633"/>
            <a:ext cx="4261928" cy="319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6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 – predict what happens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599" y="584193"/>
            <a:ext cx="8174978" cy="3847763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r10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r10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8174978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76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 – predict what happens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9886" y="666572"/>
            <a:ext cx="8174978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;result should be 0x13c, so we should see 3c in r10 and carry bit set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;since carry bit was set, this should increment r10 to 3d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;invert, so r10 should be c2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;sign extend should clear upper 8 bits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8174978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74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/>
              <a:t>Intro CompEx1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4757034"/>
          </a:xfrm>
        </p:spPr>
        <p:txBody>
          <a:bodyPr/>
          <a:lstStyle/>
          <a:p>
            <a:pPr lvl="1" algn="l"/>
            <a:r>
              <a:rPr lang="en-US" sz="2000" dirty="0">
                <a:solidFill>
                  <a:srgbClr val="0070C0"/>
                </a:solidFill>
                <a:hlinkClick r:id="rId2"/>
              </a:rPr>
              <a:t>CompEx1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 due next lesson</a:t>
            </a:r>
            <a:endParaRPr lang="en-US" sz="2000" dirty="0">
              <a:solidFill>
                <a:srgbClr val="FF0000"/>
              </a:solidFill>
            </a:endParaRPr>
          </a:p>
          <a:p>
            <a:pPr lvl="1" algn="l"/>
            <a:endParaRPr lang="en-US" sz="2000" dirty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1821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375" y="829434"/>
            <a:ext cx="4760140" cy="4724400"/>
          </a:xfrm>
        </p:spPr>
        <p:txBody>
          <a:bodyPr/>
          <a:lstStyle/>
          <a:p>
            <a:r>
              <a:rPr lang="en-US" sz="2000" b="1" u="sng" dirty="0" smtClean="0"/>
              <a:t>Msp430g2553</a:t>
            </a:r>
            <a:r>
              <a:rPr lang="en-US" sz="2000" u="sng" dirty="0" smtClean="0"/>
              <a:t> Memory Map</a:t>
            </a:r>
            <a:endParaRPr lang="en-US" sz="2000" u="sng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512b </a:t>
            </a:r>
            <a:r>
              <a:rPr lang="en-US" sz="2000" dirty="0">
                <a:solidFill>
                  <a:srgbClr val="0070C0"/>
                </a:solidFill>
              </a:rPr>
              <a:t>of RAM - 0x200-0x400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16kb of ROM - 0xc000-0xffdf 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0x1100-0xc000 is empty! 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- </a:t>
            </a:r>
            <a:r>
              <a:rPr lang="en-US" sz="2000" dirty="0" smtClean="0"/>
              <a:t>There </a:t>
            </a:r>
            <a:r>
              <a:rPr lang="en-US" sz="2000" dirty="0"/>
              <a:t>is no memory backing it up! </a:t>
            </a:r>
            <a:endParaRPr lang="en-US" sz="2000" dirty="0" smtClean="0"/>
          </a:p>
          <a:p>
            <a:r>
              <a:rPr lang="en-US" sz="2000" dirty="0" smtClean="0"/>
              <a:t>- If </a:t>
            </a:r>
            <a:r>
              <a:rPr lang="en-US" sz="2000" dirty="0"/>
              <a:t>you attempt to write to this area of memory, you'll trigger what's essentially a </a:t>
            </a:r>
            <a:r>
              <a:rPr lang="en-US" sz="2000" b="1" dirty="0"/>
              <a:t>segmentation fault</a:t>
            </a:r>
            <a:r>
              <a:rPr lang="en-US" sz="2000" dirty="0"/>
              <a:t> because that memory doesn't exist. It will cause the chip to do a Power-up Clear (PUC), resetting the state of your processor. This is a tough error to debug.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" y="733425"/>
            <a:ext cx="3943350" cy="539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81" y="60690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How many </a:t>
            </a:r>
            <a:r>
              <a:rPr lang="en-US" sz="2000" dirty="0" err="1" smtClean="0">
                <a:solidFill>
                  <a:srgbClr val="0070C0"/>
                </a:solidFill>
              </a:rPr>
              <a:t>addr</a:t>
            </a:r>
            <a:r>
              <a:rPr lang="en-US" sz="2000" dirty="0" smtClean="0">
                <a:solidFill>
                  <a:srgbClr val="0070C0"/>
                </a:solidFill>
              </a:rPr>
              <a:t> bits?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6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4903</TotalTime>
  <Words>789</Words>
  <Application>Microsoft Office PowerPoint</Application>
  <PresentationFormat>On-screen Show (4:3)</PresentationFormat>
  <Paragraphs>196</Paragraphs>
  <Slides>12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Design</vt:lpstr>
      <vt:lpstr>ECE 382  Lesson 6</vt:lpstr>
      <vt:lpstr>Example Programming Worksheet</vt:lpstr>
      <vt:lpstr>In class programming exercise</vt:lpstr>
      <vt:lpstr>In class programming exercise</vt:lpstr>
      <vt:lpstr>Find the errors in this program</vt:lpstr>
      <vt:lpstr>Sample Program – predict what happens</vt:lpstr>
      <vt:lpstr>Sample Program – predict what happens</vt:lpstr>
      <vt:lpstr>Intro CompEx1</vt:lpstr>
      <vt:lpstr>MSP430’s ISA</vt:lpstr>
      <vt:lpstr>Assembly and Machine Languages</vt:lpstr>
      <vt:lpstr>Let's write a MSP430 program</vt:lpstr>
      <vt:lpstr>Status register and Jumps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Capt Jeff Falkinburg</cp:lastModifiedBy>
  <cp:revision>245</cp:revision>
  <cp:lastPrinted>2014-08-20T22:08:11Z</cp:lastPrinted>
  <dcterms:created xsi:type="dcterms:W3CDTF">2001-06-27T14:08:57Z</dcterms:created>
  <dcterms:modified xsi:type="dcterms:W3CDTF">2016-08-05T20:58:57Z</dcterms:modified>
</cp:coreProperties>
</file>