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2" r:id="rId2"/>
    <p:sldId id="414" r:id="rId3"/>
    <p:sldId id="415" r:id="rId4"/>
    <p:sldId id="416" r:id="rId5"/>
    <p:sldId id="381" r:id="rId6"/>
    <p:sldId id="394" r:id="rId7"/>
    <p:sldId id="395" r:id="rId8"/>
    <p:sldId id="396" r:id="rId9"/>
    <p:sldId id="397" r:id="rId10"/>
    <p:sldId id="398" r:id="rId11"/>
    <p:sldId id="400" r:id="rId12"/>
    <p:sldId id="384" r:id="rId13"/>
    <p:sldId id="401" r:id="rId14"/>
    <p:sldId id="378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7" r:id="rId27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81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83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ece.ninja/382/notes/L19/L19_C_basic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programming_languages" TargetMode="External"/><Relationship Id="rId2" Type="http://schemas.openxmlformats.org/officeDocument/2006/relationships/hyperlink" Target="http://stackoverflow.com/questions/2684364/why-arent-programs-written-in-assembly-more-oft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programming_languages" TargetMode="External"/><Relationship Id="rId2" Type="http://schemas.openxmlformats.org/officeDocument/2006/relationships/hyperlink" Target="http://stackoverflow.com/questions/2684364/why-arent-programs-written-in-assembly-more-ofte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2684364/why-arent-programs-written-in-assembly-more-ofte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High-Level Programming Languages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Compilers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Intro to C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 </a:t>
            </a:r>
            <a:endParaRPr lang="en-US" sz="2000" dirty="0" smtClean="0">
              <a:solidFill>
                <a:srgbClr val="0070C0"/>
              </a:solidFill>
            </a:endParaRPr>
          </a:p>
          <a:p>
            <a:pPr algn="l"/>
            <a:r>
              <a:rPr lang="en-US" sz="2000" b="1" dirty="0" smtClean="0"/>
              <a:t>Admin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GR#1 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Know for FINAL EXAM!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3 Functionality due COB Lesson 19 (Tuesday)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3 Notebook extended to COB Lesson 20 (Thursday)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Assignment 6 due BOC next Lesson</a:t>
            </a:r>
            <a:endParaRPr lang="en-US" sz="1600" dirty="0">
              <a:solidFill>
                <a:srgbClr val="0070C0"/>
              </a:solidFill>
            </a:endParaRPr>
          </a:p>
          <a:p>
            <a:pPr lvl="1"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2400" dirty="0" smtClean="0"/>
              <a:t>Compiled Language versus Interpreted?</a:t>
            </a:r>
          </a:p>
          <a:p>
            <a:r>
              <a:rPr lang="en-US" sz="2400" dirty="0" smtClean="0"/>
              <a:t>Examples: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           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400" dirty="0" smtClean="0"/>
              <a:t>Any Advantages of Assembly over HLL?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57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2400" dirty="0" smtClean="0"/>
              <a:t>Compiled Language versus Interpreted?</a:t>
            </a:r>
          </a:p>
          <a:p>
            <a:r>
              <a:rPr lang="en-US" sz="2400" dirty="0" smtClean="0"/>
              <a:t>Examples: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            </a:t>
            </a:r>
            <a:r>
              <a:rPr lang="en-US" sz="2400" dirty="0" smtClean="0">
                <a:solidFill>
                  <a:srgbClr val="FF0000"/>
                </a:solidFill>
              </a:rPr>
              <a:t>Fast      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     Portable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r>
              <a:rPr lang="en-US" sz="2400" dirty="0" smtClean="0"/>
              <a:t>Any Advantages of Assembly over HLL?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67136"/>
              </p:ext>
            </p:extLst>
          </p:nvPr>
        </p:nvGraphicFramePr>
        <p:xfrm>
          <a:off x="2715271" y="1765076"/>
          <a:ext cx="3378031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193"/>
                <a:gridCol w="1015159"/>
                <a:gridCol w="113767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70C0"/>
                          </a:solidFill>
                          <a:effectLst/>
                        </a:rPr>
                        <a:t>Compiled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70C0"/>
                          </a:solidFill>
                          <a:effectLst/>
                        </a:rPr>
                        <a:t>Both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Interpreted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Java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Python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C++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C#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Prolog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Ada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Matlab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Scheme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Ruby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7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2400" dirty="0" smtClean="0"/>
              <a:t>Compiled Language versus Interpreted?</a:t>
            </a:r>
          </a:p>
          <a:p>
            <a:r>
              <a:rPr lang="en-US" sz="2400" dirty="0" smtClean="0"/>
              <a:t>Examples: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            </a:t>
            </a:r>
            <a:r>
              <a:rPr lang="en-US" sz="2400" dirty="0" smtClean="0">
                <a:solidFill>
                  <a:srgbClr val="FF0000"/>
                </a:solidFill>
              </a:rPr>
              <a:t>Fast      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     Portable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r>
              <a:rPr lang="en-US" sz="2400" dirty="0" smtClean="0"/>
              <a:t>Any Advantages of Assembly over HLL?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HLL do not use all features of a chip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HLL has less control over generated code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HLL runs slower (usually)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83793"/>
              </p:ext>
            </p:extLst>
          </p:nvPr>
        </p:nvGraphicFramePr>
        <p:xfrm>
          <a:off x="2715271" y="1765076"/>
          <a:ext cx="3378031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193"/>
                <a:gridCol w="1015159"/>
                <a:gridCol w="113767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70C0"/>
                          </a:solidFill>
                          <a:effectLst/>
                        </a:rPr>
                        <a:t>Compiled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70C0"/>
                          </a:solidFill>
                          <a:effectLst/>
                        </a:rPr>
                        <a:t>Both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Interpreted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Java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Python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C++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C#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Prolog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Ada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Matlab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Scheme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Ruby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3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1800" dirty="0" smtClean="0"/>
              <a:t>One </a:t>
            </a:r>
            <a:r>
              <a:rPr lang="en-US" sz="1800" dirty="0"/>
              <a:t>of the most widely used programming languages of all time </a:t>
            </a:r>
            <a:endParaRPr lang="en-US" sz="1800" dirty="0" smtClean="0"/>
          </a:p>
          <a:p>
            <a:r>
              <a:rPr lang="en-US" sz="2400" dirty="0" smtClean="0"/>
              <a:t>Examples of projects coded in C: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Kernel </a:t>
            </a:r>
            <a:r>
              <a:rPr lang="en-US" sz="2000" dirty="0">
                <a:solidFill>
                  <a:srgbClr val="0070C0"/>
                </a:solidFill>
              </a:rPr>
              <a:t>/ OS: </a:t>
            </a:r>
            <a:r>
              <a:rPr lang="en-US" sz="2000" dirty="0"/>
              <a:t>Linux, GNU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Version </a:t>
            </a:r>
            <a:r>
              <a:rPr lang="en-US" sz="2000" dirty="0">
                <a:solidFill>
                  <a:srgbClr val="0070C0"/>
                </a:solidFill>
              </a:rPr>
              <a:t>Control: </a:t>
            </a:r>
            <a:r>
              <a:rPr lang="en-US" sz="2000" dirty="0" err="1"/>
              <a:t>git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Web </a:t>
            </a:r>
            <a:r>
              <a:rPr lang="en-US" sz="2000" dirty="0">
                <a:solidFill>
                  <a:srgbClr val="0070C0"/>
                </a:solidFill>
              </a:rPr>
              <a:t>Server: </a:t>
            </a:r>
            <a:r>
              <a:rPr lang="en-US" sz="2000" dirty="0"/>
              <a:t>Apache, </a:t>
            </a:r>
            <a:r>
              <a:rPr lang="en-US" sz="2000" dirty="0" err="1"/>
              <a:t>nginx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Interpreter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/>
              <a:t>Ruby, Python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Databases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 err="1"/>
              <a:t>mysql</a:t>
            </a:r>
            <a:r>
              <a:rPr lang="en-US" sz="2000" dirty="0"/>
              <a:t>, </a:t>
            </a:r>
            <a:r>
              <a:rPr lang="en-US" sz="2000" dirty="0" err="1"/>
              <a:t>postgresql</a:t>
            </a:r>
            <a:r>
              <a:rPr lang="en-US" sz="2000" dirty="0"/>
              <a:t>, </a:t>
            </a:r>
            <a:r>
              <a:rPr lang="en-US" sz="2000" dirty="0" err="1"/>
              <a:t>redis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Virtualization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 err="1"/>
              <a:t>vmware</a:t>
            </a:r>
            <a:endParaRPr lang="en-US" sz="2000" dirty="0"/>
          </a:p>
          <a:p>
            <a:pPr lvl="1"/>
            <a:r>
              <a:rPr lang="en-US" sz="2000" dirty="0" smtClean="0"/>
              <a:t>Almost </a:t>
            </a:r>
            <a:r>
              <a:rPr lang="en-US" sz="2000" dirty="0"/>
              <a:t>anything embedded, device </a:t>
            </a:r>
            <a:r>
              <a:rPr lang="en-US" sz="2000" dirty="0" smtClean="0"/>
              <a:t>drivers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C </a:t>
            </a:r>
            <a:r>
              <a:rPr lang="en-US" sz="2400" b="1" dirty="0" smtClean="0"/>
              <a:t>is like </a:t>
            </a:r>
            <a:r>
              <a:rPr lang="en-US" sz="2400" b="1" dirty="0"/>
              <a:t>a portable, higher-level </a:t>
            </a:r>
            <a:r>
              <a:rPr lang="en-US" sz="2400" b="1" dirty="0" smtClean="0"/>
              <a:t>assembly</a:t>
            </a:r>
            <a:r>
              <a:rPr lang="en-US" sz="2400" b="1" dirty="0"/>
              <a:t> </a:t>
            </a:r>
            <a:endParaRPr lang="en-US" sz="24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24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281801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Single line comment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block comment that can span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multiple lines */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 declaration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/*************************************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** The previous variable was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** declared just as an example.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*************************************/</a:t>
            </a:r>
          </a:p>
        </p:txBody>
      </p:sp>
    </p:spTree>
    <p:extLst>
      <p:ext uri="{BB962C8B-B14F-4D97-AF65-F5344CB8AC3E}">
        <p14:creationId xmlns:p14="http://schemas.microsoft.com/office/powerpoint/2010/main" val="33966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444" y="3539272"/>
            <a:ext cx="8083562" cy="281801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These sizes are dependent on the compiler and target architecture - these are for the MSP430.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•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 not use the float / double types on the MSP430 - since it doesn't have floating point hardware support, implementing software support will use almost all of your memory.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11237"/>
              </p:ext>
            </p:extLst>
          </p:nvPr>
        </p:nvGraphicFramePr>
        <p:xfrm>
          <a:off x="580603" y="1453060"/>
          <a:ext cx="7772400" cy="1828800"/>
        </p:xfrm>
        <a:graphic>
          <a:graphicData uri="http://schemas.openxmlformats.org/drawingml/2006/table">
            <a:tbl>
              <a:tblPr/>
              <a:tblGrid>
                <a:gridCol w="1547602"/>
                <a:gridCol w="1877353"/>
                <a:gridCol w="43474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number or ASCII 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larger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single-precision floating point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double-precision floating point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6462" y="807931"/>
            <a:ext cx="2567198" cy="58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  <a:cs typeface="Arial" pitchFamily="34" charset="0"/>
              </a:rPr>
              <a:t>Variable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1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457" y="4728801"/>
            <a:ext cx="8083562" cy="129976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Once again, sizes are dependent on compiler / target architecture - these are for the MSP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6462" y="807931"/>
            <a:ext cx="2567198" cy="58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  <a:cs typeface="Arial" pitchFamily="34" charset="0"/>
              </a:rPr>
              <a:t>Variable Modifiers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79335"/>
              </p:ext>
            </p:extLst>
          </p:nvPr>
        </p:nvGraphicFramePr>
        <p:xfrm>
          <a:off x="645340" y="1180358"/>
          <a:ext cx="8061690" cy="3200400"/>
        </p:xfrm>
        <a:graphic>
          <a:graphicData uri="http://schemas.openxmlformats.org/drawingml/2006/table">
            <a:tbl>
              <a:tblPr/>
              <a:tblGrid>
                <a:gridCol w="1277868"/>
                <a:gridCol w="678382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Modifier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remains a 2-byte 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increases int size to 4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signed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two's complement numbers (default)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unsigned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allows unsigned arithmetic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directly allocates memory to remember a value between function calls. Variable is allocated to "permanent" memory, not the stack.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extern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actual </a:t>
                      </a:r>
                      <a:r>
                        <a:rPr lang="en-US" dirty="0"/>
                        <a:t>storage and initial value of variable is defined elsewhere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assigns a constant (read-only) value to a 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5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Preferred Constant </a:t>
            </a:r>
            <a:r>
              <a:rPr lang="en-US" sz="1400" b="1" dirty="0" smtClean="0"/>
              <a:t>Declaration</a:t>
            </a:r>
          </a:p>
          <a:p>
            <a:pPr marL="0" indent="0">
              <a:buNone/>
            </a:pPr>
            <a:r>
              <a:rPr lang="en-US" sz="1400" dirty="0"/>
              <a:t>The #define </a:t>
            </a:r>
            <a:r>
              <a:rPr lang="en-US" sz="1400" dirty="0" smtClean="0"/>
              <a:t>statement </a:t>
            </a:r>
            <a:r>
              <a:rPr lang="en-US" sz="1400" dirty="0"/>
              <a:t>is a pre-processor directive. 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smtClean="0"/>
              <a:t>pre-processor </a:t>
            </a:r>
            <a:r>
              <a:rPr lang="en-US" sz="1400" dirty="0"/>
              <a:t>will </a:t>
            </a:r>
            <a:r>
              <a:rPr lang="en-US" sz="1400" dirty="0" smtClean="0"/>
              <a:t>“find-replace” </a:t>
            </a:r>
            <a:r>
              <a:rPr lang="en-US" sz="1400" dirty="0"/>
              <a:t>each instant 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smtClean="0"/>
              <a:t>similar </a:t>
            </a:r>
            <a:r>
              <a:rPr lang="en-US" sz="1400" dirty="0"/>
              <a:t>to a .</a:t>
            </a:r>
            <a:r>
              <a:rPr lang="en-US" sz="1400" dirty="0" err="1"/>
              <a:t>equ</a:t>
            </a:r>
            <a:r>
              <a:rPr lang="en-US" sz="1400" dirty="0"/>
              <a:t> statement in assembly.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#define MY_CONST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some_value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SCREEN_WIDTH 640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SCREEN_HEIGHT 480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numPixels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numPixels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SCREEN_WIDTH * SCREEN_HEIGHT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There is no ';' or '=' in #define statements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Variables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must be declared at the top of a block, and they are not initialized by default. A block is denoted by braces {}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value can be binary (0b), octal (0), or hex (0x) by using prefixes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4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625728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Assignment, Arithmetic </a:t>
            </a:r>
            <a:r>
              <a:rPr lang="en-US" sz="1400" b="1" dirty="0" smtClean="0"/>
              <a:t>Operators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a,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variable declaration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assignment - note, all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have undefined values at this point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+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addition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-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subtraction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*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multiplication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/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division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%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modulus (remainder)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increment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decrement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+= a;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+ a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-= a;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- a</a:t>
            </a:r>
          </a:p>
        </p:txBody>
      </p:sp>
    </p:spTree>
    <p:extLst>
      <p:ext uri="{BB962C8B-B14F-4D97-AF65-F5344CB8AC3E}">
        <p14:creationId xmlns:p14="http://schemas.microsoft.com/office/powerpoint/2010/main" val="191494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08" y="847679"/>
            <a:ext cx="8868871" cy="5763514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Relational </a:t>
            </a:r>
            <a:r>
              <a:rPr lang="en-US" sz="1400" b="1" dirty="0" smtClean="0"/>
              <a:t>Operators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((a &lt; 10) &amp;&amp; (a &gt; 5))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literally: if a is greater than 5 and less than 10, do whatever is in here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practically: if a is between 5 and 10, do whatever is in here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 C, "false" is 0, while any non-zero value is considered true.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91749"/>
              </p:ext>
            </p:extLst>
          </p:nvPr>
        </p:nvGraphicFramePr>
        <p:xfrm>
          <a:off x="459223" y="1194519"/>
          <a:ext cx="7772400" cy="3291840"/>
        </p:xfrm>
        <a:graphic>
          <a:graphicData uri="http://schemas.openxmlformats.org/drawingml/2006/table">
            <a:tbl>
              <a:tblPr/>
              <a:tblGrid>
                <a:gridCol w="1102540"/>
                <a:gridCol w="2468071"/>
                <a:gridCol w="420178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less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less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greater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greater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not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logical </a:t>
                      </a:r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 |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logical OR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1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 Cuts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524143"/>
              </p:ext>
            </p:extLst>
          </p:nvPr>
        </p:nvGraphicFramePr>
        <p:xfrm>
          <a:off x="906377" y="1965158"/>
          <a:ext cx="7283118" cy="3697356"/>
        </p:xfrm>
        <a:graphic>
          <a:graphicData uri="http://schemas.openxmlformats.org/drawingml/2006/table">
            <a:tbl>
              <a:tblPr/>
              <a:tblGrid>
                <a:gridCol w="1194476"/>
                <a:gridCol w="3065462"/>
                <a:gridCol w="644804"/>
                <a:gridCol w="750102"/>
                <a:gridCol w="793200"/>
                <a:gridCol w="835074"/>
              </a:tblGrid>
              <a:tr h="2085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dirty="0" smtClean="0">
                          <a:effectLst/>
                        </a:rPr>
                        <a:t>Item</a:t>
                      </a:r>
                      <a:endParaRPr lang="en-US" sz="1200" b="1" dirty="0">
                        <a:effectLst/>
                      </a:endParaRPr>
                    </a:p>
                  </a:txBody>
                  <a:tcPr marL="26904" marR="26904" marT="26904" marB="26904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dirty="0">
                          <a:effectLst/>
                        </a:rPr>
                        <a:t>Grade</a:t>
                      </a:r>
                    </a:p>
                  </a:txBody>
                  <a:tcPr marL="26904" marR="26904" marT="26904" marB="26904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dirty="0">
                          <a:effectLst/>
                        </a:rPr>
                        <a:t>Points</a:t>
                      </a:r>
                    </a:p>
                  </a:txBody>
                  <a:tcPr marL="26904" marR="26904" marT="26904" marB="26904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dirty="0">
                          <a:effectLst/>
                        </a:rPr>
                        <a:t>Out of</a:t>
                      </a:r>
                    </a:p>
                  </a:txBody>
                  <a:tcPr marL="26904" marR="26904" marT="26904" marB="26904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dirty="0">
                          <a:effectLst/>
                        </a:rPr>
                        <a:t>Date</a:t>
                      </a:r>
                    </a:p>
                  </a:txBody>
                  <a:tcPr marL="26904" marR="26904" marT="26904" marB="26904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dirty="0">
                          <a:effectLst/>
                        </a:rPr>
                        <a:t>Due</a:t>
                      </a:r>
                    </a:p>
                  </a:txBody>
                  <a:tcPr marL="26904" marR="26904" marT="26904" marB="26904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7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Mega Prelab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On-Time:</a:t>
                      </a:r>
                      <a:r>
                        <a:rPr lang="en-US" sz="1000" dirty="0">
                          <a:effectLst/>
                        </a:rPr>
                        <a:t> -------------------------------------------------------------------- </a:t>
                      </a:r>
                      <a:r>
                        <a:rPr lang="en-US" sz="1000" b="1" dirty="0">
                          <a:effectLst/>
                        </a:rPr>
                        <a:t>Late:</a:t>
                      </a:r>
                      <a:r>
                        <a:rPr lang="en-US" sz="1000" dirty="0">
                          <a:effectLst/>
                        </a:rPr>
                        <a:t> 1Day ---- 2Days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20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EOC L16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414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Required Logic Analyzer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On-Time:</a:t>
                      </a:r>
                      <a:r>
                        <a:rPr lang="en-US" sz="1000" dirty="0">
                          <a:effectLst/>
                        </a:rPr>
                        <a:t> -------------------------------------------------------------------- </a:t>
                      </a:r>
                      <a:r>
                        <a:rPr lang="en-US" sz="1000" b="1" dirty="0">
                          <a:effectLst/>
                        </a:rPr>
                        <a:t>Late:</a:t>
                      </a:r>
                      <a:r>
                        <a:rPr lang="en-US" sz="1000" dirty="0">
                          <a:effectLst/>
                        </a:rPr>
                        <a:t> 1Day ---- 2Days ---- 3Days ---- 4+Days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40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COB </a:t>
                      </a:r>
                      <a:r>
                        <a:rPr lang="en-US" sz="1200" b="1" dirty="0" smtClean="0">
                          <a:effectLst/>
                        </a:rPr>
                        <a:t>L20</a:t>
                      </a:r>
                      <a:endParaRPr lang="en-US" sz="1200" b="1" dirty="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414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Required Functionality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On-Time:</a:t>
                      </a:r>
                      <a:r>
                        <a:rPr lang="en-US" sz="1000" dirty="0">
                          <a:effectLst/>
                        </a:rPr>
                        <a:t> -------------------------------------------------------------------- </a:t>
                      </a:r>
                      <a:r>
                        <a:rPr lang="en-US" sz="1000" b="1" dirty="0">
                          <a:effectLst/>
                        </a:rPr>
                        <a:t>Late:</a:t>
                      </a:r>
                      <a:r>
                        <a:rPr lang="en-US" sz="1000" dirty="0">
                          <a:effectLst/>
                        </a:rPr>
                        <a:t> 1Day ---- 2Days ---- 3Days ---- 4+Days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20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COB L19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414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A Functionality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On-Time:</a:t>
                      </a:r>
                      <a:r>
                        <a:rPr lang="en-US" sz="1000" dirty="0">
                          <a:effectLst/>
                        </a:rPr>
                        <a:t> -------------------------------------------------------------------- </a:t>
                      </a:r>
                      <a:r>
                        <a:rPr lang="en-US" sz="1000" b="1" dirty="0">
                          <a:effectLst/>
                        </a:rPr>
                        <a:t>Late:</a:t>
                      </a:r>
                      <a:r>
                        <a:rPr lang="en-US" sz="1000" dirty="0">
                          <a:effectLst/>
                        </a:rPr>
                        <a:t> 1Day ---- 2Days ---- 3Days ---- 4+Days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10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COB L19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14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Bonus Functionality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On-Time:</a:t>
                      </a:r>
                      <a:r>
                        <a:rPr lang="en-US" sz="1000" dirty="0">
                          <a:effectLst/>
                        </a:rPr>
                        <a:t> -------------------------------------------------------------------- </a:t>
                      </a:r>
                      <a:r>
                        <a:rPr lang="en-US" sz="1000" b="1" dirty="0">
                          <a:effectLst/>
                        </a:rPr>
                        <a:t>Late:</a:t>
                      </a:r>
                      <a:r>
                        <a:rPr lang="en-US" sz="1000" dirty="0">
                          <a:effectLst/>
                        </a:rPr>
                        <a:t> 1Day ---- 2Days ---- 3Days ---- 4+Days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COB L19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414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Lab Notebook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On-Time:</a:t>
                      </a:r>
                      <a:r>
                        <a:rPr lang="en-US" sz="1000" dirty="0">
                          <a:effectLst/>
                        </a:rPr>
                        <a:t> -------------------------------------------------------------------- </a:t>
                      </a:r>
                      <a:r>
                        <a:rPr lang="en-US" sz="1000" b="1" dirty="0">
                          <a:effectLst/>
                        </a:rPr>
                        <a:t>Late:</a:t>
                      </a:r>
                      <a:r>
                        <a:rPr lang="en-US" sz="1000" dirty="0">
                          <a:effectLst/>
                        </a:rPr>
                        <a:t> 1Day ---- 2Days ---- 3Days ---- 4+Days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10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COB </a:t>
                      </a:r>
                      <a:r>
                        <a:rPr lang="en-US" sz="1200" b="1" dirty="0" smtClean="0">
                          <a:effectLst/>
                        </a:rPr>
                        <a:t>L20</a:t>
                      </a:r>
                      <a:endParaRPr lang="en-US" sz="1200" b="1" dirty="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85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Total</a:t>
                      </a:r>
                      <a:endParaRPr lang="en-US" sz="1200" dirty="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effectLst/>
                        </a:rPr>
                        <a:t>100</a:t>
                      </a:r>
                      <a:endParaRPr lang="en-US" sz="120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32285" marR="32285" marT="16143" marB="161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06675" y="137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87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08" y="847679"/>
            <a:ext cx="8868871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Bit-wise Operators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Example with SPI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UCA0CTL1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&amp;=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~UCSWRST;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disable the subsystem (AND UCA0CTL1 with NOT UCSWRST)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UCA0CTL1 |=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UCSWRST;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enable the subsystem (OR UCA0CTL1 with UCSWRST)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489417"/>
              </p:ext>
            </p:extLst>
          </p:nvPr>
        </p:nvGraphicFramePr>
        <p:xfrm>
          <a:off x="467314" y="1147586"/>
          <a:ext cx="7772400" cy="2560320"/>
        </p:xfrm>
        <a:graphic>
          <a:graphicData uri="http://schemas.openxmlformats.org/drawingml/2006/table">
            <a:tbl>
              <a:tblPr/>
              <a:tblGrid>
                <a:gridCol w="1798455"/>
                <a:gridCol w="2306230"/>
                <a:gridCol w="36677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One's Complement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Bit-shift 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Bit-shift left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4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 (logical expression) 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else if (logical expression)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(temp &lt; MIN_TEMP) 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TOO_LOW;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else if (temp &gt; MAX_TEMP)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TOO_HIGH;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JUST_RIGHT;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430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switch (value)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case constant-expression1: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case constant-expression2: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// gets executed if no other case hits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switch (GAME_STATE)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MENU: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displayMenu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PLAYING: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updateState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LOST: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displayLost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3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 (initial; continue; increment)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dirty="0">
                <a:solidFill>
                  <a:srgbClr val="0070C0"/>
                </a:solidFill>
              </a:rPr>
              <a:t>initial </a:t>
            </a:r>
            <a:r>
              <a:rPr lang="en-US" sz="1800" dirty="0"/>
              <a:t>- evaluated once, immediately before the first iteration of the loop. Usually used to initialize variable.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continue</a:t>
            </a:r>
            <a:r>
              <a:rPr lang="en-US" sz="1800" dirty="0"/>
              <a:t> - condition checked to execute the next iteration. If false, then the loop terminates.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increment</a:t>
            </a:r>
            <a:r>
              <a:rPr lang="en-US" sz="1800" dirty="0"/>
              <a:t> - single statement executed at the end of each loop. Usually used to increment / decrement a variable.</a:t>
            </a: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 (i = 1; i &lt;= 20; i++)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sum += i;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While / Do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i="1" dirty="0" smtClean="0"/>
              <a:t>		do </a:t>
            </a:r>
            <a:r>
              <a:rPr lang="en-US" sz="1400" i="1" dirty="0"/>
              <a:t>while</a:t>
            </a:r>
            <a:r>
              <a:rPr lang="en-US" sz="1400" dirty="0"/>
              <a:t> is guaranteed to be executed once, </a:t>
            </a:r>
            <a:r>
              <a:rPr lang="en-US" sz="1400" i="1" dirty="0"/>
              <a:t>while</a:t>
            </a:r>
            <a:r>
              <a:rPr lang="en-US" sz="1400" dirty="0"/>
              <a:t> isn't.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while (condition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10)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while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10);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final value of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is 11</a:t>
            </a:r>
          </a:p>
        </p:txBody>
      </p:sp>
    </p:spTree>
    <p:extLst>
      <p:ext uri="{BB962C8B-B14F-4D97-AF65-F5344CB8AC3E}">
        <p14:creationId xmlns:p14="http://schemas.microsoft.com/office/powerpoint/2010/main" val="27845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C 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#include statements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#define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statements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global variables</a:t>
            </a:r>
          </a:p>
          <a:p>
            <a:pPr marL="400050" lvl="1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Variable declarations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Useful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code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while (1) {}        // trap the CPU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NUM_LOOPS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23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int summation = 0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&lt;= NUM_LOOPS;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summation +=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(1) {}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trap the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CPU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454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Headers 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6228806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/*--------------------------------------------------------------------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Name:&lt;Your Name&gt;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Date:&lt;The date you stated working on the file&gt;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Course: &lt;The course's name&gt;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File:&lt;This file's name&gt;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HW: &lt;HW# and name&gt;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Purp:A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brief description of what this program does and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the general solution strategy. 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Doc:    &lt;list the names of the people who you helped&gt;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&lt;list the names of the people who assisted you&gt;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Academic Integrity Statement: I certify that, while others may have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assisted me in brain storming, debugging and validating this program,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program itself is my own work. I understand that submitting code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which is the work of other individuals is a violation of the honor  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code.  I also understand that if I knowingly give my original work to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another individual is also a violation of the honor code.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-------------------------------------------------------------------------*/</a:t>
            </a:r>
            <a:endParaRPr lang="en-US" sz="1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Want to edit your default empty C template???  Then modify:</a:t>
            </a:r>
          </a:p>
          <a:p>
            <a:pPr marL="571500" lvl="1" indent="-171450"/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:\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ti\ccsv6\eclipse\plugins\com.ti.ccstudio.project.templates_6.1.0.201502111100\resources\msp430\empty\main.c</a:t>
            </a: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Try Assignment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hlinkClick r:id="rId2"/>
              </a:rPr>
              <a:t>http://ece.ninja/382/notes/L19/L19_C_basics.html</a:t>
            </a: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5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Analyzer Good/Bad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06675" y="137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6" y="906379"/>
            <a:ext cx="7539788" cy="5654842"/>
          </a:xfrm>
        </p:spPr>
      </p:pic>
    </p:spTree>
    <p:extLst>
      <p:ext uri="{BB962C8B-B14F-4D97-AF65-F5344CB8AC3E}">
        <p14:creationId xmlns:p14="http://schemas.microsoft.com/office/powerpoint/2010/main" val="330672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Analyzer Good/Bad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06675" y="137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6" y="906379"/>
            <a:ext cx="7539788" cy="5654841"/>
          </a:xfrm>
        </p:spPr>
      </p:pic>
    </p:spTree>
    <p:extLst>
      <p:ext uri="{BB962C8B-B14F-4D97-AF65-F5344CB8AC3E}">
        <p14:creationId xmlns:p14="http://schemas.microsoft.com/office/powerpoint/2010/main" val="17521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 versus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762" y="748513"/>
            <a:ext cx="7772400" cy="4724400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I'm a Compiler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>
              <a:hlinkClick r:id="rId3"/>
            </a:endParaRPr>
          </a:p>
          <a:p>
            <a:endParaRPr lang="en-US" sz="2400" dirty="0" smtClean="0">
              <a:hlinkClick r:id="rId3"/>
            </a:endParaRPr>
          </a:p>
          <a:p>
            <a:endParaRPr lang="en-US" sz="2400" dirty="0">
              <a:hlinkClick r:id="rId3"/>
            </a:endParaRPr>
          </a:p>
          <a:p>
            <a:endParaRPr lang="en-US" sz="2400" dirty="0" smtClean="0">
              <a:hlinkClick r:id="rId3"/>
            </a:endParaRPr>
          </a:p>
          <a:p>
            <a:endParaRPr lang="en-US" sz="2400" dirty="0">
              <a:hlinkClick r:id="rId3"/>
            </a:endParaRPr>
          </a:p>
          <a:p>
            <a:endParaRPr lang="en-US" sz="2400" dirty="0" smtClean="0">
              <a:hlinkClick r:id="rId3"/>
            </a:endParaRPr>
          </a:p>
          <a:p>
            <a:endParaRPr lang="en-US" sz="2400" dirty="0">
              <a:hlinkClick r:id="rId3"/>
            </a:endParaRPr>
          </a:p>
          <a:p>
            <a:endParaRPr lang="en-US" sz="2400" dirty="0" smtClean="0">
              <a:hlinkClick r:id="rId3"/>
            </a:endParaRPr>
          </a:p>
          <a:p>
            <a:endParaRPr lang="en-US" sz="2400" dirty="0">
              <a:hlinkClick r:id="rId3"/>
            </a:endParaRPr>
          </a:p>
          <a:p>
            <a:endParaRPr lang="en-US" sz="2400" dirty="0" smtClean="0">
              <a:hlinkClick r:id="rId3"/>
            </a:endParaRPr>
          </a:p>
          <a:p>
            <a:r>
              <a:rPr lang="en-US" sz="2400" dirty="0" smtClean="0">
                <a:hlinkClick r:id="rId3"/>
              </a:rPr>
              <a:t>List </a:t>
            </a:r>
            <a:r>
              <a:rPr lang="en-US" sz="2400" dirty="0">
                <a:hlinkClick r:id="rId3"/>
              </a:rPr>
              <a:t>of Programming Languages</a:t>
            </a:r>
            <a:endParaRPr lang="en-US" sz="2400" dirty="0" smtClean="0"/>
          </a:p>
          <a:p>
            <a:r>
              <a:rPr lang="en-US" sz="2400" dirty="0" smtClean="0"/>
              <a:t>Benefits </a:t>
            </a:r>
            <a:r>
              <a:rPr lang="en-US" sz="2400" dirty="0"/>
              <a:t>of using these over programming in assembly?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03" y="1359056"/>
            <a:ext cx="72199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75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 versus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762" y="748513"/>
            <a:ext cx="7772400" cy="4724400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I'm a Compiler</a:t>
            </a:r>
            <a:r>
              <a:rPr lang="en-US" sz="2400" dirty="0"/>
              <a:t> </a:t>
            </a:r>
            <a:endParaRPr lang="en-US" sz="2400" dirty="0" smtClean="0">
              <a:hlinkClick r:id="rId3"/>
            </a:endParaRPr>
          </a:p>
          <a:p>
            <a:r>
              <a:rPr lang="en-US" sz="2400" dirty="0" smtClean="0">
                <a:hlinkClick r:id="rId3"/>
              </a:rPr>
              <a:t>List </a:t>
            </a:r>
            <a:r>
              <a:rPr lang="en-US" sz="2400" dirty="0">
                <a:hlinkClick r:id="rId3"/>
              </a:rPr>
              <a:t>of Programming Languages</a:t>
            </a:r>
            <a:endParaRPr lang="en-US" sz="2400" dirty="0" smtClean="0"/>
          </a:p>
          <a:p>
            <a:r>
              <a:rPr lang="en-US" sz="2400" dirty="0" smtClean="0"/>
              <a:t>Benefits </a:t>
            </a:r>
            <a:r>
              <a:rPr lang="en-US" sz="2400" dirty="0"/>
              <a:t>of using these over programming in assembly? 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Ease </a:t>
            </a:r>
            <a:r>
              <a:rPr lang="en-US" sz="2000" dirty="0">
                <a:solidFill>
                  <a:srgbClr val="0070C0"/>
                </a:solidFill>
              </a:rPr>
              <a:t>of </a:t>
            </a:r>
            <a:r>
              <a:rPr lang="en-US" sz="2000" dirty="0" smtClean="0">
                <a:solidFill>
                  <a:srgbClr val="0070C0"/>
                </a:solidFill>
              </a:rPr>
              <a:t>development</a:t>
            </a:r>
          </a:p>
          <a:p>
            <a:pPr lvl="2"/>
            <a:r>
              <a:rPr lang="en-US" sz="1600" dirty="0" smtClean="0"/>
              <a:t>HLLs </a:t>
            </a:r>
            <a:r>
              <a:rPr lang="en-US" sz="1600" dirty="0"/>
              <a:t>offer constructs that allow us to develop code </a:t>
            </a:r>
            <a:r>
              <a:rPr lang="en-US" sz="1600" dirty="0" smtClean="0"/>
              <a:t>faster</a:t>
            </a:r>
          </a:p>
          <a:p>
            <a:pPr lvl="3"/>
            <a:r>
              <a:rPr lang="en-US" sz="1200" dirty="0" smtClean="0"/>
              <a:t>Loops</a:t>
            </a:r>
          </a:p>
          <a:p>
            <a:pPr lvl="3"/>
            <a:r>
              <a:rPr lang="en-US" sz="1200" dirty="0" smtClean="0"/>
              <a:t>conditional </a:t>
            </a:r>
            <a:r>
              <a:rPr lang="en-US" sz="1200" dirty="0"/>
              <a:t>statements (</a:t>
            </a:r>
            <a:r>
              <a:rPr lang="en-US" sz="1200" dirty="0" smtClean="0"/>
              <a:t>if/then)</a:t>
            </a:r>
          </a:p>
          <a:p>
            <a:pPr lvl="3"/>
            <a:r>
              <a:rPr lang="en-US" sz="1200" dirty="0" smtClean="0"/>
              <a:t>Functions</a:t>
            </a:r>
          </a:p>
          <a:p>
            <a:pPr lvl="3"/>
            <a:r>
              <a:rPr lang="en-US" sz="1200" dirty="0" smtClean="0"/>
              <a:t>memory </a:t>
            </a:r>
            <a:r>
              <a:rPr lang="en-US" sz="1200" dirty="0"/>
              <a:t>management (for some)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Portability </a:t>
            </a:r>
          </a:p>
          <a:p>
            <a:pPr lvl="2"/>
            <a:r>
              <a:rPr lang="en-US" sz="1600" dirty="0" smtClean="0"/>
              <a:t>HLL </a:t>
            </a:r>
            <a:r>
              <a:rPr lang="en-US" sz="1600" dirty="0"/>
              <a:t>code can be made to run on many different machines, whereas assembly is architecture-specific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Readability</a:t>
            </a:r>
          </a:p>
          <a:p>
            <a:pPr lvl="2"/>
            <a:r>
              <a:rPr lang="en-US" sz="1600" dirty="0" smtClean="0"/>
              <a:t>HLL </a:t>
            </a:r>
            <a:r>
              <a:rPr lang="en-US" sz="1600" dirty="0"/>
              <a:t>code is generally easier to read / understand than assembly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Optimization</a:t>
            </a:r>
            <a:r>
              <a:rPr lang="en-US" sz="2000" dirty="0" smtClean="0"/>
              <a:t> </a:t>
            </a:r>
          </a:p>
          <a:p>
            <a:pPr lvl="2"/>
            <a:r>
              <a:rPr lang="en-US" sz="1600" dirty="0" smtClean="0"/>
              <a:t>Humans </a:t>
            </a:r>
            <a:r>
              <a:rPr lang="en-US" sz="1600" dirty="0"/>
              <a:t>typically aren't that great at writing assembly </a:t>
            </a:r>
            <a:r>
              <a:rPr lang="en-US" sz="1600" dirty="0" smtClean="0"/>
              <a:t>code</a:t>
            </a:r>
          </a:p>
          <a:p>
            <a:pPr lvl="2"/>
            <a:r>
              <a:rPr lang="en-US" sz="1600" dirty="0" smtClean="0"/>
              <a:t>HLLs </a:t>
            </a:r>
            <a:r>
              <a:rPr lang="en-US" sz="1600" dirty="0"/>
              <a:t>can offer optimization techniques / restrictions that can improve poorly-written code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54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 versus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051" y="1347324"/>
            <a:ext cx="7772400" cy="4724400"/>
          </a:xfrm>
        </p:spPr>
        <p:txBody>
          <a:bodyPr/>
          <a:lstStyle/>
          <a:p>
            <a:r>
              <a:rPr lang="en-US" sz="2400" b="1" i="1" dirty="0"/>
              <a:t>Some perspective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70C0"/>
                </a:solidFill>
              </a:rPr>
              <a:t>everything that happens on a computer is machine code. What do we use to generate machine code? The assembler. So every program you write ultimately becomes assembly code, then machine </a:t>
            </a:r>
            <a:r>
              <a:rPr lang="en-US" sz="2400" dirty="0" smtClean="0">
                <a:solidFill>
                  <a:srgbClr val="0070C0"/>
                </a:solidFill>
              </a:rPr>
              <a:t>code</a:t>
            </a:r>
            <a:endParaRPr lang="en-US" sz="2400" dirty="0" smtClean="0">
              <a:solidFill>
                <a:srgbClr val="0070C0"/>
              </a:solidFill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01836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5819" y="3597679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2278824" y="3263379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28695" y="2914631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Code</a:t>
            </a:r>
            <a:endParaRPr lang="en-US" sz="18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276381" y="427807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18261" y="5299424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281266" y="4965124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9886" y="459579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278823" y="597982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98576" y="6303769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15818" y="1986016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Compiler</a:t>
            </a:r>
            <a:endParaRPr lang="en-US" b="1" dirty="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278823" y="165171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29787" y="1292735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High Level Language Program</a:t>
            </a:r>
            <a:endParaRPr lang="en-US" sz="1800" dirty="0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2276380" y="2666412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5819" y="3597679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2278824" y="3263379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28695" y="2914631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Code</a:t>
            </a:r>
            <a:endParaRPr lang="en-US" sz="18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276381" y="427807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18261" y="5299424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281266" y="4965124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9886" y="459579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278823" y="597982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98576" y="6303769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15818" y="1986016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Compiler</a:t>
            </a:r>
            <a:endParaRPr lang="en-US" b="1" dirty="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278823" y="165171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29787" y="1292735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High Level Language Program</a:t>
            </a:r>
            <a:endParaRPr lang="en-US" sz="1800" dirty="0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2276380" y="2666412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155292" y="3602432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Cross-Assembler</a:t>
            </a:r>
            <a:endParaRPr lang="en-US" b="1" dirty="0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6218297" y="3268132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68168" y="2919384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Code</a:t>
            </a:r>
            <a:endParaRPr lang="en-US" sz="1800" dirty="0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6215854" y="4282828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157734" y="5304177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6220739" y="4969877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969359" y="460054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6218296" y="5984573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38049" y="6308522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155291" y="1990769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Cross-Compiler</a:t>
            </a:r>
            <a:endParaRPr lang="en-US" b="1" dirty="0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6218296" y="1656469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69260" y="1297488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High Level Language Program</a:t>
            </a:r>
            <a:endParaRPr lang="en-US" sz="1800" dirty="0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6215853" y="267116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9745</TotalTime>
  <Words>1656</Words>
  <Application>Microsoft Office PowerPoint</Application>
  <PresentationFormat>On-screen Show (4:3)</PresentationFormat>
  <Paragraphs>512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Default Design</vt:lpstr>
      <vt:lpstr>ECE 382  Lesson 19</vt:lpstr>
      <vt:lpstr>Lab 3 Cuts</vt:lpstr>
      <vt:lpstr>Logic Analyzer Good/Bad</vt:lpstr>
      <vt:lpstr>Logic Analyzer Good/Bad</vt:lpstr>
      <vt:lpstr>High Level Language versus Assembly</vt:lpstr>
      <vt:lpstr>High Level Language versus Assembly</vt:lpstr>
      <vt:lpstr>High Level Language versus Assembly</vt:lpstr>
      <vt:lpstr>Compiler</vt:lpstr>
      <vt:lpstr>Compiler</vt:lpstr>
      <vt:lpstr>Compiler</vt:lpstr>
      <vt:lpstr>Compiler</vt:lpstr>
      <vt:lpstr>Compiler</vt:lpstr>
      <vt:lpstr>Why C?</vt:lpstr>
      <vt:lpstr>C Language:  Comments</vt:lpstr>
      <vt:lpstr>C Language:  Variables</vt:lpstr>
      <vt:lpstr>C Language:  Variables</vt:lpstr>
      <vt:lpstr>C Language:  Constants</vt:lpstr>
      <vt:lpstr>C Language:  Operators</vt:lpstr>
      <vt:lpstr>C Language:  Operators</vt:lpstr>
      <vt:lpstr>C Language:  Operators</vt:lpstr>
      <vt:lpstr>If Statement</vt:lpstr>
      <vt:lpstr>Switch Statement</vt:lpstr>
      <vt:lpstr>For Loop</vt:lpstr>
      <vt:lpstr>While / Do While Loop</vt:lpstr>
      <vt:lpstr>Basic C Program Structure</vt:lpstr>
      <vt:lpstr>Headers !!!!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392</cp:revision>
  <cp:lastPrinted>2014-10-06T19:09:48Z</cp:lastPrinted>
  <dcterms:created xsi:type="dcterms:W3CDTF">2001-06-27T14:08:57Z</dcterms:created>
  <dcterms:modified xsi:type="dcterms:W3CDTF">2016-10-06T01:47:40Z</dcterms:modified>
</cp:coreProperties>
</file>