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2" r:id="rId2"/>
    <p:sldId id="346" r:id="rId3"/>
    <p:sldId id="339" r:id="rId4"/>
    <p:sldId id="327" r:id="rId5"/>
    <p:sldId id="316" r:id="rId6"/>
    <p:sldId id="318" r:id="rId7"/>
    <p:sldId id="328" r:id="rId8"/>
    <p:sldId id="343" r:id="rId9"/>
    <p:sldId id="342" r:id="rId10"/>
    <p:sldId id="319" r:id="rId11"/>
    <p:sldId id="320" r:id="rId12"/>
    <p:sldId id="329" r:id="rId13"/>
    <p:sldId id="347" r:id="rId14"/>
    <p:sldId id="344" r:id="rId15"/>
    <p:sldId id="321" r:id="rId16"/>
    <p:sldId id="322" r:id="rId17"/>
    <p:sldId id="330" r:id="rId18"/>
    <p:sldId id="345" r:id="rId19"/>
    <p:sldId id="323" r:id="rId20"/>
    <p:sldId id="324" r:id="rId21"/>
    <p:sldId id="331" r:id="rId22"/>
    <p:sldId id="326" r:id="rId23"/>
    <p:sldId id="333" r:id="rId24"/>
    <p:sldId id="332" r:id="rId25"/>
    <p:sldId id="348" r:id="rId26"/>
    <p:sldId id="334" r:id="rId27"/>
    <p:sldId id="335" r:id="rId28"/>
    <p:sldId id="336" r:id="rId29"/>
    <p:sldId id="337" r:id="rId30"/>
    <p:sldId id="338" r:id="rId31"/>
    <p:sldId id="301" r:id="rId32"/>
    <p:sldId id="317" r:id="rId33"/>
    <p:sldId id="314" r:id="rId34"/>
    <p:sldId id="325" r:id="rId35"/>
    <p:sldId id="303" r:id="rId36"/>
    <p:sldId id="297" r:id="rId37"/>
    <p:sldId id="307" r:id="rId3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71" autoAdjust="0"/>
  </p:normalViewPr>
  <p:slideViewPr>
    <p:cSldViewPr snapToGrid="0">
      <p:cViewPr>
        <p:scale>
          <a:sx n="50" d="100"/>
          <a:sy n="50" d="100"/>
        </p:scale>
        <p:origin x="-996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pgcc.sourceforge.net/manual/x147.html" TargetMode="External"/><Relationship Id="rId7" Type="http://schemas.openxmlformats.org/officeDocument/2006/relationships/hyperlink" Target="http://ece.ninja/382/notes/L4/L4_addressing_modes.html" TargetMode="External"/><Relationship Id="rId2" Type="http://schemas.openxmlformats.org/officeDocument/2006/relationships/hyperlink" Target="http://ece.ninja/382/datasheets/msp430_msp430x2xx_family_users_guide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2/ucorrupt1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ece.ninja/382/labs/compex1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/>
              <a:t>Barrett 2.8-2.11 (pp47-54)</a:t>
            </a:r>
            <a:br>
              <a:rPr lang="en-US" sz="2000" dirty="0"/>
            </a:br>
            <a:r>
              <a:rPr lang="en-US" sz="2000" dirty="0" smtClean="0">
                <a:hlinkClick r:id="rId2"/>
              </a:rPr>
              <a:t>MSP430 </a:t>
            </a:r>
            <a:r>
              <a:rPr lang="en-US" sz="2000" dirty="0">
                <a:hlinkClick r:id="rId2"/>
              </a:rPr>
              <a:t>Family Users Guide pp47-55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hlinkClick r:id="rId3"/>
              </a:rPr>
              <a:t>MSP430 </a:t>
            </a:r>
            <a:r>
              <a:rPr lang="en-US" sz="2000" dirty="0">
                <a:hlinkClick r:id="rId3"/>
              </a:rPr>
              <a:t>Addressing </a:t>
            </a:r>
            <a:r>
              <a:rPr lang="en-US" sz="2000" dirty="0" smtClean="0">
                <a:hlinkClick r:id="rId3"/>
              </a:rPr>
              <a:t>Modes</a:t>
            </a:r>
            <a:endParaRPr lang="en-US" sz="2000" dirty="0" smtClean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Addressing Modes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4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 due lesson 6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5"/>
              </a:rPr>
              <a:t>Assignment 1 due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uCorrupt1 due</a:t>
            </a:r>
            <a:r>
              <a:rPr lang="en-US" sz="2000" dirty="0" smtClean="0">
                <a:solidFill>
                  <a:srgbClr val="0070C0"/>
                </a:solidFill>
              </a:rPr>
              <a:t> 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7"/>
              </a:rPr>
              <a:t>Assignment 2 due </a:t>
            </a:r>
            <a:r>
              <a:rPr lang="en-US" sz="2000" dirty="0" smtClean="0">
                <a:solidFill>
                  <a:srgbClr val="0070C0"/>
                </a:solidFill>
              </a:rPr>
              <a:t>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0239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50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0840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7224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483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8072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001" y="319816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2505" y="3764132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18197" y="551215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2(r5),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last instruction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#0x200, r6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#0xbeef, 2(r6)    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r>
              <a:rPr lang="en-US" sz="24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r6, r5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mov.w</a:t>
            </a:r>
            <a:r>
              <a:rPr lang="en-US" sz="2400" dirty="0">
                <a:solidFill>
                  <a:srgbClr val="FF0000"/>
                </a:solidFill>
              </a:rPr>
              <a:t>   2(r6), 6(r5) 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6781" y="2688611"/>
            <a:ext cx="4776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;this would move the word in the memory location at 2+r6 into the memory location at 6+r5 - so 0xbeef will be copied to 0x0206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3603186"/>
            <a:ext cx="91440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Disassembled:</a:t>
            </a:r>
          </a:p>
          <a:p>
            <a:r>
              <a:rPr lang="pt-BR" dirty="0" smtClean="0"/>
              <a:t>c01c</a:t>
            </a:r>
            <a:r>
              <a:rPr lang="pt-BR" dirty="0"/>
              <a:t>:    36 40 00 02     mov    #512,    r6    ;#0x0200</a:t>
            </a:r>
          </a:p>
          <a:p>
            <a:r>
              <a:rPr lang="pt-BR" dirty="0"/>
              <a:t>c020:    b6 40 ef be     mov    #-16657,2(r6)    ;#0xbeef, 0x0002(r6)</a:t>
            </a:r>
          </a:p>
          <a:p>
            <a:r>
              <a:rPr lang="pt-BR" dirty="0"/>
              <a:t>c024:    02 00 </a:t>
            </a:r>
          </a:p>
          <a:p>
            <a:r>
              <a:rPr lang="pt-BR" dirty="0"/>
              <a:t>c026:    05 46           mov    r6,    r5    </a:t>
            </a:r>
          </a:p>
          <a:p>
            <a:r>
              <a:rPr lang="pt-BR" dirty="0"/>
              <a:t>c028:    95 46 02 00     mov    2(r6),    6(r5)    ;0x0002(r6), 0x0006(r5)</a:t>
            </a:r>
          </a:p>
          <a:p>
            <a:r>
              <a:rPr lang="pt-BR" dirty="0"/>
              <a:t>c02c:    06 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dirty="0" smtClean="0"/>
              <a:t> </a:t>
            </a:r>
            <a:r>
              <a:rPr lang="en-US" dirty="0" smtClean="0"/>
              <a:t>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6003"/>
              </p:ext>
            </p:extLst>
          </p:nvPr>
        </p:nvGraphicFramePr>
        <p:xfrm>
          <a:off x="145768" y="1978721"/>
          <a:ext cx="8825953" cy="2057619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095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484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1175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3037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576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6016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1274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86478" y="4086478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128541" y="5429546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0(r5), r6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24261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5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8215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17797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0041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#0x0200,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#0xbeef, r6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fill        </a:t>
            </a:r>
            <a:r>
              <a:rPr lang="en-US" sz="2000" dirty="0" err="1"/>
              <a:t>mov.w</a:t>
            </a:r>
            <a:r>
              <a:rPr lang="en-US" sz="2000" dirty="0"/>
              <a:t>   r6, 0(r5)           </a:t>
            </a:r>
            <a:r>
              <a:rPr lang="en-US" sz="20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incd</a:t>
            </a:r>
            <a:r>
              <a:rPr lang="en-US" sz="2000" dirty="0"/>
              <a:t>   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cmp.w</a:t>
            </a:r>
            <a:r>
              <a:rPr lang="en-US" sz="2000" dirty="0"/>
              <a:t>   #0x0400, r5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jne</a:t>
            </a:r>
            <a:r>
              <a:rPr lang="en-US" sz="2000" dirty="0"/>
              <a:t>     fill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forever 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</p:spTree>
    <p:extLst>
      <p:ext uri="{BB962C8B-B14F-4D97-AF65-F5344CB8AC3E}">
        <p14:creationId xmlns:p14="http://schemas.microsoft.com/office/powerpoint/2010/main" val="30441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72180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254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9106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36994" y="4070294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61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445"/>
            <a:ext cx="9144000" cy="4724400"/>
          </a:xfrm>
        </p:spPr>
        <p:txBody>
          <a:bodyPr/>
          <a:lstStyle/>
          <a:p>
            <a:r>
              <a:rPr lang="en-US" dirty="0" smtClean="0"/>
              <a:t>Immediate: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#BEEF, r6</a:t>
            </a:r>
          </a:p>
          <a:p>
            <a:r>
              <a:rPr lang="en-US" dirty="0" smtClean="0"/>
              <a:t>Symbolic/PC Relative</a:t>
            </a:r>
            <a:r>
              <a:rPr lang="en-US" dirty="0"/>
              <a:t>: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magic_number</a:t>
            </a:r>
            <a:r>
              <a:rPr lang="en-US" dirty="0">
                <a:solidFill>
                  <a:srgbClr val="0070C0"/>
                </a:solidFill>
              </a:rPr>
              <a:t>, r7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magic_number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.word   </a:t>
            </a:r>
            <a:r>
              <a:rPr lang="en-US" dirty="0" smtClean="0">
                <a:solidFill>
                  <a:srgbClr val="0070C0"/>
                </a:solidFill>
              </a:rPr>
              <a:t>0xafaf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becomes          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0070C0"/>
                </a:solidFill>
              </a:rPr>
              <a:t>(PC), r7</a:t>
            </a:r>
          </a:p>
          <a:p>
            <a:pPr marL="1371600" lvl="3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Absolute: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&amp;0200, r6</a:t>
            </a:r>
          </a:p>
          <a:p>
            <a:pPr marL="914400" lvl="2" indent="0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#0xff, &amp;</a:t>
            </a:r>
            <a:r>
              <a:rPr lang="en-US" dirty="0" smtClean="0">
                <a:solidFill>
                  <a:srgbClr val="0070C0"/>
                </a:solidFill>
              </a:rPr>
              <a:t>P1OUT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#</a:t>
            </a:r>
            <a:r>
              <a:rPr lang="en-US" dirty="0" err="1" smtClean="0">
                <a:solidFill>
                  <a:srgbClr val="FF0000"/>
                </a:solidFill>
              </a:rPr>
              <a:t>xff</a:t>
            </a:r>
            <a:r>
              <a:rPr lang="en-US" dirty="0" smtClean="0">
                <a:solidFill>
                  <a:srgbClr val="FF0000"/>
                </a:solidFill>
              </a:rPr>
              <a:t>, P1OUT   ????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69" y="1616348"/>
            <a:ext cx="6933062" cy="36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99898" y="5114226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3.4.5 pp122</a:t>
            </a:r>
          </a:p>
        </p:txBody>
      </p:sp>
    </p:spTree>
    <p:extLst>
      <p:ext uri="{BB962C8B-B14F-4D97-AF65-F5344CB8AC3E}">
        <p14:creationId xmlns:p14="http://schemas.microsoft.com/office/powerpoint/2010/main" val="24171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9" name="Oval 8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cxnSp>
          <p:nvCxnSpPr>
            <p:cNvPr id="13" name="Straight Arrow Connector 12"/>
            <p:cNvCxnSpPr>
              <a:stCxn id="14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18" name="TextBox 17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31" name="TextBox 30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3268" y="813928"/>
              <a:ext cx="4704523" cy="3559288"/>
              <a:chOff x="1643268" y="813928"/>
              <a:chExt cx="4704523" cy="3559288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5456915" y="2262301"/>
                <a:ext cx="890876" cy="600169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3" name="Straight Arrow Connector 32"/>
              <p:cNvCxnSpPr>
                <a:stCxn id="34" idx="4"/>
              </p:cNvCxnSpPr>
              <p:nvPr/>
            </p:nvCxnSpPr>
            <p:spPr bwMode="auto">
              <a:xfrm>
                <a:off x="5902353" y="2862470"/>
                <a:ext cx="445438" cy="151074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1643268" y="813928"/>
                <a:ext cx="4055168" cy="144837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40" name="Straight Arrow Connector 3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729936" y="2411896"/>
            <a:ext cx="3968499" cy="1961320"/>
            <a:chOff x="1729936" y="2411896"/>
            <a:chExt cx="3968499" cy="1961320"/>
          </a:xfrm>
        </p:grpSpPr>
        <p:sp>
          <p:nvSpPr>
            <p:cNvPr id="41" name="Oval 4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3" name="Straight Arrow Connector 42"/>
            <p:cNvCxnSpPr>
              <a:stCxn id="41" idx="3"/>
              <a:endCxn id="1027" idx="0"/>
            </p:cNvCxnSpPr>
            <p:nvPr/>
          </p:nvCxnSpPr>
          <p:spPr bwMode="auto">
            <a:xfrm flipH="1">
              <a:off x="1729936" y="2796485"/>
              <a:ext cx="2460747" cy="94062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4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81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7887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1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STX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86426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90281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51013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MOV  r10, r9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6524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0(r5)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add the numbers 0x06 through 0x15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14041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916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86135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3534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784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9078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64575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87434" y="3617140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87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09215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38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32" name="Oval 31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>
              <a:stCxn id="32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38" name="Oval 3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46" name="TextBox 45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52" name="TextBox 51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58" name="Oval 57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8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47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1918</Words>
  <Application>Microsoft Office PowerPoint</Application>
  <PresentationFormat>On-screen Show (4:3)</PresentationFormat>
  <Paragraphs>738</Paragraphs>
  <Slides>37</Slides>
  <Notes>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ECE 382  Lesson 4</vt:lpstr>
      <vt:lpstr>What does this program do? Where’s the BEEF?</vt:lpstr>
      <vt:lpstr>Relative Jump Instruction</vt:lpstr>
      <vt:lpstr>MSP430 addressing modes</vt:lpstr>
      <vt:lpstr>Basic addressing modes</vt:lpstr>
      <vt:lpstr>Basic addressing modes</vt:lpstr>
      <vt:lpstr>Register Direct</vt:lpstr>
      <vt:lpstr>Hand assembly</vt:lpstr>
      <vt:lpstr>Hand assembly</vt:lpstr>
      <vt:lpstr>Basic addressing modes</vt:lpstr>
      <vt:lpstr>Basic addressing modes</vt:lpstr>
      <vt:lpstr>Indexed</vt:lpstr>
      <vt:lpstr>What is the last instruction doing</vt:lpstr>
      <vt:lpstr>Hand assembly</vt:lpstr>
      <vt:lpstr>Basic addressing modes</vt:lpstr>
      <vt:lpstr>Basic addressing modes</vt:lpstr>
      <vt:lpstr>Register Indirect</vt:lpstr>
      <vt:lpstr>Hand assembly</vt:lpstr>
      <vt:lpstr>Basic addressing modes</vt:lpstr>
      <vt:lpstr>Basic addressing modes</vt:lpstr>
      <vt:lpstr>PowerPoint Presentation</vt:lpstr>
      <vt:lpstr>Other Addressing Modes</vt:lpstr>
      <vt:lpstr>Immediate</vt:lpstr>
      <vt:lpstr>Absolute</vt:lpstr>
      <vt:lpstr>Values of Constant Generators CG1, CG2</vt:lpstr>
      <vt:lpstr>Hand assembly</vt:lpstr>
      <vt:lpstr>Hand assembly</vt:lpstr>
      <vt:lpstr>Single-Operand Instruction</vt:lpstr>
      <vt:lpstr>Relative Jump Instruction</vt:lpstr>
      <vt:lpstr>Two-Operand Instruction</vt:lpstr>
      <vt:lpstr>Let's write a MSP430 program</vt:lpstr>
      <vt:lpstr>Example Program Where’s the BEEF?</vt:lpstr>
      <vt:lpstr>Sample Program – predict what happens</vt:lpstr>
      <vt:lpstr>In class programming exercise</vt:lpstr>
      <vt:lpstr>In class programming exercise</vt:lpstr>
      <vt:lpstr>MSP430’s ISA</vt:lpstr>
      <vt:lpstr>Assembly and Machine Languages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281</cp:revision>
  <cp:lastPrinted>2014-08-20T22:08:11Z</cp:lastPrinted>
  <dcterms:created xsi:type="dcterms:W3CDTF">2001-06-27T14:08:57Z</dcterms:created>
  <dcterms:modified xsi:type="dcterms:W3CDTF">2016-08-19T20:30:33Z</dcterms:modified>
</cp:coreProperties>
</file>